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60" r:id="rId4"/>
    <p:sldId id="266" r:id="rId5"/>
    <p:sldId id="268" r:id="rId6"/>
    <p:sldId id="265" r:id="rId7"/>
    <p:sldId id="270" r:id="rId8"/>
    <p:sldId id="262" r:id="rId9"/>
    <p:sldId id="272" r:id="rId10"/>
    <p:sldId id="269" r:id="rId11"/>
    <p:sldId id="263" r:id="rId12"/>
    <p:sldId id="273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gimoto\Documents\201304JCT-3V\DownsampledDepth\HTM-6.1_vs_Depth-QRe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gimoto\Documents\201304JCT-3V\DownsampledDepth\HTM-6.1_vs_Depth-QRe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Full resolution</c:v>
          </c:tx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pPr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c:spPr>
          </c:marker>
          <c:xVal>
            <c:numRef>
              <c:f>'experimental data'!$E$414:$E$417</c:f>
              <c:numCache>
                <c:formatCode>0.0000</c:formatCode>
                <c:ptCount val="4"/>
                <c:pt idx="0">
                  <c:v>1822.7991999999999</c:v>
                </c:pt>
                <c:pt idx="1">
                  <c:v>878.77440000000013</c:v>
                </c:pt>
                <c:pt idx="2">
                  <c:v>480.84639999999996</c:v>
                </c:pt>
                <c:pt idx="3">
                  <c:v>283.27760000000001</c:v>
                </c:pt>
              </c:numCache>
            </c:numRef>
          </c:xVal>
          <c:yVal>
            <c:numRef>
              <c:f>'experimental data'!$F$414:$F$417</c:f>
              <c:numCache>
                <c:formatCode>0.0000</c:formatCode>
                <c:ptCount val="4"/>
                <c:pt idx="0">
                  <c:v>43.111533333333334</c:v>
                </c:pt>
                <c:pt idx="1">
                  <c:v>40.853233333333328</c:v>
                </c:pt>
                <c:pt idx="2">
                  <c:v>38.44851666666667</c:v>
                </c:pt>
                <c:pt idx="3">
                  <c:v>35.908783333333332</c:v>
                </c:pt>
              </c:numCache>
            </c:numRef>
          </c:yVal>
          <c:smooth val="1"/>
        </c:ser>
        <c:ser>
          <c:idx val="1"/>
          <c:order val="1"/>
          <c:tx>
            <c:v>Quarter resolution</c:v>
          </c:tx>
          <c:spPr>
            <a:ln>
              <a:solidFill>
                <a:schemeClr val="bg2">
                  <a:lumMod val="75000"/>
                </a:schemeClr>
              </a:solidFill>
            </a:ln>
          </c:spPr>
          <c:marker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c:spPr>
          </c:marker>
          <c:xVal>
            <c:numRef>
              <c:f>'experimental data'!$M$414:$M$417</c:f>
              <c:numCache>
                <c:formatCode>0.0000</c:formatCode>
                <c:ptCount val="4"/>
                <c:pt idx="0">
                  <c:v>1703.4800000000002</c:v>
                </c:pt>
                <c:pt idx="1">
                  <c:v>842.28639999999996</c:v>
                </c:pt>
                <c:pt idx="2">
                  <c:v>468.40800000000007</c:v>
                </c:pt>
                <c:pt idx="3">
                  <c:v>278.16239999999999</c:v>
                </c:pt>
              </c:numCache>
            </c:numRef>
          </c:xVal>
          <c:yVal>
            <c:numRef>
              <c:f>'experimental data'!$N$414:$N$417</c:f>
              <c:numCache>
                <c:formatCode>0.0000</c:formatCode>
                <c:ptCount val="4"/>
                <c:pt idx="0">
                  <c:v>42.750366666666672</c:v>
                </c:pt>
                <c:pt idx="1">
                  <c:v>40.703566666666667</c:v>
                </c:pt>
                <c:pt idx="2">
                  <c:v>38.408666666666669</c:v>
                </c:pt>
                <c:pt idx="3">
                  <c:v>35.908650000000002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985536"/>
        <c:axId val="89986112"/>
      </c:scatterChart>
      <c:valAx>
        <c:axId val="89985536"/>
        <c:scaling>
          <c:orientation val="minMax"/>
        </c:scaling>
        <c:delete val="0"/>
        <c:axPos val="b"/>
        <c:numFmt formatCode="#,##0_);[Red]\(#,##0\)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ja-JP"/>
          </a:p>
        </c:txPr>
        <c:crossAx val="89986112"/>
        <c:crosses val="autoZero"/>
        <c:crossBetween val="midCat"/>
      </c:valAx>
      <c:valAx>
        <c:axId val="89986112"/>
        <c:scaling>
          <c:orientation val="minMax"/>
          <c:min val="34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89985536"/>
        <c:crosses val="autoZero"/>
        <c:crossBetween val="midCat"/>
      </c:valAx>
    </c:plotArea>
    <c:legend>
      <c:legendPos val="r"/>
      <c:layout/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Full resolution</c:v>
          </c:tx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ymbol val="diamond"/>
            <c:size val="7"/>
            <c:spPr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c:spPr>
          </c:marker>
          <c:xVal>
            <c:numRef>
              <c:f>'experimental data'!$E$534:$E$537</c:f>
              <c:numCache>
                <c:formatCode>0.0000</c:formatCode>
                <c:ptCount val="4"/>
                <c:pt idx="0">
                  <c:v>6800.7063000000007</c:v>
                </c:pt>
                <c:pt idx="1">
                  <c:v>2856.5135999999998</c:v>
                </c:pt>
                <c:pt idx="2">
                  <c:v>1326.8560000000002</c:v>
                </c:pt>
                <c:pt idx="3">
                  <c:v>637.83600000000001</c:v>
                </c:pt>
              </c:numCache>
            </c:numRef>
          </c:xVal>
          <c:yVal>
            <c:numRef>
              <c:f>'experimental data'!$F$534:$F$537</c:f>
              <c:numCache>
                <c:formatCode>0.0000</c:formatCode>
                <c:ptCount val="4"/>
                <c:pt idx="0">
                  <c:v>38.650700000000001</c:v>
                </c:pt>
                <c:pt idx="1">
                  <c:v>35.837816666666669</c:v>
                </c:pt>
                <c:pt idx="2">
                  <c:v>33.321916666666667</c:v>
                </c:pt>
                <c:pt idx="3">
                  <c:v>31.005166666666668</c:v>
                </c:pt>
              </c:numCache>
            </c:numRef>
          </c:yVal>
          <c:smooth val="1"/>
        </c:ser>
        <c:ser>
          <c:idx val="1"/>
          <c:order val="1"/>
          <c:tx>
            <c:v>Quarter resolution</c:v>
          </c:tx>
          <c:spPr>
            <a:ln>
              <a:solidFill>
                <a:schemeClr val="bg2">
                  <a:lumMod val="75000"/>
                </a:schemeClr>
              </a:solidFill>
            </a:ln>
          </c:spPr>
          <c:marker>
            <c:symbol val="square"/>
            <c:size val="7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c:spPr>
          </c:marker>
          <c:xVal>
            <c:numRef>
              <c:f>'experimental data'!$M$534:$M$537</c:f>
              <c:numCache>
                <c:formatCode>0.0000</c:formatCode>
                <c:ptCount val="4"/>
                <c:pt idx="0">
                  <c:v>6731.0238999999992</c:v>
                </c:pt>
                <c:pt idx="1">
                  <c:v>2840.9679999999998</c:v>
                </c:pt>
                <c:pt idx="2">
                  <c:v>1317.0240000000003</c:v>
                </c:pt>
                <c:pt idx="3">
                  <c:v>632.34879999999998</c:v>
                </c:pt>
              </c:numCache>
            </c:numRef>
          </c:xVal>
          <c:yVal>
            <c:numRef>
              <c:f>'experimental data'!$N$534:$N$537</c:f>
              <c:numCache>
                <c:formatCode>0.0000</c:formatCode>
                <c:ptCount val="4"/>
                <c:pt idx="0">
                  <c:v>37.895400000000002</c:v>
                </c:pt>
                <c:pt idx="1">
                  <c:v>35.497633333333333</c:v>
                </c:pt>
                <c:pt idx="2">
                  <c:v>33.17465</c:v>
                </c:pt>
                <c:pt idx="3">
                  <c:v>30.957266666666666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988416"/>
        <c:axId val="89931776"/>
      </c:scatterChart>
      <c:valAx>
        <c:axId val="89988416"/>
        <c:scaling>
          <c:orientation val="minMax"/>
        </c:scaling>
        <c:delete val="0"/>
        <c:axPos val="b"/>
        <c:numFmt formatCode="#,##0_);[Red]\(#,##0\)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ja-JP"/>
          </a:p>
        </c:txPr>
        <c:crossAx val="89931776"/>
        <c:crosses val="autoZero"/>
        <c:crossBetween val="midCat"/>
      </c:valAx>
      <c:valAx>
        <c:axId val="89931776"/>
        <c:scaling>
          <c:orientation val="minMax"/>
          <c:min val="30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89988416"/>
        <c:crosses val="autoZero"/>
        <c:crossBetween val="midCat"/>
      </c:valAx>
    </c:plotArea>
    <c:legend>
      <c:legendPos val="r"/>
      <c:layout/>
      <c:overlay val="1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361EE-6ED2-4DDF-9587-A112259C8B23}" type="datetimeFigureOut">
              <a:rPr kumimoji="1" lang="ja-JP" altLang="en-US" smtClean="0"/>
              <a:t>2013/4/22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D38D52-5FF2-45E5-9068-30CFF3AD2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911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E1006-900A-4C26-9666-745976533572}" type="datetimeFigureOut">
              <a:rPr kumimoji="1" lang="ja-JP" altLang="en-US" smtClean="0"/>
              <a:t>2013/4/22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F3472-6107-4187-917F-4E580DA22D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482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 smtClean="0"/>
              <a:t>Author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79630674-94D8-499A-A395-45E73110126E}" type="datetime1">
              <a:rPr lang="en-US" altLang="ja-JP" smtClean="0"/>
              <a:t>4/22/2013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467544" y="2132856"/>
            <a:ext cx="144016" cy="146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4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2429233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023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897F-B33A-4535-94A2-0024D9357FC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 userDrawn="1"/>
        </p:nvSpPr>
        <p:spPr>
          <a:xfrm>
            <a:off x="467544" y="476672"/>
            <a:ext cx="144016" cy="748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0665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C358-AE21-4DD0-8830-75C3FCDCEC7E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467544" y="272838"/>
            <a:ext cx="144016" cy="114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8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010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027D-E762-4C18-B8DE-ECFA83F4336B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5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439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729-28CB-4C37-B5D1-1C958E87E96F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35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66B8-65EF-4AFF-9B98-0B9AD288F383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45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050DD-6B21-4B2A-9E46-8694FFF6589F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201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A01A-7FE7-4BF0-A6D0-F95FACC81843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886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 smtClean="0"/>
              <a:t>Author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1F43137B-8DDF-4A59-B45E-8E804EA8A471}" type="datetime1">
              <a:rPr lang="en-US" altLang="ja-JP" smtClean="0"/>
              <a:t>4/22/2013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467544" y="2492896"/>
            <a:ext cx="144016" cy="748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4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2429233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49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6296-F31A-4E0E-A970-FE208AB1DAA4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タイトル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9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 smtClean="0"/>
              <a:t>Author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467544" y="2132856"/>
            <a:ext cx="144016" cy="146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467544" y="1398456"/>
            <a:ext cx="144016" cy="590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3" hasCustomPrompt="1"/>
          </p:nvPr>
        </p:nvSpPr>
        <p:spPr>
          <a:xfrm>
            <a:off x="683568" y="1412131"/>
            <a:ext cx="3888432" cy="576709"/>
          </a:xfrm>
        </p:spPr>
        <p:txBody>
          <a:bodyPr>
            <a:noAutofit/>
          </a:bodyPr>
          <a:lstStyle>
            <a:lvl1pPr marL="0" indent="0" algn="l">
              <a:buNone/>
              <a:defRPr sz="3200"/>
            </a:lvl1pPr>
          </a:lstStyle>
          <a:p>
            <a:pPr lvl="0"/>
            <a:r>
              <a:rPr kumimoji="1" lang="en-US" altLang="ja-JP" dirty="0" smtClean="0"/>
              <a:t>No</a:t>
            </a:r>
            <a:endParaRPr kumimoji="1" lang="ja-JP" altLang="en-US" dirty="0" smtClean="0"/>
          </a:p>
        </p:txBody>
      </p:sp>
      <p:pic>
        <p:nvPicPr>
          <p:cNvPr id="17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2429233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077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8CF9-2080-4B61-B1EB-1CBBE4EF0F21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 smtClean="0"/>
              <a:t>Author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467544" y="1398456"/>
            <a:ext cx="144016" cy="590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3" hasCustomPrompt="1"/>
          </p:nvPr>
        </p:nvSpPr>
        <p:spPr>
          <a:xfrm>
            <a:off x="683568" y="1412131"/>
            <a:ext cx="3888432" cy="576709"/>
          </a:xfrm>
        </p:spPr>
        <p:txBody>
          <a:bodyPr>
            <a:noAutofit/>
          </a:bodyPr>
          <a:lstStyle>
            <a:lvl1pPr marL="0" indent="0" algn="l">
              <a:buNone/>
              <a:defRPr sz="3200"/>
            </a:lvl1pPr>
          </a:lstStyle>
          <a:p>
            <a:pPr lvl="0"/>
            <a:r>
              <a:rPr kumimoji="1" lang="en-US" altLang="ja-JP" dirty="0" smtClean="0"/>
              <a:t>No</a:t>
            </a:r>
            <a:endParaRPr kumimoji="1" lang="ja-JP" altLang="en-US" dirty="0" smtClean="0"/>
          </a:p>
        </p:txBody>
      </p:sp>
      <p:sp>
        <p:nvSpPr>
          <p:cNvPr id="1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467544" y="2492896"/>
            <a:ext cx="144016" cy="748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510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4"/>
              </a:buClr>
              <a:buFont typeface="Wingdings" pitchFamily="2" charset="2"/>
              <a:buChar char="p"/>
              <a:defRPr sz="2800"/>
            </a:lvl1pPr>
            <a:lvl2pPr marL="742950" indent="-285750">
              <a:buClr>
                <a:schemeClr val="accent4"/>
              </a:buClr>
              <a:buFont typeface="Wingdings" pitchFamily="2" charset="2"/>
              <a:buChar char="n"/>
              <a:defRPr sz="2400"/>
            </a:lvl2pPr>
            <a:lvl3pPr marL="1143000" indent="-228600">
              <a:buClr>
                <a:schemeClr val="accent4"/>
              </a:buClr>
              <a:buFont typeface="Wingdings" pitchFamily="2" charset="2"/>
              <a:buChar char="n"/>
              <a:defRPr sz="2000"/>
            </a:lvl3pPr>
            <a:lvl4pPr marL="1600200" indent="-228600">
              <a:buClr>
                <a:schemeClr val="accent4"/>
              </a:buClr>
              <a:buFont typeface="Wingdings" pitchFamily="2" charset="2"/>
              <a:buChar char="n"/>
              <a:defRPr/>
            </a:lvl4pPr>
            <a:lvl5pPr marL="2057400" indent="-228600">
              <a:buClr>
                <a:schemeClr val="accent4"/>
              </a:buClr>
              <a:buFont typeface="Wingdings" pitchFamily="2" charset="2"/>
              <a:buChar char="n"/>
              <a:defRPr/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885B-FCA4-40C1-AE21-F3B6FD8BFB0F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 userDrawn="1"/>
        </p:nvSpPr>
        <p:spPr>
          <a:xfrm>
            <a:off x="467544" y="476672"/>
            <a:ext cx="144016" cy="748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684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4"/>
              </a:buClr>
              <a:buFont typeface="Wingdings" pitchFamily="2" charset="2"/>
              <a:buChar char="p"/>
              <a:defRPr sz="2800"/>
            </a:lvl1pPr>
            <a:lvl2pPr marL="742950" indent="-285750">
              <a:buClr>
                <a:schemeClr val="accent4"/>
              </a:buClr>
              <a:buFont typeface="Wingdings" pitchFamily="2" charset="2"/>
              <a:buChar char="n"/>
              <a:defRPr sz="2400"/>
            </a:lvl2pPr>
            <a:lvl3pPr marL="1143000" indent="-228600">
              <a:buClr>
                <a:schemeClr val="accent4"/>
              </a:buClr>
              <a:buFont typeface="Wingdings" pitchFamily="2" charset="2"/>
              <a:buChar char="n"/>
              <a:defRPr sz="2000"/>
            </a:lvl3pPr>
            <a:lvl4pPr marL="1600200" indent="-228600">
              <a:buClr>
                <a:schemeClr val="accent4"/>
              </a:buClr>
              <a:buFont typeface="Wingdings" pitchFamily="2" charset="2"/>
              <a:buChar char="n"/>
              <a:defRPr/>
            </a:lvl4pPr>
            <a:lvl5pPr marL="2057400" indent="-228600">
              <a:buClr>
                <a:schemeClr val="accent4"/>
              </a:buClr>
              <a:buFont typeface="Wingdings" pitchFamily="2" charset="2"/>
              <a:buChar char="n"/>
              <a:defRPr/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376F5-126A-4472-898F-364ED56C858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467544" y="272838"/>
            <a:ext cx="144016" cy="114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8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918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EECA0-FD98-4048-B2F3-D7F235381BD2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430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D458-B969-484F-BA6F-2C2EA921D6FE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467544" y="272838"/>
            <a:ext cx="144016" cy="114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4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39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D8A0-084D-4A84-AD9C-BC850CBFBBBE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467544" y="272838"/>
            <a:ext cx="144016" cy="114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2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372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6309320"/>
            <a:ext cx="9144000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0A60673-270C-4F3D-9B30-FDD750982087}" type="datetime1">
              <a:rPr lang="en-US" altLang="ja-JP" smtClean="0"/>
              <a:t>4/22/2013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771800" y="6356350"/>
            <a:ext cx="36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625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62" r:id="rId4"/>
    <p:sldLayoutId id="2147483663" r:id="rId5"/>
    <p:sldLayoutId id="2147483650" r:id="rId6"/>
    <p:sldLayoutId id="2147483651" r:id="rId7"/>
    <p:sldLayoutId id="2147483652" r:id="rId8"/>
    <p:sldLayoutId id="2147483653" r:id="rId9"/>
    <p:sldLayoutId id="2147483664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580-E6D3-43DA-AA9C-C85203306377}" type="datetime1">
              <a:rPr lang="en-US" altLang="ja-JP" smtClean="0"/>
              <a:t>4/22/2013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/>
              <a:t>3D-HEVC: Report on Reduced Resolution Depth Map Coding 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en-US" altLang="ja-JP" b="1" dirty="0" smtClean="0"/>
              <a:t>in </a:t>
            </a:r>
            <a:r>
              <a:rPr lang="en-US" altLang="ja-JP" b="1" dirty="0"/>
              <a:t>3D-HEVC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Shiori Sugimoto</a:t>
            </a:r>
          </a:p>
          <a:p>
            <a:r>
              <a:rPr lang="en-US" altLang="ja-JP" dirty="0" smtClean="0"/>
              <a:t>Shinya Shimizu</a:t>
            </a:r>
          </a:p>
          <a:p>
            <a:r>
              <a:rPr kumimoji="1" lang="en-US" altLang="ja-JP" dirty="0" smtClean="0"/>
              <a:t>Hideaki Kimata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altLang="ja-JP" dirty="0"/>
              <a:t>JCT3V-D0215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110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Experimental Results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897F-B33A-4535-94A2-0024D9357FC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10</a:t>
            </a:fld>
            <a:endParaRPr kumimoji="1" lang="ja-JP" altLang="en-US"/>
          </a:p>
        </p:txBody>
      </p:sp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776172"/>
              </p:ext>
            </p:extLst>
          </p:nvPr>
        </p:nvGraphicFramePr>
        <p:xfrm>
          <a:off x="1332000" y="2247456"/>
          <a:ext cx="648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正方形/長方形 11"/>
          <p:cNvSpPr/>
          <p:nvPr/>
        </p:nvSpPr>
        <p:spPr>
          <a:xfrm>
            <a:off x="251520" y="1732746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  <a:tab pos="533400" algn="l"/>
              </a:tabLst>
            </a:pPr>
            <a:r>
              <a:rPr lang="en-US" altLang="ja-JP" sz="2000" b="1" dirty="0" smtClean="0">
                <a:ea typeface="ＭＳ 明朝"/>
              </a:rPr>
              <a:t>RD curve of synthesized view in the worst case, Undo Dancer</a:t>
            </a:r>
            <a:endParaRPr lang="ja-JP" altLang="ja-JP" sz="2000" b="1" dirty="0"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127527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Reduced resolution depth coding in HTM can be achieved by simple modification</a:t>
            </a:r>
          </a:p>
          <a:p>
            <a:r>
              <a:rPr lang="en-US" altLang="ja-JP" dirty="0" smtClean="0"/>
              <a:t>It provides loss on coding performance compared with full resolution coding, but it does not make much of a difference at low bit rate</a:t>
            </a:r>
          </a:p>
          <a:p>
            <a:r>
              <a:rPr lang="en-US" altLang="ja-JP" dirty="0" smtClean="0"/>
              <a:t>Decoding time is effectively reduced</a:t>
            </a:r>
          </a:p>
          <a:p>
            <a:r>
              <a:rPr lang="en-CA" altLang="ja-JP" dirty="0" smtClean="0"/>
              <a:t>The </a:t>
            </a:r>
            <a:r>
              <a:rPr lang="en-CA" altLang="ja-JP" dirty="0"/>
              <a:t>data volume is vastly reduced to 15/4 of </a:t>
            </a:r>
            <a:r>
              <a:rPr lang="en-CA" altLang="ja-JP" dirty="0" smtClean="0"/>
              <a:t>single view </a:t>
            </a:r>
            <a:r>
              <a:rPr lang="en-CA" altLang="ja-JP" dirty="0"/>
              <a:t>and the requirement is </a:t>
            </a:r>
            <a:r>
              <a:rPr lang="en-CA" altLang="ja-JP" dirty="0" smtClean="0"/>
              <a:t>satisfied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AC297-7804-4D71-9C3A-FA3CD3EA018A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87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Experimental result shows a </a:t>
            </a:r>
            <a:r>
              <a:rPr lang="en-US" altLang="ja-JP" dirty="0" smtClean="0"/>
              <a:t>performance of reduced resolution depth coding with modified tools</a:t>
            </a:r>
          </a:p>
          <a:p>
            <a:r>
              <a:rPr lang="en-US" altLang="ja-JP" dirty="0"/>
              <a:t>We </a:t>
            </a:r>
            <a:r>
              <a:rPr lang="en-US" altLang="ja-JP" dirty="0" smtClean="0"/>
              <a:t>recommend to support the reduced resolution depth map coding in HTM software</a:t>
            </a:r>
            <a:endParaRPr lang="ja-JP" altLang="en-US" dirty="0"/>
          </a:p>
          <a:p>
            <a:endParaRPr lang="en-US" altLang="ja-JP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AC297-7804-4D71-9C3A-FA3CD3EA018A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0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ja-JP" dirty="0" smtClean="0"/>
              <a:t>#1 Limitation of </a:t>
            </a:r>
            <a:r>
              <a:rPr lang="en-CA" altLang="ja-JP" dirty="0"/>
              <a:t>depth-sensing devices </a:t>
            </a:r>
            <a:endParaRPr lang="en-CA" altLang="ja-JP" dirty="0" smtClean="0"/>
          </a:p>
          <a:p>
            <a:pPr lvl="1"/>
            <a:r>
              <a:rPr lang="en-CA" altLang="ja-JP" dirty="0" smtClean="0"/>
              <a:t>Depth data generally can be captured </a:t>
            </a:r>
            <a:br>
              <a:rPr lang="en-CA" altLang="ja-JP" dirty="0" smtClean="0"/>
            </a:br>
            <a:r>
              <a:rPr lang="en-CA" altLang="ja-JP" dirty="0" smtClean="0"/>
              <a:t>only </a:t>
            </a:r>
            <a:r>
              <a:rPr lang="en-CA" altLang="ja-JP" dirty="0"/>
              <a:t>at </a:t>
            </a:r>
            <a:r>
              <a:rPr lang="en-CA" altLang="ja-JP" dirty="0" smtClean="0"/>
              <a:t> </a:t>
            </a:r>
            <a:r>
              <a:rPr lang="en-CA" altLang="ja-JP" dirty="0" smtClean="0">
                <a:solidFill>
                  <a:schemeClr val="bg2">
                    <a:lumMod val="75000"/>
                  </a:schemeClr>
                </a:solidFill>
              </a:rPr>
              <a:t>lower </a:t>
            </a:r>
            <a:r>
              <a:rPr lang="en-CA" altLang="ja-JP" dirty="0">
                <a:solidFill>
                  <a:schemeClr val="bg2">
                    <a:lumMod val="75000"/>
                  </a:schemeClr>
                </a:solidFill>
              </a:rPr>
              <a:t>resolution </a:t>
            </a:r>
            <a:r>
              <a:rPr lang="en-CA" altLang="ja-JP" dirty="0" smtClean="0">
                <a:solidFill>
                  <a:schemeClr val="bg2">
                    <a:lumMod val="75000"/>
                  </a:schemeClr>
                </a:solidFill>
              </a:rPr>
              <a:t>than texture data</a:t>
            </a:r>
          </a:p>
          <a:p>
            <a:pPr lvl="1"/>
            <a:r>
              <a:rPr lang="en-CA" altLang="ja-JP" dirty="0" smtClean="0"/>
              <a:t>E.g. Kinect : Texture - 1280x1024	Depth - 640x480</a:t>
            </a:r>
          </a:p>
          <a:p>
            <a:r>
              <a:rPr lang="en-CA" altLang="ja-JP" dirty="0" smtClean="0"/>
              <a:t>#2 System </a:t>
            </a:r>
            <a:r>
              <a:rPr lang="en-CA" altLang="ja-JP" dirty="0"/>
              <a:t>requirement </a:t>
            </a:r>
          </a:p>
          <a:p>
            <a:pPr lvl="1"/>
            <a:r>
              <a:rPr lang="en-CA" altLang="ja-JP" dirty="0" smtClean="0"/>
              <a:t>Data volume </a:t>
            </a:r>
            <a:r>
              <a:rPr lang="en-US" altLang="ja-JP" dirty="0" smtClean="0"/>
              <a:t>is required  to be </a:t>
            </a:r>
            <a:r>
              <a:rPr lang="en-CA" altLang="ja-JP" dirty="0" smtClean="0"/>
              <a:t>4x of single view  video</a:t>
            </a:r>
            <a:br>
              <a:rPr lang="en-CA" altLang="ja-JP" dirty="0" smtClean="0"/>
            </a:br>
            <a:r>
              <a:rPr lang="en-CA" altLang="ja-JP" dirty="0" smtClean="0"/>
              <a:t>for </a:t>
            </a:r>
            <a:r>
              <a:rPr lang="en-CA" altLang="ja-JP" dirty="0">
                <a:solidFill>
                  <a:schemeClr val="bg2">
                    <a:lumMod val="75000"/>
                  </a:schemeClr>
                </a:solidFill>
              </a:rPr>
              <a:t>keeping throughput of the decoder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02CDA-16C3-49C2-82F2-F48E8E7F28DA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JCT-3V 2nd Meeting: Shanghai, CN, 13–19 Oct. 2012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17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Affected tools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CA" altLang="ja-JP" dirty="0" smtClean="0"/>
              <a:t>Texture coding </a:t>
            </a:r>
            <a:r>
              <a:rPr lang="en-CA" altLang="ja-JP" dirty="0"/>
              <a:t>tools</a:t>
            </a:r>
            <a:endParaRPr lang="ja-JP" altLang="ja-JP" dirty="0"/>
          </a:p>
          <a:p>
            <a:pPr lvl="1" hangingPunct="0"/>
            <a:r>
              <a:rPr lang="en-CA" altLang="ja-JP" dirty="0" smtClean="0"/>
              <a:t>VSP</a:t>
            </a:r>
            <a:endParaRPr lang="ja-JP" altLang="ja-JP" dirty="0"/>
          </a:p>
          <a:p>
            <a:pPr lvl="1" hangingPunct="0"/>
            <a:r>
              <a:rPr lang="en-CA" altLang="ja-JP" dirty="0" err="1" smtClean="0"/>
              <a:t>DoNBDV</a:t>
            </a:r>
            <a:endParaRPr lang="ja-JP" altLang="ja-JP" dirty="0" smtClean="0"/>
          </a:p>
          <a:p>
            <a:pPr lvl="0" hangingPunct="0"/>
            <a:r>
              <a:rPr lang="en-CA" altLang="ja-JP" dirty="0" smtClean="0"/>
              <a:t>Depth coding tools</a:t>
            </a:r>
            <a:endParaRPr lang="ja-JP" altLang="ja-JP" dirty="0" smtClean="0"/>
          </a:p>
          <a:p>
            <a:pPr lvl="1" hangingPunct="0"/>
            <a:r>
              <a:rPr lang="en-CA" altLang="ja-JP" dirty="0" smtClean="0"/>
              <a:t>DMM</a:t>
            </a:r>
            <a:endParaRPr lang="ja-JP" altLang="ja-JP" dirty="0"/>
          </a:p>
          <a:p>
            <a:pPr lvl="1" hangingPunct="0"/>
            <a:r>
              <a:rPr lang="en-CA" altLang="ja-JP" dirty="0" smtClean="0"/>
              <a:t>MPI</a:t>
            </a:r>
            <a:endParaRPr lang="ja-JP" altLang="ja-JP" dirty="0"/>
          </a:p>
          <a:p>
            <a:pPr lvl="1" hangingPunct="0"/>
            <a:r>
              <a:rPr lang="en-CA" altLang="ja-JP" dirty="0" smtClean="0"/>
              <a:t>VSO</a:t>
            </a:r>
            <a:endParaRPr lang="ja-JP" altLang="ja-JP" dirty="0"/>
          </a:p>
          <a:p>
            <a:pPr lvl="1" hangingPunct="0"/>
            <a:r>
              <a:rPr lang="en-CA" altLang="ja-JP" dirty="0" smtClean="0"/>
              <a:t>QTLPC</a:t>
            </a:r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FE2E4-E809-43F5-94A2-F93212E24516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02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208912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Modification :	Adjustment of Inter-component </a:t>
            </a:r>
            <a:r>
              <a:rPr lang="en-US" altLang="ja-JP" dirty="0" smtClean="0"/>
              <a:t>correspondence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86100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#1 : Scaling a position of corresponding inter-component  (VSP, </a:t>
            </a:r>
            <a:r>
              <a:rPr lang="en-US" altLang="ja-JP" dirty="0" err="1" smtClean="0"/>
              <a:t>DoNBDV</a:t>
            </a:r>
            <a:r>
              <a:rPr lang="en-US" altLang="ja-JP" dirty="0" smtClean="0"/>
              <a:t>, MPI and QTLPC)</a:t>
            </a:r>
          </a:p>
          <a:p>
            <a:r>
              <a:rPr lang="en-US" altLang="ja-JP" dirty="0" smtClean="0"/>
              <a:t>#2 : Scaling an obtained motion vector</a:t>
            </a:r>
            <a:r>
              <a:rPr lang="en-US" altLang="ja-JP" dirty="0"/>
              <a:t> </a:t>
            </a:r>
            <a:r>
              <a:rPr lang="en-US" altLang="ja-JP" dirty="0" smtClean="0"/>
              <a:t>(MPI)</a:t>
            </a:r>
          </a:p>
          <a:p>
            <a:r>
              <a:rPr lang="en-US" altLang="ja-JP" dirty="0"/>
              <a:t>#</a:t>
            </a:r>
            <a:r>
              <a:rPr lang="en-US" altLang="ja-JP" dirty="0" smtClean="0"/>
              <a:t>3 : Allowing 1 LCU to correspond multiple LCUs (QTLPC)</a:t>
            </a:r>
          </a:p>
          <a:p>
            <a:r>
              <a:rPr lang="en-US" altLang="ja-JP" dirty="0" smtClean="0"/>
              <a:t>#4 :	Resampling </a:t>
            </a:r>
            <a:r>
              <a:rPr lang="en-US" altLang="ja-JP" dirty="0"/>
              <a:t>of inter-component reference </a:t>
            </a:r>
            <a:r>
              <a:rPr lang="en-US" altLang="ja-JP" dirty="0" smtClean="0"/>
              <a:t>picture (DMM </a:t>
            </a:r>
            <a:r>
              <a:rPr lang="en-US" altLang="ja-JP" dirty="0"/>
              <a:t>mode 3 &amp; 4 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885B-FCA4-40C1-AE21-F3B6FD8BFB0F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1457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GB" altLang="ja-JP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endParaRPr kumimoji="1" lang="en-GB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436096" y="5939988"/>
            <a:ext cx="1595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LCU on Texture</a:t>
            </a:r>
            <a:endParaRPr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7830362" y="4799241"/>
            <a:ext cx="486054" cy="486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/>
          <p:cNvGrpSpPr/>
          <p:nvPr/>
        </p:nvGrpSpPr>
        <p:grpSpPr>
          <a:xfrm>
            <a:off x="7830362" y="5357303"/>
            <a:ext cx="486054" cy="486054"/>
            <a:chOff x="323528" y="5229200"/>
            <a:chExt cx="648072" cy="648072"/>
          </a:xfrm>
        </p:grpSpPr>
        <p:sp>
          <p:nvSpPr>
            <p:cNvPr id="19" name="正方形/長方形 18"/>
            <p:cNvSpPr/>
            <p:nvPr/>
          </p:nvSpPr>
          <p:spPr>
            <a:xfrm>
              <a:off x="323528" y="5229200"/>
              <a:ext cx="648072" cy="64807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323528" y="5229200"/>
              <a:ext cx="324036" cy="3240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647564" y="5229200"/>
              <a:ext cx="324036" cy="3240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323528" y="5553236"/>
              <a:ext cx="324036" cy="3240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647564" y="5553236"/>
              <a:ext cx="324036" cy="3240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7283552" y="4799241"/>
            <a:ext cx="486054" cy="486054"/>
            <a:chOff x="437971" y="4569908"/>
            <a:chExt cx="648072" cy="648072"/>
          </a:xfrm>
        </p:grpSpPr>
        <p:grpSp>
          <p:nvGrpSpPr>
            <p:cNvPr id="57" name="グループ化 56"/>
            <p:cNvGrpSpPr/>
            <p:nvPr/>
          </p:nvGrpSpPr>
          <p:grpSpPr>
            <a:xfrm>
              <a:off x="437971" y="4569908"/>
              <a:ext cx="648072" cy="648072"/>
              <a:chOff x="323528" y="4581128"/>
              <a:chExt cx="648072" cy="648072"/>
            </a:xfrm>
          </p:grpSpPr>
          <p:sp>
            <p:nvSpPr>
              <p:cNvPr id="70" name="正方形/長方形 69"/>
              <p:cNvSpPr/>
              <p:nvPr/>
            </p:nvSpPr>
            <p:spPr>
              <a:xfrm>
                <a:off x="323528" y="4581128"/>
                <a:ext cx="648072" cy="64807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323528" y="4581128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647564" y="4581128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323528" y="4905164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647564" y="4905164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/>
            <p:cNvGrpSpPr/>
            <p:nvPr/>
          </p:nvGrpSpPr>
          <p:grpSpPr>
            <a:xfrm>
              <a:off x="437971" y="4893944"/>
              <a:ext cx="324036" cy="324036"/>
              <a:chOff x="323528" y="5229200"/>
              <a:chExt cx="648072" cy="648072"/>
            </a:xfrm>
          </p:grpSpPr>
          <p:sp>
            <p:nvSpPr>
              <p:cNvPr id="65" name="正方形/長方形 64"/>
              <p:cNvSpPr/>
              <p:nvPr/>
            </p:nvSpPr>
            <p:spPr>
              <a:xfrm>
                <a:off x="323528" y="5229200"/>
                <a:ext cx="648072" cy="64807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323528" y="5229200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647564" y="5229200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323528" y="5553236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47564" y="5553236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正方形/長方形 59"/>
            <p:cNvSpPr/>
            <p:nvPr/>
          </p:nvSpPr>
          <p:spPr>
            <a:xfrm>
              <a:off x="599989" y="5055962"/>
              <a:ext cx="162018" cy="1620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5737629" y="4853453"/>
            <a:ext cx="972108" cy="972108"/>
            <a:chOff x="395536" y="4581128"/>
            <a:chExt cx="1296144" cy="1296144"/>
          </a:xfrm>
        </p:grpSpPr>
        <p:sp>
          <p:nvSpPr>
            <p:cNvPr id="18" name="正方形/長方形 17"/>
            <p:cNvSpPr/>
            <p:nvPr/>
          </p:nvSpPr>
          <p:spPr>
            <a:xfrm>
              <a:off x="1043608" y="4581128"/>
              <a:ext cx="648072" cy="64807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1043608" y="5229200"/>
              <a:ext cx="648072" cy="648072"/>
              <a:chOff x="323528" y="5229200"/>
              <a:chExt cx="648072" cy="648072"/>
            </a:xfrm>
          </p:grpSpPr>
          <p:sp>
            <p:nvSpPr>
              <p:cNvPr id="37" name="正方形/長方形 36"/>
              <p:cNvSpPr/>
              <p:nvPr/>
            </p:nvSpPr>
            <p:spPr>
              <a:xfrm>
                <a:off x="323528" y="5229200"/>
                <a:ext cx="648072" cy="64807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323528" y="5229200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647564" y="5229200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323528" y="5553236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647564" y="5553236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395536" y="4581128"/>
              <a:ext cx="648072" cy="648072"/>
              <a:chOff x="437971" y="4569908"/>
              <a:chExt cx="648072" cy="648072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>
                <a:off x="437971" y="4569908"/>
                <a:ext cx="648072" cy="648072"/>
                <a:chOff x="323528" y="4581128"/>
                <a:chExt cx="648072" cy="648072"/>
              </a:xfrm>
            </p:grpSpPr>
            <p:sp>
              <p:nvSpPr>
                <p:cNvPr id="17" name="正方形/長方形 16"/>
                <p:cNvSpPr/>
                <p:nvPr/>
              </p:nvSpPr>
              <p:spPr>
                <a:xfrm>
                  <a:off x="323528" y="4581128"/>
                  <a:ext cx="648072" cy="64807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>
                <a:xfrm>
                  <a:off x="323528" y="4581128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正方形/長方形 22"/>
                <p:cNvSpPr/>
                <p:nvPr/>
              </p:nvSpPr>
              <p:spPr>
                <a:xfrm>
                  <a:off x="647564" y="4581128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23"/>
                <p:cNvSpPr/>
                <p:nvPr/>
              </p:nvSpPr>
              <p:spPr>
                <a:xfrm>
                  <a:off x="323528" y="4905164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正方形/長方形 24"/>
                <p:cNvSpPr/>
                <p:nvPr/>
              </p:nvSpPr>
              <p:spPr>
                <a:xfrm>
                  <a:off x="647564" y="4905164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>
                <a:off x="437971" y="4893944"/>
                <a:ext cx="324036" cy="324036"/>
                <a:chOff x="323528" y="5229200"/>
                <a:chExt cx="648072" cy="648072"/>
              </a:xfrm>
            </p:grpSpPr>
            <p:sp>
              <p:nvSpPr>
                <p:cNvPr id="43" name="正方形/長方形 42"/>
                <p:cNvSpPr/>
                <p:nvPr/>
              </p:nvSpPr>
              <p:spPr>
                <a:xfrm>
                  <a:off x="323528" y="5229200"/>
                  <a:ext cx="648072" cy="64807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正方形/長方形 43"/>
                <p:cNvSpPr/>
                <p:nvPr/>
              </p:nvSpPr>
              <p:spPr>
                <a:xfrm>
                  <a:off x="323528" y="5229200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正方形/長方形 44"/>
                <p:cNvSpPr/>
                <p:nvPr/>
              </p:nvSpPr>
              <p:spPr>
                <a:xfrm>
                  <a:off x="647564" y="5229200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正方形/長方形 45"/>
                <p:cNvSpPr/>
                <p:nvPr/>
              </p:nvSpPr>
              <p:spPr>
                <a:xfrm>
                  <a:off x="323528" y="5553236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正方形/長方形 46"/>
                <p:cNvSpPr/>
                <p:nvPr/>
              </p:nvSpPr>
              <p:spPr>
                <a:xfrm>
                  <a:off x="647564" y="5553236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>
                <a:off x="599989" y="5055962"/>
                <a:ext cx="162018" cy="162018"/>
                <a:chOff x="323528" y="5229200"/>
                <a:chExt cx="648072" cy="648072"/>
              </a:xfrm>
            </p:grpSpPr>
            <p:sp>
              <p:nvSpPr>
                <p:cNvPr id="49" name="正方形/長方形 48"/>
                <p:cNvSpPr/>
                <p:nvPr/>
              </p:nvSpPr>
              <p:spPr>
                <a:xfrm>
                  <a:off x="323528" y="5229200"/>
                  <a:ext cx="648072" cy="64807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正方形/長方形 49"/>
                <p:cNvSpPr/>
                <p:nvPr/>
              </p:nvSpPr>
              <p:spPr>
                <a:xfrm>
                  <a:off x="323528" y="5229200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正方形/長方形 50"/>
                <p:cNvSpPr/>
                <p:nvPr/>
              </p:nvSpPr>
              <p:spPr>
                <a:xfrm>
                  <a:off x="647564" y="5229204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>
                <a:xfrm>
                  <a:off x="323528" y="5553236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>
                <a:xfrm>
                  <a:off x="647564" y="5553236"/>
                  <a:ext cx="324036" cy="3240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5" name="グループ化 74"/>
            <p:cNvGrpSpPr/>
            <p:nvPr/>
          </p:nvGrpSpPr>
          <p:grpSpPr>
            <a:xfrm>
              <a:off x="395536" y="5229200"/>
              <a:ext cx="648072" cy="648072"/>
              <a:chOff x="323528" y="5229200"/>
              <a:chExt cx="648072" cy="648072"/>
            </a:xfrm>
          </p:grpSpPr>
          <p:sp>
            <p:nvSpPr>
              <p:cNvPr id="76" name="正方形/長方形 75"/>
              <p:cNvSpPr/>
              <p:nvPr/>
            </p:nvSpPr>
            <p:spPr>
              <a:xfrm>
                <a:off x="323528" y="5229200"/>
                <a:ext cx="648072" cy="64807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323528" y="5229200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647564" y="5229200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323528" y="5553236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647564" y="5553236"/>
                <a:ext cx="324036" cy="3240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1" name="正方形/長方形 80"/>
          <p:cNvSpPr/>
          <p:nvPr/>
        </p:nvSpPr>
        <p:spPr>
          <a:xfrm>
            <a:off x="7283553" y="5357303"/>
            <a:ext cx="486054" cy="486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7046493" y="5939988"/>
            <a:ext cx="1567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LCUs on Depth</a:t>
            </a:r>
            <a:endParaRPr lang="ja-JP" altLang="en-US" dirty="0"/>
          </a:p>
        </p:txBody>
      </p:sp>
      <p:sp>
        <p:nvSpPr>
          <p:cNvPr id="84" name="正方形/長方形 83"/>
          <p:cNvSpPr/>
          <p:nvPr/>
        </p:nvSpPr>
        <p:spPr>
          <a:xfrm>
            <a:off x="7283553" y="4799241"/>
            <a:ext cx="486054" cy="486054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/>
          <p:cNvSpPr/>
          <p:nvPr/>
        </p:nvSpPr>
        <p:spPr>
          <a:xfrm>
            <a:off x="5737630" y="4853247"/>
            <a:ext cx="486054" cy="486054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7830362" y="5357303"/>
            <a:ext cx="486054" cy="486054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正方形/長方形 92"/>
          <p:cNvSpPr/>
          <p:nvPr/>
        </p:nvSpPr>
        <p:spPr>
          <a:xfrm>
            <a:off x="6223684" y="5339301"/>
            <a:ext cx="486054" cy="486054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44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Modification :	</a:t>
            </a:r>
            <a:r>
              <a:rPr lang="en-US" altLang="ja-JP" sz="4000" dirty="0" smtClean="0"/>
              <a:t>VSO reference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Wingdings" pitchFamily="2" charset="2"/>
              <a:buChar char="p"/>
            </a:pPr>
            <a:r>
              <a:rPr lang="en-US" altLang="ja-JP" sz="2800" dirty="0" smtClean="0"/>
              <a:t>Reference synthesized view can be generated based on what kind of depth map</a:t>
            </a:r>
          </a:p>
          <a:p>
            <a:pPr marL="342900" lvl="1" indent="-342900">
              <a:buFont typeface="Wingdings" pitchFamily="2" charset="2"/>
              <a:buChar char="p"/>
            </a:pPr>
            <a:r>
              <a:rPr lang="en-US" altLang="ja-JP" sz="2800" dirty="0" smtClean="0"/>
              <a:t>If encoder has full resolution depth map, </a:t>
            </a:r>
            <a:br>
              <a:rPr lang="en-US" altLang="ja-JP" sz="2800" dirty="0" smtClean="0"/>
            </a:br>
            <a:r>
              <a:rPr lang="en-US" altLang="ja-JP" sz="2800" dirty="0" smtClean="0"/>
              <a:t>both of 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</a:rPr>
              <a:t>the original depth map 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 smtClean="0"/>
              <a:t>and 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</a:rPr>
              <a:t>the</a:t>
            </a:r>
            <a:r>
              <a:rPr lang="en-US" altLang="ja-JP" sz="2800" dirty="0" smtClean="0"/>
              <a:t> </a:t>
            </a:r>
            <a:r>
              <a:rPr lang="en-US" altLang="ja-JP" sz="2800" dirty="0" err="1" smtClean="0">
                <a:solidFill>
                  <a:schemeClr val="bg2">
                    <a:lumMod val="75000"/>
                  </a:schemeClr>
                </a:solidFill>
              </a:rPr>
              <a:t>upsampled</a:t>
            </a:r>
            <a:r>
              <a:rPr lang="en-US" altLang="ja-JP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</a:rPr>
              <a:t>reduced resolution depth map 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 smtClean="0"/>
              <a:t>are acceptable for VSO reference</a:t>
            </a:r>
          </a:p>
          <a:p>
            <a:pPr marL="742950" lvl="2" indent="-342900">
              <a:buFont typeface="Wingdings" pitchFamily="2" charset="2"/>
              <a:buChar char="p"/>
            </a:pPr>
            <a:r>
              <a:rPr lang="en-US" altLang="ja-JP" sz="2400" dirty="0" smtClean="0"/>
              <a:t>Only requirement #2 allows the former.</a:t>
            </a:r>
          </a:p>
          <a:p>
            <a:pPr marL="742950" lvl="2" indent="-342900">
              <a:buFont typeface="Wingdings" pitchFamily="2" charset="2"/>
              <a:buChar char="p"/>
            </a:pP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885B-FCA4-40C1-AE21-F3B6FD8BFB0F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36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</a:t>
            </a:r>
            <a:r>
              <a:rPr lang="en-US" altLang="ja-JP" dirty="0"/>
              <a:t>condition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Input data </a:t>
            </a:r>
            <a:r>
              <a:rPr lang="en-US" altLang="ja-JP" dirty="0" smtClean="0"/>
              <a:t>is full resolution , </a:t>
            </a:r>
            <a:r>
              <a:rPr lang="en-US" altLang="ja-JP" dirty="0" err="1" smtClean="0"/>
              <a:t>downsampled</a:t>
            </a:r>
            <a:r>
              <a:rPr lang="en-US" altLang="ja-JP" dirty="0" smtClean="0"/>
              <a:t> before slice encoding and </a:t>
            </a:r>
            <a:r>
              <a:rPr lang="en-US" altLang="ja-JP" dirty="0" err="1" smtClean="0"/>
              <a:t>upsampled</a:t>
            </a:r>
            <a:r>
              <a:rPr lang="en-US" altLang="ja-JP" dirty="0" smtClean="0"/>
              <a:t> after slice decoding</a:t>
            </a:r>
          </a:p>
          <a:p>
            <a:r>
              <a:rPr lang="en-CA" altLang="ja-JP" dirty="0" smtClean="0"/>
              <a:t>Both resampling  on the outside of coding loop are excluded in coding times</a:t>
            </a:r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376F5-126A-4472-898F-364ED56C858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Picture 2" descr="figure_VS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45096"/>
            <a:ext cx="5184576" cy="3080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7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condition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Wingdings" pitchFamily="2" charset="2"/>
              <a:buChar char="p"/>
            </a:pPr>
            <a:r>
              <a:rPr lang="en-US" altLang="ja-JP" sz="2800" dirty="0" smtClean="0"/>
              <a:t>VSO reference is the synthesized </a:t>
            </a:r>
            <a:r>
              <a:rPr lang="en-US" altLang="ja-JP" sz="2800" dirty="0"/>
              <a:t>view based on 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 smtClean="0"/>
              <a:t>the original </a:t>
            </a:r>
            <a:r>
              <a:rPr lang="en-US" altLang="ja-JP" sz="2800" dirty="0"/>
              <a:t>full resolution depth map</a:t>
            </a:r>
          </a:p>
          <a:p>
            <a:r>
              <a:rPr lang="en-US" altLang="ja-JP" dirty="0" smtClean="0"/>
              <a:t>Resampling filters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376F5-126A-4472-898F-364ED56C858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7</a:t>
            </a:fld>
            <a:endParaRPr kumimoji="1"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002201"/>
              </p:ext>
            </p:extLst>
          </p:nvPr>
        </p:nvGraphicFramePr>
        <p:xfrm>
          <a:off x="1475656" y="3356992"/>
          <a:ext cx="6096000" cy="23926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target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Filter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Downsampling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Input depth map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Nearest neighbor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smtClean="0"/>
                        <a:t>inter-component </a:t>
                      </a:r>
                      <a:r>
                        <a:rPr kumimoji="1" lang="en-US" altLang="ja-JP" sz="1800" dirty="0" smtClean="0"/>
                        <a:t>reference picture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12 tap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sinc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filter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Upsampling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Reconstructed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depth map on 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VSO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Nearest neighbor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Output depth map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Nearest neighbor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01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71F0-2D01-46CA-A518-5FECEDF89AFB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21590"/>
              </p:ext>
            </p:extLst>
          </p:nvPr>
        </p:nvGraphicFramePr>
        <p:xfrm>
          <a:off x="107504" y="1844824"/>
          <a:ext cx="9001000" cy="432430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746313"/>
                <a:gridCol w="989901"/>
                <a:gridCol w="989901"/>
                <a:gridCol w="989901"/>
                <a:gridCol w="1044116"/>
                <a:gridCol w="1044116"/>
                <a:gridCol w="1098376"/>
                <a:gridCol w="1098376"/>
              </a:tblGrid>
              <a:tr h="7111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2000" dirty="0">
                          <a:effectLst/>
                        </a:rPr>
                        <a:t>　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video 0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video 1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video 2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 smtClean="0">
                          <a:effectLst/>
                        </a:rPr>
                        <a:t>Video</a:t>
                      </a:r>
                      <a:br>
                        <a:rPr lang="en-US" sz="2000" dirty="0" smtClean="0">
                          <a:effectLst/>
                        </a:rPr>
                      </a:br>
                      <a:r>
                        <a:rPr lang="en-US" sz="2000" dirty="0" smtClean="0">
                          <a:effectLst/>
                        </a:rPr>
                        <a:t>/video</a:t>
                      </a:r>
                      <a:endParaRPr lang="en-US" sz="20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Synth</a:t>
                      </a:r>
                      <a:br>
                        <a:rPr lang="en-US" sz="2000" dirty="0" smtClean="0">
                          <a:effectLst/>
                          <a:latin typeface="+mn-lt"/>
                        </a:rPr>
                      </a:br>
                      <a:r>
                        <a:rPr lang="en-US" altLang="ja-JP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/>
                        </a:rPr>
                        <a:t>/total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enc</a:t>
                      </a:r>
                      <a:r>
                        <a:rPr lang="en-US" sz="2000" dirty="0">
                          <a:effectLst/>
                        </a:rPr>
                        <a:t> time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dec</a:t>
                      </a:r>
                      <a:r>
                        <a:rPr lang="en-US" sz="2000" dirty="0">
                          <a:effectLst/>
                        </a:rPr>
                        <a:t> time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Balloons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</a:rPr>
                        <a:t>0.1%</a:t>
                      </a:r>
                      <a:endParaRPr lang="ja-JP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1.9%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95.6%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75.2%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Kendo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0.1%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</a:rPr>
                        <a:t>0.2%</a:t>
                      </a:r>
                      <a:endParaRPr lang="ja-JP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-0.3%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93.9%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74.7%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Newspapercc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0.2%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0.2%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</a:rPr>
                        <a:t>0.1%</a:t>
                      </a:r>
                      <a:endParaRPr lang="ja-JP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4.1%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94.1%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72.9%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 err="1" smtClean="0">
                          <a:effectLst/>
                        </a:rPr>
                        <a:t>GhostTownFly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1.6%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1.8%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0.3%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0.5%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</a:rPr>
                        <a:t>93.9%</a:t>
                      </a:r>
                      <a:endParaRPr lang="ja-JP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73.6%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PoznanHall2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-0.2%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0.5%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1.7%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</a:rPr>
                        <a:t>97.5%</a:t>
                      </a:r>
                      <a:endParaRPr lang="ja-JP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73.5%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PoznanStreet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-0.1%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1.2%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96.3%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72.7%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UndoDancer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</a:rPr>
                        <a:t>-0.5%</a:t>
                      </a:r>
                      <a:endParaRPr lang="ja-JP" sz="20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0.4%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-0.1%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8.6%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97.8%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74.0%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1024x768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0.1%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0.2%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1.9%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94.5%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74.3%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1920x1088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0.2%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0.7%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3.0%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96.4%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73.4%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average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0.2%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0.4%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0.0%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2.5%</a:t>
                      </a:r>
                      <a:endParaRPr lang="ja-JP" sz="20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</a:rPr>
                        <a:t>95.6%</a:t>
                      </a:r>
                      <a:endParaRPr lang="ja-JP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73.8%</a:t>
                      </a:r>
                      <a:endParaRPr lang="ja-JP" sz="20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51520" y="1478015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  <a:tab pos="533400" algn="l"/>
              </a:tabLst>
            </a:pPr>
            <a:r>
              <a:rPr lang="en-US" altLang="ja-JP" sz="2000" b="1" dirty="0" smtClean="0">
                <a:ea typeface="ＭＳ 明朝"/>
              </a:rPr>
              <a:t>Table1. </a:t>
            </a:r>
            <a:r>
              <a:rPr lang="en-US" altLang="ja-JP" sz="2400" b="1" dirty="0" smtClean="0">
                <a:ea typeface="ＭＳ 明朝"/>
              </a:rPr>
              <a:t>Full resolution </a:t>
            </a:r>
            <a:r>
              <a:rPr lang="en-US" altLang="ja-JP" sz="2000" b="1" dirty="0" err="1" smtClean="0">
                <a:ea typeface="ＭＳ 明朝"/>
              </a:rPr>
              <a:t>vs</a:t>
            </a:r>
            <a:r>
              <a:rPr lang="en-US" altLang="ja-JP" sz="2000" b="1" dirty="0" smtClean="0">
                <a:ea typeface="ＭＳ 明朝"/>
              </a:rPr>
              <a:t>  </a:t>
            </a:r>
            <a:r>
              <a:rPr lang="en-US" altLang="ja-JP" sz="2400" b="1" dirty="0" smtClean="0">
                <a:ea typeface="ＭＳ 明朝"/>
              </a:rPr>
              <a:t>1/4  resolution</a:t>
            </a:r>
            <a:r>
              <a:rPr lang="en-US" altLang="ja-JP" sz="2000" b="1" dirty="0" smtClean="0">
                <a:ea typeface="ＭＳ 明朝"/>
              </a:rPr>
              <a:t> w/ affected tools</a:t>
            </a:r>
            <a:endParaRPr lang="ja-JP" altLang="ja-JP" sz="2000" b="1" dirty="0"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233248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Experimental Results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897F-B33A-4535-94A2-0024D9357FC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51520" y="1732746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  <a:tab pos="533400" algn="l"/>
              </a:tabLst>
            </a:pPr>
            <a:r>
              <a:rPr lang="en-US" altLang="ja-JP" sz="2000" b="1" dirty="0" smtClean="0">
                <a:ea typeface="ＭＳ 明朝"/>
              </a:rPr>
              <a:t>RD curve of synthesized view in the best case, Kendo</a:t>
            </a:r>
            <a:endParaRPr lang="ja-JP" altLang="ja-JP" sz="2000" b="1" dirty="0">
              <a:ea typeface="ＭＳ 明朝"/>
            </a:endParaRPr>
          </a:p>
        </p:txBody>
      </p:sp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2244962"/>
              </p:ext>
            </p:extLst>
          </p:nvPr>
        </p:nvGraphicFramePr>
        <p:xfrm>
          <a:off x="1332000" y="2247456"/>
          <a:ext cx="648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67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ntt_colorfull">
      <a:dk1>
        <a:sysClr val="windowText" lastClr="000000"/>
      </a:dk1>
      <a:lt1>
        <a:srgbClr val="FFFFFF"/>
      </a:lt1>
      <a:dk2>
        <a:srgbClr val="80D5FF"/>
      </a:dk2>
      <a:lt2>
        <a:srgbClr val="FF8080"/>
      </a:lt2>
      <a:accent1>
        <a:srgbClr val="E6F7FF"/>
      </a:accent1>
      <a:accent2>
        <a:srgbClr val="FFE6E6"/>
      </a:accent2>
      <a:accent3>
        <a:srgbClr val="F9FFE6"/>
      </a:accent3>
      <a:accent4>
        <a:srgbClr val="00ACFF"/>
      </a:accent4>
      <a:accent5>
        <a:srgbClr val="FF0000"/>
      </a:accent5>
      <a:accent6>
        <a:srgbClr val="C6FF00"/>
      </a:accent6>
      <a:hlink>
        <a:srgbClr val="E2FF80"/>
      </a:hlink>
      <a:folHlink>
        <a:srgbClr val="4D0000"/>
      </a:folHlink>
    </a:clrScheme>
    <a:fontScheme name="英字">
      <a:majorFont>
        <a:latin typeface="Calibri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3097</TotalTime>
  <Words>649</Words>
  <Application>Microsoft Office PowerPoint</Application>
  <PresentationFormat>画面に合わせる (4:3)</PresentationFormat>
  <Paragraphs>188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3D-HEVC: Report on Reduced Resolution Depth Map Coding  in 3D-HEVC</vt:lpstr>
      <vt:lpstr>Motivation</vt:lpstr>
      <vt:lpstr>Affected tools</vt:lpstr>
      <vt:lpstr>Modification : Adjustment of Inter-component correspondence</vt:lpstr>
      <vt:lpstr>Modification : VSO reference</vt:lpstr>
      <vt:lpstr>Experimental condition</vt:lpstr>
      <vt:lpstr>Experimental condition</vt:lpstr>
      <vt:lpstr>Experimental Results</vt:lpstr>
      <vt:lpstr>Experimental Results</vt:lpstr>
      <vt:lpstr>Experimental Results</vt:lpstr>
      <vt:lpstr>Summary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SSugimoto</dc:creator>
  <cp:lastModifiedBy>SSugimoto</cp:lastModifiedBy>
  <cp:revision>174</cp:revision>
  <dcterms:created xsi:type="dcterms:W3CDTF">2012-10-10T06:35:01Z</dcterms:created>
  <dcterms:modified xsi:type="dcterms:W3CDTF">2013-04-22T08:39:39Z</dcterms:modified>
</cp:coreProperties>
</file>