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7"/>
  </p:notesMasterIdLst>
  <p:handoutMasterIdLst>
    <p:handoutMasterId r:id="rId28"/>
  </p:handoutMasterIdLst>
  <p:sldIdLst>
    <p:sldId id="256" r:id="rId9"/>
    <p:sldId id="300" r:id="rId10"/>
    <p:sldId id="317" r:id="rId11"/>
    <p:sldId id="318" r:id="rId12"/>
    <p:sldId id="303" r:id="rId13"/>
    <p:sldId id="304" r:id="rId14"/>
    <p:sldId id="294" r:id="rId15"/>
    <p:sldId id="305" r:id="rId16"/>
    <p:sldId id="306" r:id="rId17"/>
    <p:sldId id="301" r:id="rId18"/>
    <p:sldId id="307" r:id="rId19"/>
    <p:sldId id="308" r:id="rId20"/>
    <p:sldId id="313" r:id="rId21"/>
    <p:sldId id="314" r:id="rId22"/>
    <p:sldId id="315" r:id="rId23"/>
    <p:sldId id="312" r:id="rId24"/>
    <p:sldId id="309" r:id="rId25"/>
    <p:sldId id="316" r:id="rId2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27" autoAdjust="0"/>
    <p:restoredTop sz="57520" autoAdjust="0"/>
  </p:normalViewPr>
  <p:slideViewPr>
    <p:cSldViewPr showGuides="1">
      <p:cViewPr>
        <p:scale>
          <a:sx n="101" d="100"/>
          <a:sy n="101" d="100"/>
        </p:scale>
        <p:origin x="-582" y="7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7046C4-4E43-4591-9931-AE908ED11B0B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6928ED-A412-4CA6-9F22-A4E5C0B3DEA8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45B53C-14E0-44C4-84C6-4727375B402D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3F82D1-E975-4FCA-85B2-0FCD8D99D97A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4F9087-29B1-4743-8501-5F88EF462FE0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5C8E49E-07CF-41BA-989D-F5B49AA01949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8F1AA-9C12-45A9-8A6A-43ED76491F6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3276ACC-74DD-4966-9339-0783E2AD5642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916224-FEDB-45B9-927E-E428909A68A6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570036-2262-492C-89AE-06535176FF89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2D166E9-3A4E-4723-AEB5-0E19C1AC1CCC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ADB9F8-9089-47FF-AB1B-6247C4ABD0F0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4EF4B8-426D-4BAD-B6D5-1A68AE90B10F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63AE60-AD61-44DF-B8A2-4167E269A4D8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FA2048-43B0-4628-94B2-DDD92A8B88D3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568C7B-9948-4EB6-A95A-9EBA1D01DBE6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094AB0-8084-49A1-A316-6D65450AFEE6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8E2CEE-C987-40B5-ACA2-4943029D510E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06E663-70D2-4F3D-9505-1709AC39A42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0BA5EE-4C4F-4C05-B8C2-9052A66B9395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26E9E4-103A-4C40-9447-F680BB169099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5CBD60-3BA2-4D65-8A4B-AD6FE9B72911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72CA59-2649-4920-B4C5-951544BDDA65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C97409-0D6E-419B-B54F-18E8B6DA6C80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ACC00DC-AFFB-4969-8E41-D81F4F0E5A6F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D5A865-4B9F-498D-BB68-10E8706975D7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7DC136-1499-4F12-9D72-397CDD785554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BA69CB-7E58-4778-8EC4-1267DFAE3296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376C81-55F3-4F12-9FC2-615865FA4CB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3504F31-24A1-4E28-84F9-F6EBCE00B5F2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B43198-6A45-44C8-A0D4-EED1C21BF237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69ABA6-679D-4A8B-960B-72EA564FB1D4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CBB31D-E9BC-461F-916E-B917EA5B4CF2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B77DAB6-F7F6-47D5-A57B-97E243E8BC2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5438AD8-67FD-431E-BF2F-8795A1FC15F5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7EE4643-4369-4F80-822C-59CB2CFEA3EB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0502B12-639F-45B1-8383-47D35DCD8BE5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DA12AE0-56FC-41FF-86A3-024434635209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A92155-63F7-4FA0-9702-AB893FC3EF60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722BE4-40DE-4614-BB86-AC7DDA64ADDB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674282-E80E-4734-A483-A2792577EFBF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250299-244B-4E54-9619-33C4060F6F76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923773-A9B5-457C-B644-1C92461ED180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4C9CC3-4CDF-4E28-B75D-D318B7B00558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59F964-A4DB-4D01-B728-17A449A8C9B6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6E5BA-3A87-45C4-B638-B27B4860665A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7FEB25-9D2E-4A1B-BFCE-259AFD40B9F9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E260C5-D262-462E-9FA2-C41CA9FBAC85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C46220-84AA-43B0-9C46-158C52340B0F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BCE128-655C-45EF-8D49-E9B101C6A759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C39FFA-D287-4607-8E67-68BF403041F4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5CFE99-74F9-4AFD-85AB-C466FB84414C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CC3FEB-5C13-4E50-867B-9B4838311428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37B8A9-90FD-42C5-BA93-42F2583BFAE4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1A8800-BBF6-4443-AA1D-A59B5986DC59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60BC324-0C8E-4DBB-9AE3-D968C38D837F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845B2C-252E-477D-827E-05B2E0AA1E9E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B515F4-4669-4484-A76B-3F1BAF25B67E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F51829-017E-491C-AA77-F7B8B0E1B2AA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91E7B6-AE14-4630-B565-8E4B2392DCEC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7990B5-2EB6-4D5D-B837-A29AC2A90CB4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F745DD-E9F0-4D62-BFED-85C2250BA9D0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3E23E93-EA16-4805-B8DC-B0E521776D81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CB37C9-86C1-43E9-BC81-7EB242AEB9B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FAF75C-742B-448B-996D-4E9B017084F9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AA0781-9BD6-47D0-A6FB-CEEDBE0C95CE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8B9593-D917-4252-BEAA-2493F6FE3E7C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E04631-EF63-4FFD-AA78-A343DE120F61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007B76-34D1-4007-9F55-A7B750F1BF37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7125C7-3DC9-4686-84F6-39F0B0CAD9FD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9C5508-CA19-4D55-A554-DE38D6F96201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F0B956-B64A-4E84-B27B-459AE3986065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9CD18A-3ECE-44D7-A960-9076603DBB19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4F1B81-7A00-4F7A-B4E2-47C8C891CFC3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442A04-AA9C-4AC9-91AC-7D26072932A0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8C3F05-3134-4521-B43B-82965522DCC4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67DD78-F40C-4FE8-9491-D00B5EEFEE1E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9048A5-1604-4511-A38D-59E838C14971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4438C2-DF63-442D-9222-94AF6BC1E1D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AA4416-38F0-4E0F-B992-A7A544556D3D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E22FC5-13FC-449A-8E7B-864EE323F798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AFCE65-7375-488D-B335-7C1640BA60F8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41469B-5626-4D60-AA88-6AF174F9BBAA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B97E443-49EF-4B22-B09C-F1D5D41FD8A6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721BE4B-E3AC-4812-92F8-B517021C389C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EE48272-EF5B-4489-BEC1-864EE05B422F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C621C3-E766-4B73-8778-B0617ABC7202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8ECD34-8164-484A-AC52-19361800A8FD}" type="datetime1">
              <a:rPr lang="de-DE" smtClean="0"/>
              <a:t>22.04.2013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4CE13CDF-8948-4F0A-B8A1-8290907683FF}" type="datetime1">
              <a:rPr lang="de-DE" smtClean="0"/>
              <a:t>22.04.2013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F38A55-3A71-432E-BFA8-6EC314F7419B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F62BA6-066D-46AE-860E-D178540DA099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E8B5F91B-BF91-45EE-829C-3C205A0758E0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C716F77-6954-45F8-9C2C-7242515B51A8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CE1A5DDD-7620-44A0-8599-77B3438595D2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ctr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9B68653-C188-451D-9DAE-28501CAFD098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7625B195-89DA-42CF-ABDD-1C071A9F5E68}" type="datetime1">
              <a:rPr lang="de-DE" smtClean="0"/>
              <a:t>22.04.2013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png"/><Relationship Id="rId4" Type="http://schemas.openxmlformats.org/officeDocument/2006/relationships/package" Target="../embeddings/Microsoft_Word_Document5.docx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png"/><Relationship Id="rId4" Type="http://schemas.openxmlformats.org/officeDocument/2006/relationships/package" Target="../embeddings/Microsoft_Word_Document2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package" Target="../embeddings/Microsoft_Word_Document4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773238"/>
            <a:ext cx="8713093" cy="861774"/>
          </a:xfrm>
        </p:spPr>
        <p:txBody>
          <a:bodyPr/>
          <a:lstStyle/>
          <a:p>
            <a:r>
              <a:rPr lang="en-US" dirty="0"/>
              <a:t>MV-HEVC/SHVC HLS: </a:t>
            </a:r>
            <a:r>
              <a:rPr lang="en-CA" dirty="0" smtClean="0"/>
              <a:t>Extending </a:t>
            </a:r>
            <a:r>
              <a:rPr lang="en-CA" dirty="0"/>
              <a:t>the supported number of layers </a:t>
            </a:r>
            <a:r>
              <a:rPr lang="en-US" dirty="0" smtClean="0"/>
              <a:t>(</a:t>
            </a:r>
            <a:r>
              <a:rPr lang="de-DE" dirty="0" smtClean="0"/>
              <a:t>JCT3V-D0211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/>
          <a:lstStyle/>
          <a:p>
            <a:r>
              <a:rPr lang="de-DE" dirty="0"/>
              <a:t>Karsten </a:t>
            </a:r>
            <a:r>
              <a:rPr lang="de-DE" dirty="0" err="1" smtClean="0"/>
              <a:t>Sühring</a:t>
            </a:r>
            <a:r>
              <a:rPr lang="de-DE" dirty="0" smtClean="0"/>
              <a:t>, Gerhard Tech, Robert </a:t>
            </a:r>
            <a:r>
              <a:rPr lang="de-DE" dirty="0" err="1" smtClean="0"/>
              <a:t>Skupin</a:t>
            </a:r>
            <a:r>
              <a:rPr lang="de-DE" dirty="0" smtClean="0"/>
              <a:t>, Thomas </a:t>
            </a:r>
            <a:r>
              <a:rPr lang="de-DE" dirty="0" err="1" smtClean="0"/>
              <a:t>Schierl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364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err="1" smtClean="0"/>
              <a:t>nuh_layer_id</a:t>
            </a:r>
            <a:r>
              <a:rPr lang="en-US" sz="2200" dirty="0" smtClean="0"/>
              <a:t> as the MSB can for instance be used to cluster the views.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View clusters can be associated with logically connected views, e.g.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a </a:t>
            </a:r>
            <a:r>
              <a:rPr lang="en-US" sz="2200" dirty="0" err="1" smtClean="0"/>
              <a:t>neighbouring</a:t>
            </a:r>
            <a:r>
              <a:rPr lang="en-US" sz="2200" dirty="0" smtClean="0"/>
              <a:t> set of camera positions,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/>
              <a:t>a</a:t>
            </a:r>
            <a:r>
              <a:rPr lang="en-US" sz="2200" dirty="0" smtClean="0"/>
              <a:t> row of camera positions in a light field camera array.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Thus a nuh_layer_id based extraction process can still be used to pre-select a view cluster.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nuh_layer_id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64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364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VPS contains tables indicating the mapping of layer ids to dimensions and dependencies between layers.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A simple extension expands these tables simply over the new value range of LayerId.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However: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Amount of </a:t>
            </a:r>
            <a:r>
              <a:rPr lang="en-US" sz="2200" dirty="0" err="1" smtClean="0"/>
              <a:t>direct_dependency_flags</a:t>
            </a:r>
            <a:r>
              <a:rPr lang="en-US" sz="2200" dirty="0" smtClean="0"/>
              <a:t> is proportional to the squared number of layers </a:t>
            </a:r>
          </a:p>
          <a:p>
            <a:pPr marL="711200" lvl="2" indent="-457200">
              <a:buFont typeface="Wingdings" pitchFamily="2" charset="2"/>
              <a:buChar char="à"/>
            </a:pPr>
            <a:r>
              <a:rPr lang="en-US" sz="2200" dirty="0" smtClean="0">
                <a:sym typeface="Wingdings" pitchFamily="2" charset="2"/>
              </a:rPr>
              <a:t>Problematic when </a:t>
            </a:r>
            <a:r>
              <a:rPr lang="en-US" sz="2200" dirty="0" err="1" smtClean="0">
                <a:sym typeface="Wingdings" pitchFamily="2" charset="2"/>
              </a:rPr>
              <a:t>layer_id_extension</a:t>
            </a:r>
            <a:r>
              <a:rPr lang="en-US" sz="2200" dirty="0" smtClean="0">
                <a:sym typeface="Wingdings" pitchFamily="2" charset="2"/>
              </a:rPr>
              <a:t> is used. </a:t>
            </a:r>
          </a:p>
          <a:p>
            <a:pPr marL="711200" lvl="2" indent="-457200">
              <a:buFont typeface="Wingdings" pitchFamily="2" charset="2"/>
              <a:buChar char="à"/>
            </a:pPr>
            <a:r>
              <a:rPr lang="en-US" sz="2200" dirty="0" smtClean="0">
                <a:sym typeface="Wingdings" pitchFamily="2" charset="2"/>
              </a:rPr>
              <a:t>E.g. Array of 32x32 views: ~500 </a:t>
            </a:r>
            <a:r>
              <a:rPr lang="en-US" sz="2200" dirty="0" err="1" smtClean="0">
                <a:sym typeface="Wingdings" pitchFamily="2" charset="2"/>
              </a:rPr>
              <a:t>kbit</a:t>
            </a:r>
            <a:endParaRPr lang="en-US" sz="2200" dirty="0" smtClean="0">
              <a:sym typeface="Wingdings" pitchFamily="2" charset="2"/>
            </a:endParaRPr>
          </a:p>
          <a:p>
            <a:pPr marL="711200" lvl="2" indent="-457200">
              <a:buFont typeface="Wingdings" pitchFamily="2" charset="2"/>
              <a:buChar char="à"/>
            </a:pPr>
            <a:endParaRPr lang="en-US" sz="2800" dirty="0" smtClean="0"/>
          </a:p>
          <a:p>
            <a:pPr marL="0" indent="0"/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Extending the VPS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030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364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When layers are clustered, it is expected that: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the same dependencies are used within each of the layer clusters 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that dependencies between layers at same positions in different clusters are the same for all clusters 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Additional dependency signalling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5258602"/>
            <a:ext cx="8496300" cy="834694"/>
          </a:xfrm>
        </p:spPr>
        <p:txBody>
          <a:bodyPr/>
          <a:lstStyle/>
          <a:p>
            <a:pPr indent="0"/>
            <a:r>
              <a:rPr lang="en-US" sz="2200" dirty="0"/>
              <a:t>Views of a </a:t>
            </a:r>
            <a:r>
              <a:rPr lang="en-US" sz="2200" dirty="0" err="1"/>
              <a:t>20x5</a:t>
            </a:r>
            <a:r>
              <a:rPr lang="en-US" sz="2200" dirty="0"/>
              <a:t> view camera array, a view cluster contains all views of cameras with same horizontal position </a:t>
            </a:r>
            <a:endParaRPr lang="de-DE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dependency signalling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pic>
        <p:nvPicPr>
          <p:cNvPr id="6146" name="Picture 2" descr="80vie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63980"/>
            <a:ext cx="6768752" cy="409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19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5258602"/>
            <a:ext cx="8496300" cy="834694"/>
          </a:xfrm>
        </p:spPr>
        <p:txBody>
          <a:bodyPr/>
          <a:lstStyle/>
          <a:p>
            <a:pPr indent="0"/>
            <a:r>
              <a:rPr lang="en-US" sz="2200" dirty="0"/>
              <a:t>Views of a </a:t>
            </a:r>
            <a:r>
              <a:rPr lang="en-US" sz="2200" dirty="0" err="1"/>
              <a:t>64x1</a:t>
            </a:r>
            <a:r>
              <a:rPr lang="en-US" sz="2200" dirty="0"/>
              <a:t> view camera array with associated depth maps, a cluster contains the texture and the depth of a view. </a:t>
            </a:r>
            <a:endParaRPr lang="de-DE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dependency signalling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pic>
        <p:nvPicPr>
          <p:cNvPr id="7170" name="Picture 2" descr="view_dep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842164" cy="26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72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364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When layer id extension is enabled: 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direct_dependency_flag is utilized to signal dependencies between clusters. 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new </a:t>
            </a:r>
            <a:r>
              <a:rPr lang="en-US" sz="2400" dirty="0" err="1" smtClean="0"/>
              <a:t>direct_ext_dependency_flag</a:t>
            </a:r>
            <a:r>
              <a:rPr lang="en-US" sz="2400" dirty="0" smtClean="0"/>
              <a:t> syntax elements signal dependencies within a cluster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dependency signalling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155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174700"/>
              </p:ext>
            </p:extLst>
          </p:nvPr>
        </p:nvGraphicFramePr>
        <p:xfrm>
          <a:off x="653070" y="2132856"/>
          <a:ext cx="8023386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0" name="Document" r:id="rId4" imgW="5867400" imgH="2159000" progId="Word.Document.12">
                  <p:embed/>
                </p:oleObj>
              </mc:Choice>
              <mc:Fallback>
                <p:oleObj name="Document" r:id="rId4" imgW="5867400" imgH="215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3070" y="2132856"/>
                        <a:ext cx="8023386" cy="29523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dependency signalling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9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980728"/>
            <a:ext cx="8496300" cy="4536405"/>
          </a:xfrm>
        </p:spPr>
        <p:txBody>
          <a:bodyPr/>
          <a:lstStyle/>
          <a:p>
            <a:pPr marL="0" indent="0"/>
            <a:r>
              <a:rPr lang="en-US" sz="2800" dirty="0" smtClean="0"/>
              <a:t>Syntax</a:t>
            </a:r>
          </a:p>
        </p:txBody>
      </p:sp>
    </p:spTree>
    <p:extLst>
      <p:ext uri="{BB962C8B-B14F-4D97-AF65-F5344CB8AC3E}">
        <p14:creationId xmlns:p14="http://schemas.microsoft.com/office/powerpoint/2010/main" val="31366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23528" y="980728"/>
            <a:ext cx="8496300" cy="4536405"/>
          </a:xfrm>
        </p:spPr>
        <p:txBody>
          <a:bodyPr/>
          <a:lstStyle/>
          <a:p>
            <a:pPr marL="0" indent="0"/>
            <a:r>
              <a:rPr lang="en-US" sz="2800" dirty="0" smtClean="0"/>
              <a:t>Semantics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dependency signalling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323528" y="1484784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The variables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 ] and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eId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 ], specifying the cluster and the extension index of the layer with index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 are derived as specified in the following: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hangingPunct="0">
              <a:tabLst>
                <a:tab pos="179388" algn="l"/>
                <a:tab pos="358775" algn="l"/>
                <a:tab pos="536575" algn="l"/>
              </a:tabLst>
            </a:pP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for( i = 1; i &lt;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VpsMaxNumLayers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; i++ ) {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 = i &gt;&gt;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layer_id_ext_len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eId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 = i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 &lt;&lt;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layer_id_ext_len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hangingPunct="0">
              <a:tabLst>
                <a:tab pos="179388" algn="l"/>
                <a:tab pos="358775" algn="l"/>
                <a:tab pos="536575" algn="l"/>
              </a:tabLst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CA" sz="1200" b="1" dirty="0" err="1">
                <a:latin typeface="Times New Roman" pitchFamily="18" charset="0"/>
                <a:cs typeface="Times New Roman" pitchFamily="18" charset="0"/>
              </a:rPr>
              <a:t>direct_dependency_flag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 ][ j ] equal to 0 specifies that the layer or cluster with index j is not a direct reference layer or reference cluster for the layer or cluster with index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direct_dependency_flag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 ][ j ] equal to 1 specifies that the layer or cluster with index j may be a direct reference layer or reference cluster for the layer or reference cluster with index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. When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direct_dependency_flag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 ][ j ] is not present for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 and j in the range of 0 to vps_max_layers_minus1, it is inferred to be equal to 0.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hangingPunct="0"/>
            <a:endParaRPr lang="en-CA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CA" sz="1200" b="1" dirty="0" err="1" smtClean="0">
                <a:latin typeface="Times New Roman" pitchFamily="18" charset="0"/>
                <a:cs typeface="Times New Roman" pitchFamily="18" charset="0"/>
              </a:rPr>
              <a:t>direct_ext_dependency_flag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][ j ] equal to 0 specifies that the layer with extension index j is not a direct reference layer for the layer with extension index i within the same layer cluster.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direct_dependency_flag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 ][ j ] equal to 1 specifies that the layer with extension index j may be a direct reference layer for the layer with extension index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 within the same cluster. When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direct_ext_dependency_flag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][ j ] is not present for i and j in the range of 0 to 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( 1 &lt;&lt; </a:t>
            </a:r>
            <a:r>
              <a:rPr lang="en-CA" sz="1200" dirty="0" err="1" smtClean="0">
                <a:latin typeface="Times New Roman" pitchFamily="18" charset="0"/>
                <a:cs typeface="Times New Roman" pitchFamily="18" charset="0"/>
              </a:rPr>
              <a:t>layer_id_ext_len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it is inferred to be equal to 0.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The variables NumDirectRefLayers[ i ] and RefLayerId[ i ][ j ] are derived as follows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hangingPunct="0"/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hangingPunct="0">
              <a:tabLst>
                <a:tab pos="179388" algn="l"/>
                <a:tab pos="358775" algn="l"/>
                <a:tab pos="536575" algn="l"/>
                <a:tab pos="715963" algn="l"/>
              </a:tabLst>
            </a:pP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for( i = 1; i &lt;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VpsMaxNumLayers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; i++ ) {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for( j = 0, NumDirectRefLayers[ i ] = 0; j &lt; i; j++ ) { 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	if(	( direct_dependency_flag[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]][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j ]]  = =  1 &amp;&amp;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eId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 = =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eId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[ j ] 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) | |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		(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direct_ext_dependency_flag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eId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]][ 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eId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j ]]  = =  1  &amp;&amp; 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i ] = =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cId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j ]  )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			RefLayerId[ i ][ NumDirectRefLayers[ i ]++ ] = </a:t>
            </a:r>
            <a:r>
              <a:rPr lang="en-CA" sz="1200" dirty="0" err="1">
                <a:latin typeface="Times New Roman" pitchFamily="18" charset="0"/>
                <a:cs typeface="Times New Roman" pitchFamily="18" charset="0"/>
              </a:rPr>
              <a:t>layer_id_in_nalu</a:t>
            </a: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[ j ]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	}</a:t>
            </a:r>
            <a:br>
              <a:rPr lang="en-CA" sz="1200" dirty="0">
                <a:latin typeface="Times New Roman" pitchFamily="18" charset="0"/>
                <a:cs typeface="Times New Roman" pitchFamily="18" charset="0"/>
              </a:rPr>
            </a:br>
            <a:r>
              <a:rPr lang="en-CA" sz="1200" dirty="0">
                <a:latin typeface="Times New Roman" pitchFamily="18" charset="0"/>
                <a:cs typeface="Times New Roman" pitchFamily="18" charset="0"/>
              </a:rPr>
              <a:t>}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8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364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Benefits of the proposed dependency signaling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Fully compatible with dependency signaling  when layer id extension is disabled. 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Dependencies signaled by </a:t>
            </a:r>
            <a:r>
              <a:rPr lang="en-US" sz="2200" dirty="0" err="1" smtClean="0"/>
              <a:t>direct_dependency_flags</a:t>
            </a:r>
            <a:r>
              <a:rPr lang="en-US" sz="2200" dirty="0" smtClean="0"/>
              <a:t> are still valid. </a:t>
            </a:r>
          </a:p>
          <a:p>
            <a:pPr marL="682625" lvl="3" indent="-342900">
              <a:buFont typeface="Wingdings" pitchFamily="2" charset="2"/>
              <a:buChar char="§"/>
            </a:pPr>
            <a:r>
              <a:rPr lang="en-US" sz="1600" dirty="0" smtClean="0"/>
              <a:t>E.g. it can directly be derived from </a:t>
            </a:r>
            <a:r>
              <a:rPr lang="en-US" sz="1600" dirty="0" err="1" smtClean="0"/>
              <a:t>direct_dependency_flags</a:t>
            </a:r>
            <a:r>
              <a:rPr lang="en-US" sz="1600" dirty="0" smtClean="0"/>
              <a:t> if a cluster with a particular nuh_layer_id depends on another cluster with another particular nuh_layer_id. </a:t>
            </a:r>
          </a:p>
          <a:p>
            <a:pPr marL="682625" lvl="3" indent="-342900">
              <a:buFont typeface="Wingdings" pitchFamily="2" charset="2"/>
              <a:buChar char="§"/>
            </a:pPr>
            <a:r>
              <a:rPr lang="en-US" sz="1600" dirty="0" smtClean="0"/>
              <a:t>E.g. a </a:t>
            </a:r>
            <a:r>
              <a:rPr lang="en-US" sz="1600" dirty="0" err="1" smtClean="0"/>
              <a:t>middlebox</a:t>
            </a:r>
            <a:r>
              <a:rPr lang="en-US" sz="1600" dirty="0" smtClean="0"/>
              <a:t> can discard layer clusters based </a:t>
            </a:r>
            <a:r>
              <a:rPr lang="en-US" sz="1600" dirty="0" err="1" smtClean="0"/>
              <a:t>direct_dependency_flags</a:t>
            </a:r>
            <a:r>
              <a:rPr lang="en-US" sz="1600" dirty="0" smtClean="0"/>
              <a:t> without considering </a:t>
            </a:r>
            <a:r>
              <a:rPr lang="en-US" sz="1600" dirty="0" err="1" smtClean="0"/>
              <a:t>layer_id_ext</a:t>
            </a:r>
            <a:r>
              <a:rPr lang="en-US" sz="1600" dirty="0" smtClean="0"/>
              <a:t>.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Reduction of bits transmitted in VPS.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596900" lvl="2" indent="-342900">
              <a:buFont typeface="Wingdings" pitchFamily="2" charset="2"/>
              <a:buChar char="§"/>
            </a:pPr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dependency signalling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48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0"/>
            <a:ext cx="8496300" cy="451645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In the current draft the number of scalable layers, views and depths is constrained by the range of nuh_layer_id to a total of 64.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This number is supposed to be sufficient for the most common use cases.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Special use case might require more views, e.g.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360° camera arrays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Holographic projection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Light field camera arrays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200" dirty="0" smtClean="0"/>
              <a:t>Future ideas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Examples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5021089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Nagoya camera array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1444593" y="4882590"/>
            <a:ext cx="1663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Lytro lightfield </a:t>
            </a:r>
            <a:br>
              <a:rPr lang="de-DE" dirty="0" smtClean="0"/>
            </a:br>
            <a:r>
              <a:rPr lang="de-DE" dirty="0" smtClean="0"/>
              <a:t>camera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40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Examples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967993" y="537321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3dragon holo table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55079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Stanford camera array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3820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sz="2200" dirty="0"/>
              <a:t>Extend the number of layers in a way </a:t>
            </a:r>
            <a:r>
              <a:rPr lang="en-US" sz="2200" dirty="0" smtClean="0"/>
              <a:t>that: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t</a:t>
            </a:r>
            <a:r>
              <a:rPr lang="en-US" sz="2200" dirty="0" smtClean="0"/>
              <a:t>he NAL </a:t>
            </a:r>
            <a:r>
              <a:rPr lang="en-US" sz="2200" dirty="0"/>
              <a:t>unit header is not </a:t>
            </a:r>
            <a:r>
              <a:rPr lang="en-US" sz="2200" dirty="0" smtClean="0"/>
              <a:t>modified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c</a:t>
            </a:r>
            <a:r>
              <a:rPr lang="en-US" sz="2200" dirty="0" smtClean="0"/>
              <a:t>oding efficiency is not changed for the common cases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t</a:t>
            </a:r>
            <a:r>
              <a:rPr lang="en-US" sz="2200" dirty="0" smtClean="0"/>
              <a:t>he existing </a:t>
            </a:r>
            <a:r>
              <a:rPr lang="en-US" sz="2200" dirty="0" err="1" smtClean="0"/>
              <a:t>bitstream</a:t>
            </a:r>
            <a:r>
              <a:rPr lang="en-US" sz="2200" dirty="0" smtClean="0"/>
              <a:t> extraction processes based on </a:t>
            </a:r>
            <a:r>
              <a:rPr lang="en-US" sz="2200" dirty="0" err="1" smtClean="0"/>
              <a:t>nuh_layer_id</a:t>
            </a:r>
            <a:r>
              <a:rPr lang="en-US" sz="2200" dirty="0" smtClean="0"/>
              <a:t> are still useful (and can still be applied by simple devices)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</a:t>
            </a:r>
            <a:r>
              <a:rPr lang="en-CA" dirty="0" smtClean="0"/>
              <a:t>roposal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81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sz="2200" dirty="0" smtClean="0"/>
              <a:t>A new variable </a:t>
            </a:r>
            <a:r>
              <a:rPr lang="en-US" sz="2200" dirty="0" err="1" smtClean="0"/>
              <a:t>LayerId</a:t>
            </a:r>
            <a:r>
              <a:rPr lang="en-US" sz="2200" dirty="0" smtClean="0"/>
              <a:t> is used to identify the layer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 smtClean="0"/>
              <a:t>MSB of </a:t>
            </a:r>
            <a:r>
              <a:rPr lang="en-US" sz="2200" dirty="0" err="1" smtClean="0"/>
              <a:t>LayerId</a:t>
            </a:r>
            <a:r>
              <a:rPr lang="en-US" sz="2200" dirty="0" smtClean="0"/>
              <a:t> are formed from </a:t>
            </a:r>
            <a:r>
              <a:rPr lang="en-US" sz="2200" dirty="0" err="1" smtClean="0"/>
              <a:t>nuh_layer_id</a:t>
            </a: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LSB </a:t>
            </a:r>
            <a:r>
              <a:rPr lang="en-US" sz="2200" dirty="0" smtClean="0"/>
              <a:t>of </a:t>
            </a:r>
            <a:r>
              <a:rPr lang="en-US" sz="2200" dirty="0" err="1" smtClean="0"/>
              <a:t>LayerId</a:t>
            </a:r>
            <a:r>
              <a:rPr lang="en-US" sz="2200" dirty="0" smtClean="0"/>
              <a:t> </a:t>
            </a:r>
            <a:r>
              <a:rPr lang="en-US" sz="2200" dirty="0"/>
              <a:t>are formed </a:t>
            </a:r>
            <a:r>
              <a:rPr lang="en-US" sz="2200" dirty="0" smtClean="0"/>
              <a:t>from a new syntax element </a:t>
            </a:r>
            <a:r>
              <a:rPr lang="en-US" sz="2200" dirty="0" err="1" smtClean="0"/>
              <a:t>layer_id_ext</a:t>
            </a:r>
            <a:r>
              <a:rPr lang="en-US" sz="2200" dirty="0" smtClean="0"/>
              <a:t> that is associated with different syntax structures (parameter sets, slice segment headers, etc.)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</a:t>
            </a:r>
            <a:r>
              <a:rPr lang="en-CA" dirty="0" smtClean="0"/>
              <a:t>roposal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1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CA" sz="2200" dirty="0" smtClean="0"/>
              <a:t>Flag to enable extension in the VPS </a:t>
            </a:r>
            <a:r>
              <a:rPr lang="en-CA" sz="2200" dirty="0"/>
              <a:t>extension:</a:t>
            </a: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Syntax</a:t>
            </a:r>
            <a:r>
              <a:rPr lang="de-DE" dirty="0"/>
              <a:t> / </a:t>
            </a:r>
            <a:r>
              <a:rPr lang="de-DE" dirty="0" err="1"/>
              <a:t>Semantics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299003"/>
              </p:ext>
            </p:extLst>
          </p:nvPr>
        </p:nvGraphicFramePr>
        <p:xfrm>
          <a:off x="416001" y="2204864"/>
          <a:ext cx="8404471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Document" r:id="rId4" imgW="5867400" imgH="1206500" progId="Word.Document.12">
                  <p:embed/>
                </p:oleObj>
              </mc:Choice>
              <mc:Fallback>
                <p:oleObj name="Document" r:id="rId4" imgW="5867400" imgH="120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6001" y="2204864"/>
                        <a:ext cx="8404471" cy="1728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755576" y="3933056"/>
            <a:ext cx="7344816" cy="64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/>
              <a:t>layer_id_ext_len</a:t>
            </a:r>
            <a:r>
              <a:rPr lang="en-GB" dirty="0"/>
              <a:t> indicates the number of bits used for extending the </a:t>
            </a:r>
            <a:r>
              <a:rPr lang="en-GB" dirty="0" err="1"/>
              <a:t>LayerId</a:t>
            </a:r>
            <a:r>
              <a:rPr lang="en-GB" dirty="0"/>
              <a:t> range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937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CA" sz="2200" dirty="0" smtClean="0"/>
              <a:t>SPS/PPS extension</a:t>
            </a:r>
            <a:r>
              <a:rPr lang="en-CA" sz="2200" dirty="0"/>
              <a:t>:</a:t>
            </a: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Syntax</a:t>
            </a:r>
            <a:r>
              <a:rPr lang="de-DE" dirty="0"/>
              <a:t> / </a:t>
            </a:r>
            <a:r>
              <a:rPr lang="de-DE" dirty="0" err="1"/>
              <a:t>Semantics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273258"/>
              </p:ext>
            </p:extLst>
          </p:nvPr>
        </p:nvGraphicFramePr>
        <p:xfrm>
          <a:off x="900350" y="2204864"/>
          <a:ext cx="7704098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0" name="Document" r:id="rId4" imgW="5867400" imgH="1206500" progId="Word.Document.12">
                  <p:embed/>
                </p:oleObj>
              </mc:Choice>
              <mc:Fallback>
                <p:oleObj name="Document" r:id="rId4" imgW="5867400" imgH="120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0350" y="2204864"/>
                        <a:ext cx="7704098" cy="1584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861654"/>
              </p:ext>
            </p:extLst>
          </p:nvPr>
        </p:nvGraphicFramePr>
        <p:xfrm>
          <a:off x="971600" y="4437111"/>
          <a:ext cx="7632848" cy="156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Document" r:id="rId7" imgW="5867400" imgH="1206500" progId="Word.Document.12">
                  <p:embed/>
                </p:oleObj>
              </mc:Choice>
              <mc:Fallback>
                <p:oleObj name="Document" r:id="rId7" imgW="5867400" imgH="120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1600" y="4437111"/>
                        <a:ext cx="7632848" cy="1569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468188" y="3789139"/>
            <a:ext cx="8496300" cy="93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87338" indent="-28733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defRPr sz="2000" b="1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65113" indent="-2651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"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1338" indent="-27622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tabLst/>
              <a:defRPr sz="2000" kern="1200">
                <a:solidFill>
                  <a:srgbClr val="26262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indent="-1778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lang="de-DE"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4pPr>
            <a:lvl5pPr marL="803275" indent="-1762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5ABE00"/>
              </a:buClr>
              <a:buSzPct val="80000"/>
              <a:buFont typeface="Wingdings" pitchFamily="2" charset="2"/>
              <a:buChar char="n"/>
              <a:defRPr sz="1400" kern="1200">
                <a:solidFill>
                  <a:srgbClr val="262626"/>
                </a:solidFill>
                <a:latin typeface="+mn-lt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§"/>
            </a:pPr>
            <a:r>
              <a:rPr lang="en-CA" sz="2200" dirty="0" smtClean="0"/>
              <a:t>SEI extension:</a:t>
            </a:r>
            <a:endParaRPr lang="en-US" sz="2200" dirty="0" smtClean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2075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93600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CA" sz="2200" dirty="0" smtClean="0"/>
              <a:t>Slice segment header extension</a:t>
            </a: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Syntax / </a:t>
            </a:r>
            <a:r>
              <a:rPr lang="de-DE" dirty="0" err="1" smtClean="0"/>
              <a:t>Semantics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Karsten Suehring – D0211</a:t>
            </a:r>
            <a:endParaRPr lang="de-DE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471971"/>
              </p:ext>
            </p:extLst>
          </p:nvPr>
        </p:nvGraphicFramePr>
        <p:xfrm>
          <a:off x="899592" y="1988840"/>
          <a:ext cx="7512060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3" name="Document" r:id="rId4" imgW="5867400" imgH="1968500" progId="Word.Document.12">
                  <p:embed/>
                </p:oleObj>
              </mc:Choice>
              <mc:Fallback>
                <p:oleObj name="Document" r:id="rId4" imgW="5867400" imgH="196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1988840"/>
                        <a:ext cx="7512060" cy="2520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39552" y="4581128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b="1" dirty="0" err="1"/>
              <a:t>layer_id_ext</a:t>
            </a:r>
            <a:r>
              <a:rPr lang="en-US" dirty="0"/>
              <a:t> is used in combination with </a:t>
            </a:r>
            <a:r>
              <a:rPr lang="en-US" dirty="0" err="1"/>
              <a:t>nuh_layer_id</a:t>
            </a:r>
            <a:r>
              <a:rPr lang="en-US" dirty="0"/>
              <a:t> to identify the layer. The syntax element </a:t>
            </a:r>
            <a:r>
              <a:rPr lang="en-US" dirty="0" err="1"/>
              <a:t>layer_id_ext</a:t>
            </a:r>
            <a:r>
              <a:rPr lang="en-US" dirty="0"/>
              <a:t> is coded using </a:t>
            </a:r>
            <a:r>
              <a:rPr lang="en-US" dirty="0" err="1"/>
              <a:t>layer_id_ext_len</a:t>
            </a:r>
            <a:r>
              <a:rPr lang="en-US" dirty="0"/>
              <a:t> bits.</a:t>
            </a:r>
          </a:p>
          <a:p>
            <a:pPr hangingPunct="0"/>
            <a:r>
              <a:rPr lang="en-US" dirty="0"/>
              <a:t>The variable </a:t>
            </a:r>
            <a:r>
              <a:rPr lang="en-US" dirty="0" err="1"/>
              <a:t>LayerId</a:t>
            </a:r>
            <a:r>
              <a:rPr lang="en-US" dirty="0"/>
              <a:t> is determined as follows</a:t>
            </a:r>
            <a:r>
              <a:rPr lang="en-US" dirty="0" smtClean="0"/>
              <a:t>:</a:t>
            </a:r>
          </a:p>
          <a:p>
            <a:pPr hangingPunct="0"/>
            <a:endParaRPr lang="en-US" dirty="0"/>
          </a:p>
          <a:p>
            <a:pPr hangingPunct="0"/>
            <a:r>
              <a:rPr lang="en-GB" dirty="0" err="1"/>
              <a:t>LayerId</a:t>
            </a:r>
            <a:r>
              <a:rPr lang="en-GB" dirty="0"/>
              <a:t> = (</a:t>
            </a:r>
            <a:r>
              <a:rPr lang="en-GB" dirty="0" err="1"/>
              <a:t>nuh_layer_id</a:t>
            </a:r>
            <a:r>
              <a:rPr lang="en-GB" dirty="0"/>
              <a:t> &lt;&lt; </a:t>
            </a:r>
            <a:r>
              <a:rPr lang="en-GB" dirty="0" err="1"/>
              <a:t>layer_id_ext_len</a:t>
            </a:r>
            <a:r>
              <a:rPr lang="en-GB" dirty="0"/>
              <a:t>)</a:t>
            </a:r>
            <a:r>
              <a:rPr lang="en-US" dirty="0"/>
              <a:t> </a:t>
            </a:r>
            <a:r>
              <a:rPr lang="en-GB" dirty="0"/>
              <a:t>+ </a:t>
            </a:r>
            <a:r>
              <a:rPr lang="en-GB" dirty="0" err="1"/>
              <a:t>layer_id_ext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2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683</Words>
  <Application>Microsoft Office PowerPoint</Application>
  <PresentationFormat>On-screen Show (4:3)</PresentationFormat>
  <Paragraphs>134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Document</vt:lpstr>
      <vt:lpstr>PowerPoint Presentation</vt:lpstr>
      <vt:lpstr>Introduction</vt:lpstr>
      <vt:lpstr>Examples</vt:lpstr>
      <vt:lpstr>Examples</vt:lpstr>
      <vt:lpstr>Proposal</vt:lpstr>
      <vt:lpstr>Proposal</vt:lpstr>
      <vt:lpstr>Syntax / Semantics</vt:lpstr>
      <vt:lpstr>Syntax / Semantics</vt:lpstr>
      <vt:lpstr>Syntax / Semantics</vt:lpstr>
      <vt:lpstr>Usage of nuh_layer_id</vt:lpstr>
      <vt:lpstr>Extending the VPS</vt:lpstr>
      <vt:lpstr>Additional dependency signalling</vt:lpstr>
      <vt:lpstr>Additional dependency signalling</vt:lpstr>
      <vt:lpstr>Additional dependency signalling</vt:lpstr>
      <vt:lpstr>Additional dependency signalling</vt:lpstr>
      <vt:lpstr>Additional dependency signalling</vt:lpstr>
      <vt:lpstr>Additional dependency signalling</vt:lpstr>
      <vt:lpstr>Additional dependency signalling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(Fix Version 2)</cp:lastModifiedBy>
  <cp:revision>425</cp:revision>
  <dcterms:created xsi:type="dcterms:W3CDTF">2010-10-12T07:03:46Z</dcterms:created>
  <dcterms:modified xsi:type="dcterms:W3CDTF">2013-04-22T08:53:42Z</dcterms:modified>
</cp:coreProperties>
</file>