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319" r:id="rId3"/>
    <p:sldId id="320" r:id="rId4"/>
    <p:sldId id="321" r:id="rId5"/>
    <p:sldId id="322" r:id="rId6"/>
    <p:sldId id="314" r:id="rId7"/>
    <p:sldId id="327" r:id="rId8"/>
    <p:sldId id="270" r:id="rId9"/>
    <p:sldId id="325" r:id="rId10"/>
    <p:sldId id="32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CE39"/>
    <a:srgbClr val="FFDA00"/>
    <a:srgbClr val="FDB813"/>
    <a:srgbClr val="0071C5"/>
    <a:srgbClr val="00AEEF"/>
    <a:srgbClr val="0042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58" autoAdjust="0"/>
    <p:restoredTop sz="85790" autoAdjust="0"/>
  </p:normalViewPr>
  <p:slideViewPr>
    <p:cSldViewPr showGuides="1">
      <p:cViewPr>
        <p:scale>
          <a:sx n="62" d="100"/>
          <a:sy n="62" d="100"/>
        </p:scale>
        <p:origin x="-1536" y="-96"/>
      </p:cViewPr>
      <p:guideLst>
        <p:guide orient="horz" pos="2160"/>
        <p:guide orient="horz" pos="864"/>
        <p:guide orient="horz" pos="816"/>
        <p:guide orient="horz" pos="3744"/>
        <p:guide orient="horz" pos="258"/>
        <p:guide pos="2880"/>
        <p:guide pos="288"/>
        <p:guide pos="54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648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1FB95-A9B9-4B18-9622-01AF6211B2AD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41364-15E5-4D19-9F44-7E52E8E6B6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8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41364-15E5-4D19-9F44-7E52E8E6B66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43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7AA23-84C9-474A-AA6D-847FF39610B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29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7AA23-84C9-474A-AA6D-847FF39610B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085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7AA23-84C9-474A-AA6D-847FF39610B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29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7AA23-84C9-474A-AA6D-847FF39610B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29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8707"/>
            <a:ext cx="8269500" cy="3822320"/>
          </a:xfrm>
          <a:prstGeom prst="rect">
            <a:avLst/>
          </a:prstGeom>
        </p:spPr>
      </p:pic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32610"/>
            <a:ext cx="6020027" cy="1169551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378240" y="4320727"/>
            <a:ext cx="4466738" cy="122084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dirty="0" smtClean="0">
                <a:latin typeface="Verdana" charset="0"/>
              </a:rPr>
              <a:t>Subtitle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dirty="0" smtClean="0">
                <a:latin typeface="Verdana" charset="0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dirty="0" smtClean="0">
              <a:latin typeface="Verdana" charset="0"/>
            </a:endParaRPr>
          </a:p>
          <a:p>
            <a:endParaRPr lang="en-US" dirty="0"/>
          </a:p>
        </p:txBody>
      </p:sp>
      <p:pic>
        <p:nvPicPr>
          <p:cNvPr id="14" name="Picture 13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White Logo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el_wht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Blu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l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4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2543"/>
            <a:ext cx="9144000" cy="3724780"/>
          </a:xfrm>
          <a:prstGeom prst="rect">
            <a:avLst/>
          </a:prstGeom>
        </p:spPr>
      </p:pic>
      <p:pic>
        <p:nvPicPr>
          <p:cNvPr id="15" name="Picture 14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7329" y="2727579"/>
            <a:ext cx="7233397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27017" y="3649814"/>
            <a:ext cx="4343400" cy="11951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 Medium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</p:txBody>
      </p:sp>
    </p:spTree>
    <p:extLst>
      <p:ext uri="{BB962C8B-B14F-4D97-AF65-F5344CB8AC3E}">
        <p14:creationId xmlns:p14="http://schemas.microsoft.com/office/powerpoint/2010/main" val="3768598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Covers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5600"/>
            <a:ext cx="8257308" cy="4102745"/>
          </a:xfrm>
          <a:prstGeom prst="rect">
            <a:avLst/>
          </a:prstGeom>
        </p:spPr>
      </p:pic>
      <p:pic>
        <p:nvPicPr>
          <p:cNvPr id="9" name="Picture 8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8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63972"/>
            <a:ext cx="7218726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617" y="3264183"/>
            <a:ext cx="6376041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638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Covers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9534"/>
            <a:ext cx="8342654" cy="2904841"/>
          </a:xfrm>
          <a:prstGeom prst="rect">
            <a:avLst/>
          </a:prstGeom>
        </p:spPr>
      </p:pic>
      <p:pic>
        <p:nvPicPr>
          <p:cNvPr id="8" name="Picture 7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782553"/>
            <a:ext cx="6597940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388" y="3750107"/>
            <a:ext cx="3711370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>
                <a:solidFill>
                  <a:schemeClr val="bg1"/>
                </a:solidFill>
                <a:latin typeface="+mn-lt"/>
                <a:cs typeface="Verdana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258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10863"/>
            <a:ext cx="6477000" cy="1169551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-option 2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318476"/>
            <a:ext cx="4627756" cy="1754326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5353050" y="0"/>
            <a:ext cx="379095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algn="ctr">
              <a:defRPr lang="en-US" sz="1600" b="0" i="0" baseline="0" smtClean="0">
                <a:latin typeface="+mn-lt"/>
              </a:defRPr>
            </a:lvl1pPr>
          </a:lstStyle>
          <a:p>
            <a:r>
              <a:rPr lang="en-US" dirty="0" smtClean="0"/>
              <a:t>Photo goes here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-option 3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"/>
          <p:cNvSpPr txBox="1">
            <a:spLocks noChangeArrowheads="1"/>
          </p:cNvSpPr>
          <p:nvPr userDrawn="1"/>
        </p:nvSpPr>
        <p:spPr bwMode="auto">
          <a:xfrm>
            <a:off x="524794" y="6644046"/>
            <a:ext cx="2890838" cy="123111"/>
          </a:xfrm>
          <a:prstGeom prst="rect">
            <a:avLst/>
          </a:prstGeom>
          <a:noFill/>
          <a:ln w="508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800" b="0" i="0" dirty="0" smtClean="0">
                <a:solidFill>
                  <a:schemeClr val="bg1"/>
                </a:solidFill>
                <a:latin typeface="Neo Sans Intel"/>
                <a:cs typeface="Neo Sans Intel"/>
              </a:rPr>
              <a:t>INTEL CONFIDENTIAL</a:t>
            </a:r>
            <a:endParaRPr lang="en-US" sz="800" b="0" i="0" dirty="0">
              <a:solidFill>
                <a:schemeClr val="bg1"/>
              </a:solidFill>
              <a:latin typeface="Neo Sans Intel"/>
              <a:cs typeface="Neo Sans Intel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Photo goes here</a:t>
            </a:r>
          </a:p>
          <a:p>
            <a:endParaRPr lang="en-US" dirty="0"/>
          </a:p>
        </p:txBody>
      </p:sp>
      <p:sp>
        <p:nvSpPr>
          <p:cNvPr id="9" name="Title 1"/>
          <p:cNvSpPr>
            <a:spLocks noGrp="1" noChangeAspect="1"/>
          </p:cNvSpPr>
          <p:nvPr>
            <p:ph type="title" hasCustomPrompt="1"/>
          </p:nvPr>
        </p:nvSpPr>
        <p:spPr>
          <a:xfrm>
            <a:off x="0" y="409575"/>
            <a:ext cx="4937760" cy="1618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anchor="ctr" anchorCtr="0"/>
          <a:lstStyle>
            <a:lvl1pPr marL="285750" indent="0" algn="l">
              <a:lnSpc>
                <a:spcPct val="100000"/>
              </a:lnSpc>
              <a:defRPr sz="36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/>
          <a:lstStyle>
            <a:lvl2pPr>
              <a:buClr>
                <a:schemeClr val="tx1"/>
              </a:buClr>
              <a:defRPr/>
            </a:lvl2pPr>
            <a:lvl3pPr>
              <a:buClr>
                <a:srgbClr val="0071C5"/>
              </a:buClr>
              <a:defRPr/>
            </a:lvl3pPr>
            <a:lvl4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4pPr>
            <a:lvl5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JCT3V-D0193</a:t>
            </a:r>
            <a:endParaRPr lang="en-US" dirty="0"/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April 20, 2013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514601"/>
            <a:ext cx="6477000" cy="1362075"/>
          </a:xfrm>
          <a:prstGeom prst="rect">
            <a:avLst/>
          </a:prstGeom>
        </p:spPr>
        <p:txBody>
          <a:bodyPr anchor="ctr" anchorCtr="0"/>
          <a:lstStyle>
            <a:lvl1pPr algn="l">
              <a:lnSpc>
                <a:spcPct val="100000"/>
              </a:lnSpc>
              <a:defRPr sz="40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5" name="Picture 4" descr="Intel_logo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70663" y="301373"/>
            <a:ext cx="869284" cy="57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99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ntel_rgb_3000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570" y="6450966"/>
            <a:ext cx="465650" cy="307019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480000"/>
            <a:ext cx="460655" cy="27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en-US" sz="1200" b="0" i="0" kern="1200" smtClean="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JCT3V-D193</a:t>
            </a:r>
            <a:endParaRPr lang="en-US" dirty="0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April 20, 2013</a:t>
            </a:r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161166" y="6560097"/>
            <a:ext cx="1965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solidFill>
                  <a:schemeClr val="bg1"/>
                </a:solidFill>
                <a:latin typeface="Neo Sans Intel" pitchFamily="34" charset="0"/>
              </a:rPr>
              <a:t>Intel Information Technology</a:t>
            </a:r>
            <a:endParaRPr lang="en-US" sz="1050" dirty="0">
              <a:solidFill>
                <a:schemeClr val="bg1"/>
              </a:solidFill>
              <a:latin typeface="Neo Sans Inte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1" r:id="rId3"/>
    <p:sldLayoutId id="2147483662" r:id="rId4"/>
    <p:sldLayoutId id="2147483664" r:id="rId5"/>
    <p:sldLayoutId id="2147483665" r:id="rId6"/>
    <p:sldLayoutId id="2147483666" r:id="rId7"/>
    <p:sldLayoutId id="2147483674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lang="en-US" altLang="ja-JP" sz="3000" b="1" i="0" kern="1200" dirty="0" smtClean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200"/>
        </a:spcBef>
        <a:buFont typeface="Arial" pitchFamily="34" charset="0"/>
        <a:buNone/>
        <a:defRPr lang="en-US" altLang="ja-JP" sz="24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spcBef>
          <a:spcPts val="900"/>
        </a:spcBef>
        <a:buFont typeface="Arial" pitchFamily="34" charset="0"/>
        <a:buChar char="•"/>
        <a:defRPr lang="en-US" altLang="ja-JP" sz="22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8600" algn="l" defTabSz="914400" rtl="0" eaLnBrk="1" latinLnBrk="0" hangingPunct="1">
        <a:spcBef>
          <a:spcPts val="600"/>
        </a:spcBef>
        <a:buClr>
          <a:srgbClr val="00AEEF"/>
        </a:buClr>
        <a:buFont typeface="Arial" pitchFamily="34" charset="0"/>
        <a:buChar char="•"/>
        <a:defRPr lang="en-US" altLang="ja-JP" sz="20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628650" indent="-171450" algn="l" defTabSz="914400" rtl="0" eaLnBrk="1" latinLnBrk="0" hangingPunct="1">
        <a:spcBef>
          <a:spcPts val="300"/>
        </a:spcBef>
        <a:buClr>
          <a:srgbClr val="A6CE39"/>
        </a:buClr>
        <a:buFont typeface="Arial" pitchFamily="34" charset="0"/>
        <a:buChar char="•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800100" indent="-171450" algn="l" defTabSz="914400" rtl="0" eaLnBrk="1" latinLnBrk="0" hangingPunct="1">
        <a:spcBef>
          <a:spcPts val="100"/>
        </a:spcBef>
        <a:buClr>
          <a:schemeClr val="tx1"/>
        </a:buClr>
        <a:buFont typeface="Neo Sans Intel" pitchFamily="34" charset="0"/>
        <a:buChar char="–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88729" y="2727579"/>
            <a:ext cx="9541071" cy="584775"/>
          </a:xfrm>
        </p:spPr>
        <p:txBody>
          <a:bodyPr>
            <a:noAutofit/>
          </a:bodyPr>
          <a:lstStyle/>
          <a:p>
            <a:r>
              <a:rPr lang="en-US" dirty="0" smtClean="0"/>
              <a:t>CE6.h related: Clean up for 64x64 SDC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98416" y="3649814"/>
            <a:ext cx="8007383" cy="1154162"/>
          </a:xfrm>
        </p:spPr>
        <p:txBody>
          <a:bodyPr/>
          <a:lstStyle/>
          <a:p>
            <a:r>
              <a:rPr lang="en-US" dirty="0" smtClean="0"/>
              <a:t>Zhipin Deng, Wenhao Zhang, Yi-jen Chiu</a:t>
            </a:r>
          </a:p>
          <a:p>
            <a:r>
              <a:rPr lang="en-US" dirty="0" smtClean="0"/>
              <a:t>Intel Corporation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2738" y="2133600"/>
            <a:ext cx="19108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Neo Sans Intel" pitchFamily="34" charset="0"/>
              </a:rPr>
              <a:t>JCT3</a:t>
            </a:r>
            <a:r>
              <a:rPr lang="en-US" altLang="zh-CN" sz="2200" b="1" dirty="0" smtClean="0">
                <a:solidFill>
                  <a:schemeClr val="bg1"/>
                </a:solidFill>
                <a:latin typeface="Neo Sans Intel" pitchFamily="34" charset="0"/>
              </a:rPr>
              <a:t>V</a:t>
            </a:r>
            <a:r>
              <a:rPr lang="en-US" sz="2200" b="1" dirty="0" smtClean="0">
                <a:solidFill>
                  <a:schemeClr val="bg1"/>
                </a:solidFill>
                <a:latin typeface="Neo Sans Intel" pitchFamily="34" charset="0"/>
              </a:rPr>
              <a:t>-D0193</a:t>
            </a:r>
            <a:endParaRPr lang="en-US" sz="2200" b="1" dirty="0">
              <a:solidFill>
                <a:schemeClr val="bg1"/>
              </a:solidFill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118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73" y="242713"/>
            <a:ext cx="8230466" cy="577342"/>
          </a:xfrm>
        </p:spPr>
        <p:txBody>
          <a:bodyPr/>
          <a:lstStyle/>
          <a:p>
            <a:r>
              <a:rPr lang="en-US" altLang="zh-CN" dirty="0" smtClean="0"/>
              <a:t>Simulation Results – solution 3 details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82880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CTC</a:t>
            </a:r>
            <a:endParaRPr lang="zh-CN" alt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2802" y="4727853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AI</a:t>
            </a:r>
            <a:endParaRPr lang="zh-CN" altLang="en-US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794" y="858837"/>
            <a:ext cx="7957806" cy="2597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794" y="3776146"/>
            <a:ext cx="7957806" cy="254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83261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09575"/>
            <a:ext cx="8229600" cy="657225"/>
          </a:xfrm>
        </p:spPr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52400" y="1219200"/>
            <a:ext cx="8839200" cy="5334000"/>
          </a:xfrm>
        </p:spPr>
        <p:txBody>
          <a:bodyPr>
            <a:normAutofit/>
          </a:bodyPr>
          <a:lstStyle/>
          <a:p>
            <a:pPr lvl="1"/>
            <a:r>
              <a:rPr lang="en-US" altLang="zh-CN" sz="2400" b="1" dirty="0" smtClean="0"/>
              <a:t>Proposed method</a:t>
            </a:r>
            <a:endParaRPr lang="en-US" altLang="zh-CN" sz="2400" b="1" dirty="0"/>
          </a:p>
          <a:p>
            <a:pPr lvl="2"/>
            <a:r>
              <a:rPr lang="en-CA" altLang="zh-CN" dirty="0" smtClean="0"/>
              <a:t>Fix a bug for 64x64 SDC in HTM6.1</a:t>
            </a:r>
          </a:p>
          <a:p>
            <a:pPr lvl="3"/>
            <a:endParaRPr lang="en-US" altLang="zh-CN" sz="2000" dirty="0" smtClean="0"/>
          </a:p>
          <a:p>
            <a:pPr lvl="3"/>
            <a:endParaRPr lang="en-US" altLang="zh-CN" sz="2000" dirty="0"/>
          </a:p>
          <a:p>
            <a:pPr lvl="3"/>
            <a:endParaRPr lang="en-US" altLang="zh-CN" sz="2000" dirty="0" smtClean="0"/>
          </a:p>
          <a:p>
            <a:pPr lvl="3"/>
            <a:endParaRPr lang="en-US" altLang="zh-CN" sz="2000" dirty="0"/>
          </a:p>
          <a:p>
            <a:pPr lvl="3"/>
            <a:endParaRPr lang="en-US" altLang="zh-CN" sz="2000" dirty="0" smtClean="0"/>
          </a:p>
          <a:p>
            <a:pPr lvl="2"/>
            <a:endParaRPr lang="en-US" altLang="zh-CN" sz="800" dirty="0" smtClean="0"/>
          </a:p>
          <a:p>
            <a:pPr lvl="2"/>
            <a:endParaRPr lang="en-US" altLang="zh-CN" sz="800" dirty="0"/>
          </a:p>
          <a:p>
            <a:pPr lvl="2"/>
            <a:endParaRPr lang="en-US" altLang="zh-CN" sz="800" dirty="0" smtClean="0"/>
          </a:p>
          <a:p>
            <a:pPr lvl="1"/>
            <a:endParaRPr lang="en-US" altLang="zh-CN" sz="2000" dirty="0" smtClean="0"/>
          </a:p>
          <a:p>
            <a:pPr lvl="1"/>
            <a:r>
              <a:rPr lang="en-US" altLang="zh-CN" sz="2000" dirty="0" smtClean="0"/>
              <a:t>CrossCheck</a:t>
            </a:r>
            <a:r>
              <a:rPr lang="en-US" altLang="zh-CN" sz="2000" dirty="0"/>
              <a:t>: </a:t>
            </a:r>
            <a:r>
              <a:rPr lang="en-US" altLang="zh-CN" sz="2000" dirty="0" smtClean="0"/>
              <a:t>JCT3V-D0289 by Hisilicon</a:t>
            </a:r>
            <a:endParaRPr lang="en-US" altLang="zh-CN" sz="2000" dirty="0"/>
          </a:p>
          <a:p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JCT3V-D0193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April 20, 2013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1" t="35412" r="16413" b="32294"/>
          <a:stretch/>
        </p:blipFill>
        <p:spPr bwMode="auto">
          <a:xfrm>
            <a:off x="685801" y="2057400"/>
            <a:ext cx="7696200" cy="206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066800" y="3429000"/>
            <a:ext cx="2667000" cy="457200"/>
          </a:xfrm>
          <a:prstGeom prst="rect">
            <a:avLst/>
          </a:prstGeom>
          <a:noFill/>
          <a:ln w="38100">
            <a:solidFill>
              <a:srgbClr val="C00000"/>
            </a:solidFill>
            <a:headEnd type="none" w="sm" len="sm"/>
            <a:tailEnd type="none" w="sm" len="sm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000" b="1" smtClean="0">
              <a:ln>
                <a:solidFill>
                  <a:srgbClr val="C00000"/>
                </a:solidFill>
              </a:ln>
              <a:noFill/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62400" y="3088031"/>
            <a:ext cx="4038600" cy="1179169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</a:rPr>
              <a:t>For 64x64 SDC with DMM, the behavior </a:t>
            </a:r>
            <a:r>
              <a:rPr lang="en-US" b="1" dirty="0">
                <a:solidFill>
                  <a:schemeClr val="tx1"/>
                </a:solidFill>
              </a:rPr>
              <a:t>of decoder is not </a:t>
            </a:r>
            <a:r>
              <a:rPr lang="en-US" b="1" dirty="0" smtClean="0">
                <a:solidFill>
                  <a:schemeClr val="tx1"/>
                </a:solidFill>
              </a:rPr>
              <a:t>specified, as the max size </a:t>
            </a:r>
            <a:r>
              <a:rPr lang="en-US" b="1" dirty="0">
                <a:solidFill>
                  <a:schemeClr val="tx1"/>
                </a:solidFill>
              </a:rPr>
              <a:t>of DMM is limited to </a:t>
            </a:r>
            <a:r>
              <a:rPr lang="en-US" b="1" dirty="0" smtClean="0">
                <a:solidFill>
                  <a:schemeClr val="tx1"/>
                </a:solidFill>
              </a:rPr>
              <a:t>32x32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637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10600" cy="657225"/>
          </a:xfrm>
        </p:spPr>
        <p:txBody>
          <a:bodyPr>
            <a:normAutofit fontScale="90000"/>
          </a:bodyPr>
          <a:lstStyle/>
          <a:p>
            <a:r>
              <a:rPr lang="en-US" altLang="zh-CN" sz="3100" dirty="0"/>
              <a:t>Solution </a:t>
            </a:r>
            <a:r>
              <a:rPr lang="en-US" altLang="zh-CN" sz="3100" dirty="0" smtClean="0"/>
              <a:t>1 </a:t>
            </a:r>
            <a:br>
              <a:rPr lang="en-US" altLang="zh-CN" sz="3100" dirty="0" smtClean="0"/>
            </a:br>
            <a:r>
              <a:rPr lang="en-US" altLang="zh-CN" sz="3100" dirty="0"/>
              <a:t> </a:t>
            </a:r>
            <a:r>
              <a:rPr lang="en-US" altLang="zh-CN" sz="3100" dirty="0" smtClean="0"/>
              <a:t>      </a:t>
            </a:r>
            <a:r>
              <a:rPr lang="en-US" altLang="zh-CN" sz="2700" dirty="0"/>
              <a:t>- Removing SDC </a:t>
            </a:r>
            <a:r>
              <a:rPr lang="en-US" altLang="zh-CN" sz="2700" dirty="0" smtClean="0"/>
              <a:t>from </a:t>
            </a:r>
            <a:r>
              <a:rPr lang="en-US" altLang="zh-CN" sz="2700" dirty="0"/>
              <a:t>64x64 </a:t>
            </a:r>
            <a:r>
              <a:rPr lang="en-US" altLang="zh-CN" sz="2700" dirty="0" smtClean="0"/>
              <a:t>CU</a:t>
            </a:r>
            <a:r>
              <a:rPr lang="en-US" altLang="zh-CN" sz="2700" dirty="0"/>
              <a:t/>
            </a:r>
            <a:br>
              <a:rPr lang="en-US" altLang="zh-CN" sz="2700" dirty="0"/>
            </a:br>
            <a:endParaRPr lang="zh-CN" altLang="en-US" sz="27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JCT3V-D0193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April 20, 2013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" t="15112" r="1666" b="22667"/>
          <a:stretch/>
        </p:blipFill>
        <p:spPr bwMode="auto">
          <a:xfrm>
            <a:off x="152400" y="1981200"/>
            <a:ext cx="8881110" cy="3257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2468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09575"/>
            <a:ext cx="8763000" cy="657225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Solution 2 </a:t>
            </a:r>
            <a:br>
              <a:rPr lang="en-US" altLang="zh-CN" dirty="0" smtClean="0"/>
            </a:br>
            <a:r>
              <a:rPr lang="en-US" altLang="zh-CN" dirty="0" smtClean="0"/>
              <a:t>  </a:t>
            </a:r>
            <a:r>
              <a:rPr lang="en-US" altLang="zh-CN" sz="2700" dirty="0" smtClean="0"/>
              <a:t>- </a:t>
            </a:r>
            <a:r>
              <a:rPr lang="en-US" altLang="zh-CN" sz="2700" dirty="0"/>
              <a:t>A restriction to the semantic of </a:t>
            </a:r>
            <a:r>
              <a:rPr lang="en-US" altLang="zh-CN" sz="2700" dirty="0" err="1"/>
              <a:t>sdc_pred_mode</a:t>
            </a:r>
            <a:endParaRPr lang="zh-CN" altLang="en-US" sz="27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JCT3V-D0193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April 20, 2013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6" t="18519" r="3583" b="22222"/>
          <a:stretch/>
        </p:blipFill>
        <p:spPr bwMode="auto">
          <a:xfrm>
            <a:off x="152400" y="1920240"/>
            <a:ext cx="8839200" cy="31852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25973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300" y="409575"/>
            <a:ext cx="8877300" cy="657225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Solution 3 </a:t>
            </a:r>
            <a:br>
              <a:rPr lang="en-US" altLang="zh-CN" dirty="0" smtClean="0"/>
            </a:br>
            <a:r>
              <a:rPr lang="en-US" altLang="zh-CN" dirty="0" smtClean="0"/>
              <a:t>  </a:t>
            </a:r>
            <a:r>
              <a:rPr lang="en-US" altLang="zh-CN" sz="2700" dirty="0" smtClean="0"/>
              <a:t>- </a:t>
            </a:r>
            <a:r>
              <a:rPr lang="en-US" altLang="zh-CN" sz="2700" dirty="0"/>
              <a:t>A CU-size-dependent </a:t>
            </a:r>
            <a:r>
              <a:rPr lang="en-US" altLang="zh-CN" sz="2700" dirty="0" err="1"/>
              <a:t>sdc_pred_mode</a:t>
            </a:r>
            <a:r>
              <a:rPr lang="en-US" altLang="zh-CN" sz="2700" dirty="0"/>
              <a:t> signalling</a:t>
            </a:r>
            <a:endParaRPr lang="zh-CN" altLang="en-US" sz="27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8229600" cy="4724400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altLang="zh-CN" sz="2000" dirty="0" smtClean="0"/>
              <a:t>Use </a:t>
            </a:r>
            <a:r>
              <a:rPr lang="en-US" altLang="zh-CN" sz="2000" dirty="0"/>
              <a:t>a 1 bit binary code to signal SDC prediction mode for </a:t>
            </a:r>
            <a:r>
              <a:rPr lang="en-US" altLang="zh-CN" sz="2000" dirty="0" smtClean="0"/>
              <a:t> </a:t>
            </a:r>
            <a:r>
              <a:rPr lang="en-US" altLang="zh-CN" sz="2000" dirty="0"/>
              <a:t>64x64 SDC-coded </a:t>
            </a:r>
            <a:r>
              <a:rPr lang="en-US" altLang="zh-CN" sz="2000" dirty="0" smtClean="0"/>
              <a:t>CU</a:t>
            </a:r>
          </a:p>
          <a:p>
            <a:pPr marL="342900" indent="-342900">
              <a:spcBef>
                <a:spcPts val="1500"/>
              </a:spcBef>
              <a:buFont typeface="Arial" pitchFamily="34" charset="0"/>
              <a:buChar char="•"/>
            </a:pPr>
            <a:r>
              <a:rPr lang="en-US" altLang="zh-CN" sz="2000" dirty="0" smtClean="0"/>
              <a:t>For </a:t>
            </a:r>
            <a:r>
              <a:rPr lang="en-US" altLang="zh-CN" sz="2000" dirty="0"/>
              <a:t>other CU </a:t>
            </a:r>
            <a:r>
              <a:rPr lang="en-US" altLang="zh-CN" sz="2000" dirty="0" smtClean="0"/>
              <a:t>sizes, the </a:t>
            </a:r>
            <a:r>
              <a:rPr lang="en-US" altLang="zh-CN" sz="2000" dirty="0"/>
              <a:t>binary code allocations </a:t>
            </a:r>
            <a:r>
              <a:rPr lang="en-US" altLang="zh-CN" sz="2000" dirty="0" smtClean="0"/>
              <a:t>for </a:t>
            </a:r>
            <a:r>
              <a:rPr lang="en-US" altLang="zh-CN" sz="2000" dirty="0" err="1" smtClean="0"/>
              <a:t>SDC_pred_mode</a:t>
            </a:r>
            <a:r>
              <a:rPr lang="en-US" altLang="zh-CN" sz="2000" dirty="0" smtClean="0"/>
              <a:t> are the same with HTM6.1.</a:t>
            </a:r>
            <a:endParaRPr lang="zh-CN" alt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JCT3V-D193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April 20, 2013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" t="22519" r="15334" b="12889"/>
          <a:stretch/>
        </p:blipFill>
        <p:spPr bwMode="auto">
          <a:xfrm>
            <a:off x="152400" y="2971800"/>
            <a:ext cx="8839200" cy="38195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88926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73" y="242713"/>
            <a:ext cx="8230466" cy="577342"/>
          </a:xfrm>
        </p:spPr>
        <p:txBody>
          <a:bodyPr/>
          <a:lstStyle/>
          <a:p>
            <a:r>
              <a:rPr lang="en-US" altLang="zh-CN" dirty="0" smtClean="0"/>
              <a:t>Simulation Results 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74784" y="1066800"/>
            <a:ext cx="8229600" cy="54772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altLang="ja-JP" sz="2000" b="1" dirty="0" smtClean="0">
                <a:ea typeface="Arial Unicode MS" pitchFamily="34" charset="-122"/>
                <a:cs typeface="Arial Unicode MS" pitchFamily="34" charset="-122"/>
              </a:rPr>
              <a:t>Solution </a:t>
            </a:r>
            <a:r>
              <a:rPr lang="en-US" altLang="ja-JP" sz="2000" b="1" dirty="0">
                <a:ea typeface="Arial Unicode MS" pitchFamily="34" charset="-122"/>
                <a:cs typeface="Arial Unicode MS" pitchFamily="34" charset="-122"/>
              </a:rPr>
              <a:t>1</a:t>
            </a:r>
            <a:r>
              <a:rPr lang="en-US" altLang="ja-JP" sz="2000" dirty="0">
                <a:ea typeface="Arial Unicode MS" pitchFamily="34" charset="-122"/>
                <a:cs typeface="Arial Unicode MS" pitchFamily="34" charset="-122"/>
              </a:rPr>
              <a:t>: totally removing SDC </a:t>
            </a:r>
            <a:r>
              <a:rPr lang="en-US" altLang="ja-JP" sz="2000" dirty="0" smtClean="0">
                <a:ea typeface="Arial Unicode MS" pitchFamily="34" charset="-122"/>
                <a:cs typeface="Arial Unicode MS" pitchFamily="34" charset="-122"/>
              </a:rPr>
              <a:t>from </a:t>
            </a:r>
            <a:r>
              <a:rPr lang="en-US" altLang="ja-JP" sz="2000" dirty="0">
                <a:ea typeface="Arial Unicode MS" pitchFamily="34" charset="-122"/>
                <a:cs typeface="Arial Unicode MS" pitchFamily="34" charset="-122"/>
              </a:rPr>
              <a:t>64x64 CU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altLang="ja-JP" sz="2000" b="1" dirty="0" smtClean="0">
                <a:ea typeface="Arial Unicode MS" pitchFamily="34" charset="-122"/>
                <a:cs typeface="Arial Unicode MS" pitchFamily="34" charset="-122"/>
              </a:rPr>
              <a:t>Solution </a:t>
            </a:r>
            <a:r>
              <a:rPr lang="en-US" altLang="ja-JP" sz="2000" b="1" dirty="0"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ja-JP" sz="2000" dirty="0">
                <a:ea typeface="Arial Unicode MS" pitchFamily="34" charset="-122"/>
                <a:cs typeface="Arial Unicode MS" pitchFamily="34" charset="-122"/>
              </a:rPr>
              <a:t>: a restriction to the semantic of </a:t>
            </a:r>
            <a:r>
              <a:rPr lang="en-US" altLang="ja-JP" sz="2000" dirty="0" err="1">
                <a:ea typeface="Arial Unicode MS" pitchFamily="34" charset="-122"/>
                <a:cs typeface="Arial Unicode MS" pitchFamily="34" charset="-122"/>
              </a:rPr>
              <a:t>sdc_pred_mode</a:t>
            </a:r>
            <a:endParaRPr lang="en-US" altLang="ja-JP" sz="2000" dirty="0">
              <a:ea typeface="Arial Unicode MS" pitchFamily="34" charset="-122"/>
              <a:cs typeface="Arial Unicode MS" pitchFamily="34" charset="-122"/>
            </a:endParaRP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altLang="ja-JP" sz="2000" b="1" dirty="0" smtClean="0">
                <a:ea typeface="Arial Unicode MS" pitchFamily="34" charset="-122"/>
                <a:cs typeface="Arial Unicode MS" pitchFamily="34" charset="-122"/>
              </a:rPr>
              <a:t>Solution </a:t>
            </a:r>
            <a:r>
              <a:rPr lang="en-US" altLang="ja-JP" sz="2000" b="1" dirty="0"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ja-JP" sz="2000" dirty="0">
                <a:ea typeface="Arial Unicode MS" pitchFamily="34" charset="-122"/>
                <a:cs typeface="Arial Unicode MS" pitchFamily="34" charset="-122"/>
              </a:rPr>
              <a:t>: a CU-size-dependent </a:t>
            </a:r>
            <a:r>
              <a:rPr lang="en-US" altLang="ja-JP" sz="2000" dirty="0" err="1">
                <a:ea typeface="Arial Unicode MS" pitchFamily="34" charset="-122"/>
                <a:cs typeface="Arial Unicode MS" pitchFamily="34" charset="-122"/>
              </a:rPr>
              <a:t>sdc_pred_mode</a:t>
            </a:r>
            <a:r>
              <a:rPr lang="en-US" altLang="ja-JP" sz="2000" dirty="0">
                <a:ea typeface="Arial Unicode MS" pitchFamily="34" charset="-122"/>
                <a:cs typeface="Arial Unicode MS" pitchFamily="34" charset="-122"/>
              </a:rPr>
              <a:t> signalling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</p:spPr>
        <p:txBody>
          <a:bodyPr/>
          <a:lstStyle/>
          <a:p>
            <a:r>
              <a:rPr lang="en-US" dirty="0" smtClean="0"/>
              <a:t>JCT3V-D0193</a:t>
            </a:r>
            <a:endParaRPr lang="en-US" dirty="0"/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</p:spPr>
        <p:txBody>
          <a:bodyPr/>
          <a:lstStyle/>
          <a:p>
            <a:r>
              <a:rPr lang="en-US" smtClean="0"/>
              <a:t>April 20, 2013</a:t>
            </a:r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590099"/>
            <a:ext cx="8991600" cy="2439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9541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73" y="318640"/>
            <a:ext cx="8230466" cy="922331"/>
          </a:xfrm>
        </p:spPr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380744"/>
            <a:ext cx="8305800" cy="54772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altLang="zh-CN" sz="2400" dirty="0" smtClean="0">
                <a:ea typeface="Arial Unicode MS" pitchFamily="34" charset="-122"/>
                <a:cs typeface="Arial Unicode MS" pitchFamily="34" charset="-122"/>
              </a:rPr>
              <a:t>Clean up the bug of 64x64 SDC in </a:t>
            </a:r>
            <a:r>
              <a:rPr lang="en-US" altLang="zh-CN" sz="2400" dirty="0" smtClean="0">
                <a:ea typeface="Arial Unicode MS" pitchFamily="34" charset="-122"/>
                <a:cs typeface="Arial Unicode MS" pitchFamily="34" charset="-122"/>
              </a:rPr>
              <a:t>HTM6.1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Suggest to adopt Solution 3 in to HTM7 and 3D-HEVC Test Model 4</a:t>
            </a:r>
          </a:p>
          <a:p>
            <a:pPr marL="571500" lvl="1" indent="-342900"/>
            <a:r>
              <a:rPr lang="en-US" altLang="zh-CN" sz="2000" dirty="0">
                <a:ea typeface="Arial Unicode MS" pitchFamily="34" charset="-122"/>
                <a:cs typeface="Arial Unicode MS" pitchFamily="34" charset="-122"/>
              </a:rPr>
              <a:t>an average bitrate saving of 0.1% for synth PSNR / total bitrate for CTC, and no bitrate change for </a:t>
            </a:r>
            <a:r>
              <a:rPr lang="en-US" altLang="zh-CN" sz="2000" dirty="0" smtClean="0">
                <a:ea typeface="Arial Unicode MS" pitchFamily="34" charset="-122"/>
                <a:cs typeface="Arial Unicode MS" pitchFamily="34" charset="-122"/>
              </a:rPr>
              <a:t>All-Intra</a:t>
            </a:r>
            <a:endParaRPr lang="en-US" altLang="zh-CN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altLang="zh-CN" sz="2400" dirty="0" smtClean="0">
                <a:ea typeface="Arial Unicode MS" pitchFamily="34" charset="-122"/>
                <a:cs typeface="Arial Unicode MS" pitchFamily="34" charset="-122"/>
              </a:rPr>
              <a:t>Has been cross checked in JCT3V-D0289</a:t>
            </a:r>
            <a:endParaRPr lang="en-US" altLang="zh-CN" sz="2400" dirty="0"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</p:spPr>
        <p:txBody>
          <a:bodyPr/>
          <a:lstStyle/>
          <a:p>
            <a:r>
              <a:rPr lang="en-US" dirty="0" smtClean="0"/>
              <a:t>JCT3V-D0193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</p:spPr>
        <p:txBody>
          <a:bodyPr/>
          <a:lstStyle/>
          <a:p>
            <a:r>
              <a:rPr lang="en-US" smtClean="0"/>
              <a:t>April 20,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4493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73" y="242713"/>
            <a:ext cx="8230466" cy="577342"/>
          </a:xfrm>
        </p:spPr>
        <p:txBody>
          <a:bodyPr/>
          <a:lstStyle/>
          <a:p>
            <a:r>
              <a:rPr lang="en-US" altLang="zh-CN" dirty="0" smtClean="0"/>
              <a:t>Simulation Results – solution 1</a:t>
            </a:r>
            <a:endParaRPr lang="zh-CN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38200"/>
            <a:ext cx="784275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182880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CTC</a:t>
            </a:r>
            <a:endParaRPr lang="zh-CN" alt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2802" y="4727853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AI</a:t>
            </a:r>
            <a:endParaRPr lang="zh-CN" alt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537228"/>
            <a:ext cx="7842755" cy="2516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0059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el_PPT_LgtTmplt_Stndrd_v12">
  <a:themeElements>
    <a:clrScheme name="IntelColors">
      <a:dk1>
        <a:srgbClr val="061922"/>
      </a:dk1>
      <a:lt1>
        <a:srgbClr val="FFFFFF"/>
      </a:lt1>
      <a:dk2>
        <a:srgbClr val="939598"/>
      </a:dk2>
      <a:lt2>
        <a:srgbClr val="B4BABD"/>
      </a:lt2>
      <a:accent1>
        <a:srgbClr val="0071C5"/>
      </a:accent1>
      <a:accent2>
        <a:srgbClr val="00AEEF"/>
      </a:accent2>
      <a:accent3>
        <a:srgbClr val="004280"/>
      </a:accent3>
      <a:accent4>
        <a:srgbClr val="FFDA00"/>
      </a:accent4>
      <a:accent5>
        <a:srgbClr val="A6CE39"/>
      </a:accent5>
      <a:accent6>
        <a:srgbClr val="FDB813"/>
      </a:accent6>
      <a:hlink>
        <a:srgbClr val="0071C5"/>
      </a:hlink>
      <a:folHlink>
        <a:srgbClr val="00AEEF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ln w="317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2000" b="1" smtClean="0">
            <a:solidFill>
              <a:schemeClr val="tx1"/>
            </a:solidFill>
            <a:latin typeface="Neo Sans Intel" pitchFamily="34" charset="0"/>
            <a:cs typeface="Arial" pitchFamily="34" charset="0"/>
          </a:defRPr>
        </a:defPPr>
      </a:lst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11231</TotalTime>
  <Words>232</Words>
  <Application>Microsoft Office PowerPoint</Application>
  <PresentationFormat>On-screen Show (4:3)</PresentationFormat>
  <Paragraphs>61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intel_PPT_LgtTmplt_Stndrd_v12</vt:lpstr>
      <vt:lpstr>CE6.h related: Clean up for 64x64 SDC</vt:lpstr>
      <vt:lpstr>Summary</vt:lpstr>
      <vt:lpstr>Solution 1         - Removing SDC from 64x64 CU </vt:lpstr>
      <vt:lpstr>Solution 2    - A restriction to the semantic of sdc_pred_mode</vt:lpstr>
      <vt:lpstr>Solution 3    - A CU-size-dependent sdc_pred_mode signalling</vt:lpstr>
      <vt:lpstr>Simulation Results </vt:lpstr>
      <vt:lpstr>Conclusion</vt:lpstr>
      <vt:lpstr>PowerPoint Presentation</vt:lpstr>
      <vt:lpstr>Simulation Results – solution 1</vt:lpstr>
      <vt:lpstr>Simulation Results – solution 3 details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amiller</dc:creator>
  <cp:lastModifiedBy>Deng, Zhipin</cp:lastModifiedBy>
  <cp:revision>269</cp:revision>
  <dcterms:created xsi:type="dcterms:W3CDTF">2012-06-25T21:20:59Z</dcterms:created>
  <dcterms:modified xsi:type="dcterms:W3CDTF">2013-04-22T09:20:25Z</dcterms:modified>
</cp:coreProperties>
</file>