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9" r:id="rId2"/>
    <p:sldId id="306" r:id="rId3"/>
    <p:sldId id="312" r:id="rId4"/>
    <p:sldId id="313" r:id="rId5"/>
    <p:sldId id="317" r:id="rId6"/>
    <p:sldId id="316" r:id="rId7"/>
    <p:sldId id="314" r:id="rId8"/>
    <p:sldId id="325" r:id="rId9"/>
    <p:sldId id="315" r:id="rId10"/>
    <p:sldId id="270" r:id="rId11"/>
    <p:sldId id="326" r:id="rId12"/>
    <p:sldId id="322" r:id="rId13"/>
    <p:sldId id="31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EEF"/>
    <a:srgbClr val="0071C5"/>
    <a:srgbClr val="A6CE39"/>
    <a:srgbClr val="FFDA00"/>
    <a:srgbClr val="FDB813"/>
    <a:srgbClr val="0042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58" autoAdjust="0"/>
    <p:restoredTop sz="88988" autoAdjust="0"/>
  </p:normalViewPr>
  <p:slideViewPr>
    <p:cSldViewPr showGuides="1">
      <p:cViewPr>
        <p:scale>
          <a:sx n="77" d="100"/>
          <a:sy n="77" d="100"/>
        </p:scale>
        <p:origin x="-1116" y="24"/>
      </p:cViewPr>
      <p:guideLst>
        <p:guide orient="horz" pos="2160"/>
        <p:guide orient="horz" pos="864"/>
        <p:guide orient="horz" pos="816"/>
        <p:guide orient="horz" pos="3744"/>
        <p:guide orient="horz" pos="258"/>
        <p:guide pos="2880"/>
        <p:guide pos="288"/>
        <p:guide pos="547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648" y="-11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41FB95-A9B9-4B18-9622-01AF6211B2AD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41364-15E5-4D19-9F44-7E52E8E6B6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8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41364-15E5-4D19-9F44-7E52E8E6B66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933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41364-15E5-4D19-9F44-7E52E8E6B66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847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41364-15E5-4D19-9F44-7E52E8E6B66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421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41364-15E5-4D19-9F44-7E52E8E6B66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421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7AA23-84C9-474A-AA6D-847FF39610B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29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7AA23-84C9-474A-AA6D-847FF39610B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085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err="1" smtClean="0"/>
              <a:t>Recon</a:t>
            </a:r>
            <a:r>
              <a:rPr lang="en-US" altLang="zh-CN" sz="1200" baseline="-25000" dirty="0" err="1" smtClean="0"/>
              <a:t>DC</a:t>
            </a:r>
            <a:r>
              <a:rPr lang="en-US" altLang="zh-CN" sz="1200" dirty="0" smtClean="0"/>
              <a:t> =  I</a:t>
            </a:r>
            <a:r>
              <a:rPr lang="en-US" altLang="zh-CN" sz="1200" baseline="30000" dirty="0" smtClean="0"/>
              <a:t>-1</a:t>
            </a:r>
            <a:r>
              <a:rPr lang="en-US" altLang="zh-CN" sz="1200" dirty="0" smtClean="0"/>
              <a:t>(</a:t>
            </a:r>
            <a:r>
              <a:rPr lang="en-US" altLang="zh-CN" sz="1200" dirty="0" err="1" smtClean="0"/>
              <a:t>I</a:t>
            </a:r>
            <a:r>
              <a:rPr lang="en-US" altLang="zh-CN" sz="1200" baseline="-25000" dirty="0" err="1" smtClean="0"/>
              <a:t>ResiDC</a:t>
            </a:r>
            <a:r>
              <a:rPr lang="en-US" altLang="zh-CN" sz="1200" dirty="0" smtClean="0"/>
              <a:t> +</a:t>
            </a:r>
            <a:r>
              <a:rPr lang="en-US" altLang="zh-CN" sz="1200" dirty="0" err="1" smtClean="0"/>
              <a:t>I</a:t>
            </a:r>
            <a:r>
              <a:rPr lang="en-US" altLang="zh-CN" sz="1200" baseline="-25000" dirty="0" err="1" smtClean="0"/>
              <a:t>PredDC</a:t>
            </a:r>
            <a:r>
              <a:rPr lang="en-US" altLang="zh-CN" sz="1200" dirty="0" smtClean="0"/>
              <a:t>)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D110&amp;D0136&amp;D0033 (gain, high complexity especially for 64x64 SDC, hard for hardware design) </a:t>
            </a:r>
          </a:p>
          <a:p>
            <a:r>
              <a:rPr lang="en-US" altLang="zh-CN" dirty="0" smtClean="0"/>
              <a:t>D0155&amp;D0190 (less complexity, easy for hardware design)</a:t>
            </a: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41364-15E5-4D19-9F44-7E52E8E6B66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75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Covers-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8707"/>
            <a:ext cx="8269500" cy="3822320"/>
          </a:xfrm>
          <a:prstGeom prst="rect">
            <a:avLst/>
          </a:prstGeom>
        </p:spPr>
      </p:pic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332610"/>
            <a:ext cx="6020027" cy="1169551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378240" y="4320727"/>
            <a:ext cx="4466738" cy="122084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dirty="0" smtClean="0">
                <a:latin typeface="Verdana" charset="0"/>
              </a:rPr>
              <a:t>Subtitle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dirty="0" smtClean="0">
                <a:latin typeface="Verdana" charset="0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dirty="0" smtClean="0">
              <a:latin typeface="Verdana" charset="0"/>
            </a:endParaRPr>
          </a:p>
          <a:p>
            <a:endParaRPr lang="en-US" dirty="0"/>
          </a:p>
        </p:txBody>
      </p:sp>
      <p:pic>
        <p:nvPicPr>
          <p:cNvPr id="14" name="Picture 13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>
            <a:lvl1pPr>
              <a:defRPr>
                <a:solidFill>
                  <a:srgbClr val="0071C5"/>
                </a:solidFill>
                <a:latin typeface="Neo Sans Intel" pitchFamily="34" charset="0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79999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79999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April 20, 2013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514601"/>
            <a:ext cx="6477000" cy="1362075"/>
          </a:xfrm>
          <a:prstGeom prst="rect">
            <a:avLst/>
          </a:prstGeom>
        </p:spPr>
        <p:txBody>
          <a:bodyPr anchor="ctr" anchorCtr="0"/>
          <a:lstStyle>
            <a:lvl1pPr algn="l">
              <a:lnSpc>
                <a:spcPct val="100000"/>
              </a:lnSpc>
              <a:defRPr sz="40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5" name="Picture 4" descr="Intel_logo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70663" y="301373"/>
            <a:ext cx="869284" cy="57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099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with White Logo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tel_wht_rgb_300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76" y="2473413"/>
            <a:ext cx="2898648" cy="19111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with Blu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l_rgb_300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76" y="2473413"/>
            <a:ext cx="2898648" cy="19111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Covers-04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2543"/>
            <a:ext cx="9144000" cy="3724780"/>
          </a:xfrm>
          <a:prstGeom prst="rect">
            <a:avLst/>
          </a:prstGeom>
        </p:spPr>
      </p:pic>
      <p:pic>
        <p:nvPicPr>
          <p:cNvPr id="15" name="Picture 14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1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7329" y="2727579"/>
            <a:ext cx="7233397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27017" y="3649814"/>
            <a:ext cx="4343400" cy="11951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 b="0" i="0">
                <a:solidFill>
                  <a:schemeClr val="bg1"/>
                </a:solidFill>
                <a:latin typeface="+mn-lt"/>
                <a:cs typeface="Neo Sans Intel Medium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b="0" i="0" dirty="0" smtClean="0">
              <a:latin typeface="Neo Sans Intel"/>
              <a:cs typeface="Neo Sans Intel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b="0" i="0" dirty="0" smtClean="0">
              <a:latin typeface="Neo Sans Intel"/>
              <a:cs typeface="Neo Sans Intel"/>
            </a:endParaRPr>
          </a:p>
        </p:txBody>
      </p:sp>
    </p:spTree>
    <p:extLst>
      <p:ext uri="{BB962C8B-B14F-4D97-AF65-F5344CB8AC3E}">
        <p14:creationId xmlns:p14="http://schemas.microsoft.com/office/powerpoint/2010/main" val="3768598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TCovers-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5600"/>
            <a:ext cx="8257308" cy="4102745"/>
          </a:xfrm>
          <a:prstGeom prst="rect">
            <a:avLst/>
          </a:prstGeom>
        </p:spPr>
      </p:pic>
      <p:pic>
        <p:nvPicPr>
          <p:cNvPr id="9" name="Picture 8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8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363972"/>
            <a:ext cx="7218726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14617" y="3264183"/>
            <a:ext cx="6376041" cy="91307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dirty="0" smtClean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638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Covers-03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9534"/>
            <a:ext cx="8342654" cy="2904841"/>
          </a:xfrm>
          <a:prstGeom prst="rect">
            <a:avLst/>
          </a:prstGeom>
        </p:spPr>
      </p:pic>
      <p:pic>
        <p:nvPicPr>
          <p:cNvPr id="8" name="Picture 7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782553"/>
            <a:ext cx="6597940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14388" y="3750107"/>
            <a:ext cx="3711370" cy="91307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>
                <a:solidFill>
                  <a:schemeClr val="bg1"/>
                </a:solidFill>
                <a:latin typeface="+mn-lt"/>
                <a:cs typeface="Verdana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dirty="0" smtClean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2585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10863"/>
            <a:ext cx="6477000" cy="1169551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algn="l">
              <a:lnSpc>
                <a:spcPct val="100000"/>
              </a:lnSpc>
              <a:defRPr sz="38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-option 2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318476"/>
            <a:ext cx="4627756" cy="1754326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algn="l">
              <a:lnSpc>
                <a:spcPct val="100000"/>
              </a:lnSpc>
              <a:defRPr sz="38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5353050" y="0"/>
            <a:ext cx="3790950" cy="6858000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algn="ctr">
              <a:defRPr lang="en-US" sz="1600" b="0" i="0" baseline="0" smtClean="0">
                <a:latin typeface="+mn-lt"/>
              </a:defRPr>
            </a:lvl1pPr>
          </a:lstStyle>
          <a:p>
            <a:r>
              <a:rPr lang="en-US" dirty="0" smtClean="0"/>
              <a:t>Photo goes here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vider-option 3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5"/>
          <p:cNvSpPr txBox="1">
            <a:spLocks noChangeArrowheads="1"/>
          </p:cNvSpPr>
          <p:nvPr userDrawn="1"/>
        </p:nvSpPr>
        <p:spPr bwMode="auto">
          <a:xfrm>
            <a:off x="524794" y="6644046"/>
            <a:ext cx="2890838" cy="123111"/>
          </a:xfrm>
          <a:prstGeom prst="rect">
            <a:avLst/>
          </a:prstGeom>
          <a:noFill/>
          <a:ln w="508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800" b="0" i="0" dirty="0" smtClean="0">
                <a:solidFill>
                  <a:schemeClr val="bg1"/>
                </a:solidFill>
                <a:latin typeface="Neo Sans Intel"/>
                <a:cs typeface="Neo Sans Intel"/>
              </a:rPr>
              <a:t>INTEL CONFIDENTIAL</a:t>
            </a:r>
            <a:endParaRPr lang="en-US" sz="800" b="0" i="0" dirty="0">
              <a:solidFill>
                <a:schemeClr val="bg1"/>
              </a:solidFill>
              <a:latin typeface="Neo Sans Intel"/>
              <a:cs typeface="Neo Sans Intel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Photo goes here</a:t>
            </a:r>
          </a:p>
          <a:p>
            <a:endParaRPr lang="en-US" dirty="0"/>
          </a:p>
        </p:txBody>
      </p:sp>
      <p:sp>
        <p:nvSpPr>
          <p:cNvPr id="9" name="Title 1"/>
          <p:cNvSpPr>
            <a:spLocks noGrp="1" noChangeAspect="1"/>
          </p:cNvSpPr>
          <p:nvPr>
            <p:ph type="title" hasCustomPrompt="1"/>
          </p:nvPr>
        </p:nvSpPr>
        <p:spPr>
          <a:xfrm>
            <a:off x="0" y="409575"/>
            <a:ext cx="4937760" cy="16184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anchor="ctr" anchorCtr="0"/>
          <a:lstStyle>
            <a:lvl1pPr marL="285750" indent="0" algn="l">
              <a:lnSpc>
                <a:spcPct val="100000"/>
              </a:lnSpc>
              <a:defRPr sz="36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409575"/>
            <a:ext cx="8229600" cy="657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7200" y="1219200"/>
            <a:ext cx="8229600" cy="4724400"/>
          </a:xfrm>
          <a:prstGeom prst="rect">
            <a:avLst/>
          </a:prstGeom>
        </p:spPr>
        <p:txBody>
          <a:bodyPr/>
          <a:lstStyle>
            <a:lvl2pPr>
              <a:buClr>
                <a:schemeClr val="tx1"/>
              </a:buClr>
              <a:defRPr/>
            </a:lvl2pPr>
            <a:lvl3pPr>
              <a:buClr>
                <a:srgbClr val="0071C5"/>
              </a:buClr>
              <a:defRPr/>
            </a:lvl3pPr>
            <a:lvl4pPr>
              <a:spcBef>
                <a:spcPts val="600"/>
              </a:spcBef>
              <a:buClr>
                <a:schemeClr val="bg1">
                  <a:lumMod val="65000"/>
                </a:schemeClr>
              </a:buClr>
              <a:defRPr/>
            </a:lvl4pPr>
            <a:lvl5pPr>
              <a:spcBef>
                <a:spcPts val="600"/>
              </a:spcBef>
              <a:buClr>
                <a:schemeClr val="bg1">
                  <a:lumMod val="65000"/>
                </a:schemeClr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JCT3V-D190</a:t>
            </a:r>
            <a:endParaRPr lang="en-US" dirty="0"/>
          </a:p>
        </p:txBody>
      </p:sp>
      <p:sp>
        <p:nvSpPr>
          <p:cNvPr id="10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April 20, 2013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1480"/>
            <a:ext cx="8229600" cy="7315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April 20, 2013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ntel_rgb_3000.pn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570" y="6450966"/>
            <a:ext cx="465650" cy="307019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0" y="6480000"/>
            <a:ext cx="460655" cy="27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lang="en-US" sz="1200" b="0" i="0" kern="1200" smtClean="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Neo Sans Intel" pitchFamily="34" charset="0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Placeholder 13"/>
          <p:cNvSpPr>
            <a:spLocks noGrp="1"/>
          </p:cNvSpPr>
          <p:nvPr>
            <p:ph type="title"/>
          </p:nvPr>
        </p:nvSpPr>
        <p:spPr>
          <a:xfrm>
            <a:off x="457200" y="409575"/>
            <a:ext cx="8229600" cy="6572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72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11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923E599C-BA42-444D-8603-9F2492D7B4EA}" type="datetime4">
              <a:rPr lang="en-US" smtClean="0"/>
              <a:t>April 22, 2013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161166" y="6560097"/>
            <a:ext cx="19650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>
                <a:solidFill>
                  <a:schemeClr val="bg1"/>
                </a:solidFill>
                <a:latin typeface="Neo Sans Intel" pitchFamily="34" charset="0"/>
              </a:rPr>
              <a:t>Intel Information Technology</a:t>
            </a:r>
            <a:endParaRPr lang="en-US" sz="1050" dirty="0">
              <a:solidFill>
                <a:schemeClr val="bg1"/>
              </a:solidFill>
              <a:latin typeface="Neo Sans Inte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  <p:sldLayoutId id="2147483661" r:id="rId3"/>
    <p:sldLayoutId id="2147483662" r:id="rId4"/>
    <p:sldLayoutId id="2147483664" r:id="rId5"/>
    <p:sldLayoutId id="2147483665" r:id="rId6"/>
    <p:sldLayoutId id="2147483666" r:id="rId7"/>
    <p:sldLayoutId id="2147483674" r:id="rId8"/>
    <p:sldLayoutId id="2147483676" r:id="rId9"/>
    <p:sldLayoutId id="2147483677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lang="en-US" altLang="ja-JP" sz="3000" b="1" i="0" kern="1200" dirty="0" smtClean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200"/>
        </a:spcBef>
        <a:buFont typeface="Arial" pitchFamily="34" charset="0"/>
        <a:buNone/>
        <a:defRPr lang="en-US" altLang="ja-JP" sz="24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spcBef>
          <a:spcPts val="900"/>
        </a:spcBef>
        <a:buFont typeface="Arial" pitchFamily="34" charset="0"/>
        <a:buChar char="•"/>
        <a:defRPr lang="en-US" altLang="ja-JP" sz="22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228600" algn="l" defTabSz="914400" rtl="0" eaLnBrk="1" latinLnBrk="0" hangingPunct="1">
        <a:spcBef>
          <a:spcPts val="600"/>
        </a:spcBef>
        <a:buClr>
          <a:srgbClr val="00AEEF"/>
        </a:buClr>
        <a:buFont typeface="Arial" pitchFamily="34" charset="0"/>
        <a:buChar char="•"/>
        <a:defRPr lang="en-US" altLang="ja-JP" sz="20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628650" indent="-171450" algn="l" defTabSz="914400" rtl="0" eaLnBrk="1" latinLnBrk="0" hangingPunct="1">
        <a:spcBef>
          <a:spcPts val="300"/>
        </a:spcBef>
        <a:buClr>
          <a:srgbClr val="A6CE39"/>
        </a:buClr>
        <a:buFont typeface="Arial" pitchFamily="34" charset="0"/>
        <a:buChar char="•"/>
        <a:defRPr lang="en-US" altLang="ja-JP" sz="18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800100" indent="-171450" algn="l" defTabSz="914400" rtl="0" eaLnBrk="1" latinLnBrk="0" hangingPunct="1">
        <a:spcBef>
          <a:spcPts val="100"/>
        </a:spcBef>
        <a:buClr>
          <a:schemeClr val="tx1"/>
        </a:buClr>
        <a:buFont typeface="Neo Sans Intel" pitchFamily="34" charset="0"/>
        <a:buChar char="–"/>
        <a:defRPr lang="en-US" altLang="ja-JP" sz="18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6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88729" y="2727579"/>
            <a:ext cx="9541071" cy="584775"/>
          </a:xfrm>
        </p:spPr>
        <p:txBody>
          <a:bodyPr>
            <a:noAutofit/>
          </a:bodyPr>
          <a:lstStyle/>
          <a:p>
            <a:r>
              <a:rPr lang="en-US" dirty="0" smtClean="0"/>
              <a:t>CE6.h related: SDC without per-pixel prediction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98416" y="3649814"/>
            <a:ext cx="8007383" cy="1154162"/>
          </a:xfrm>
        </p:spPr>
        <p:txBody>
          <a:bodyPr/>
          <a:lstStyle/>
          <a:p>
            <a:r>
              <a:rPr lang="en-US" dirty="0" smtClean="0"/>
              <a:t>Zhipin Deng, Wenhao Zhang, Yi-jen Chiu</a:t>
            </a:r>
          </a:p>
          <a:p>
            <a:r>
              <a:rPr lang="en-US" dirty="0" smtClean="0"/>
              <a:t>Intel Corporation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2738" y="2133600"/>
            <a:ext cx="19108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Neo Sans Intel" pitchFamily="34" charset="0"/>
              </a:rPr>
              <a:t>JCT3</a:t>
            </a:r>
            <a:r>
              <a:rPr lang="en-US" altLang="zh-CN" sz="2200" b="1" dirty="0" smtClean="0">
                <a:solidFill>
                  <a:schemeClr val="bg1"/>
                </a:solidFill>
                <a:latin typeface="Neo Sans Intel" pitchFamily="34" charset="0"/>
              </a:rPr>
              <a:t>V</a:t>
            </a:r>
            <a:r>
              <a:rPr lang="en-US" sz="2200" b="1" dirty="0" smtClean="0">
                <a:solidFill>
                  <a:schemeClr val="bg1"/>
                </a:solidFill>
                <a:latin typeface="Neo Sans Intel" pitchFamily="34" charset="0"/>
              </a:rPr>
              <a:t>-D0190</a:t>
            </a:r>
            <a:endParaRPr lang="en-US" sz="2200" b="1" dirty="0">
              <a:solidFill>
                <a:schemeClr val="bg1"/>
              </a:solidFill>
              <a:latin typeface="Neo Sans Int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1184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General idea of D0190</a:t>
            </a:r>
            <a:endParaRPr lang="zh-CN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342900" lvl="2" indent="-342900">
              <a:spcBef>
                <a:spcPts val="2200"/>
              </a:spcBef>
              <a:buClrTx/>
            </a:pPr>
            <a:r>
              <a:rPr lang="en-CA" altLang="zh-CN" sz="2000" dirty="0" smtClean="0"/>
              <a:t>Simplify </a:t>
            </a:r>
            <a:r>
              <a:rPr lang="en-CA" altLang="zh-CN" sz="2000" dirty="0"/>
              <a:t>the calculation of  </a:t>
            </a:r>
            <a:r>
              <a:rPr lang="en-CA" altLang="zh-CN" sz="2000" i="1" dirty="0"/>
              <a:t>Pred</a:t>
            </a:r>
            <a:r>
              <a:rPr lang="en-CA" altLang="zh-CN" sz="2000" i="1" baseline="-25000" dirty="0"/>
              <a:t>DC</a:t>
            </a:r>
            <a:r>
              <a:rPr lang="en-CA" altLang="zh-CN" sz="2000" dirty="0"/>
              <a:t>  for </a:t>
            </a:r>
            <a:r>
              <a:rPr lang="en-CA" altLang="zh-CN" sz="2000" dirty="0" smtClean="0"/>
              <a:t>SDC</a:t>
            </a:r>
            <a:endParaRPr lang="en-CA" altLang="zh-CN" sz="2000" dirty="0"/>
          </a:p>
          <a:p>
            <a:pPr lvl="4">
              <a:buClr>
                <a:srgbClr val="0071C5"/>
              </a:buClr>
            </a:pPr>
            <a:r>
              <a:rPr lang="en-US" altLang="zh-CN" dirty="0" smtClean="0"/>
              <a:t>Totally </a:t>
            </a:r>
            <a:r>
              <a:rPr lang="en-US" altLang="zh-CN" dirty="0"/>
              <a:t>remove per-pixel prediction </a:t>
            </a:r>
            <a:r>
              <a:rPr lang="en-US" altLang="zh-CN" dirty="0" smtClean="0"/>
              <a:t>process</a:t>
            </a:r>
            <a:endParaRPr lang="en-US" altLang="zh-CN" dirty="0"/>
          </a:p>
          <a:p>
            <a:pPr lvl="4">
              <a:buClr>
                <a:srgbClr val="0071C5"/>
              </a:buClr>
            </a:pPr>
            <a:r>
              <a:rPr lang="en-US" altLang="zh-CN" dirty="0" smtClean="0"/>
              <a:t>No </a:t>
            </a:r>
            <a:r>
              <a:rPr lang="en-US" altLang="zh-CN" dirty="0"/>
              <a:t>need to average all samples</a:t>
            </a:r>
          </a:p>
          <a:p>
            <a:pPr lvl="4">
              <a:buClr>
                <a:srgbClr val="0071C5"/>
              </a:buClr>
            </a:pPr>
            <a:r>
              <a:rPr lang="en-US" altLang="zh-CN" dirty="0"/>
              <a:t>The number of </a:t>
            </a:r>
            <a:r>
              <a:rPr lang="en-US" altLang="zh-CN" dirty="0" err="1"/>
              <a:t>Add&amp;Mult</a:t>
            </a:r>
            <a:r>
              <a:rPr lang="en-US" altLang="zh-CN" dirty="0"/>
              <a:t> operations are significantly </a:t>
            </a:r>
            <a:r>
              <a:rPr lang="en-US" altLang="zh-CN" dirty="0" smtClean="0"/>
              <a:t>reduced</a:t>
            </a:r>
            <a:endParaRPr lang="en-CA" altLang="zh-CN" dirty="0" smtClean="0"/>
          </a:p>
          <a:p>
            <a:pPr marL="800100" lvl="2" indent="-342900"/>
            <a:endParaRPr lang="en-CA" altLang="zh-CN" dirty="0"/>
          </a:p>
          <a:p>
            <a:pPr marL="800100" lvl="2" indent="-342900"/>
            <a:endParaRPr lang="en-CA" altLang="zh-CN" dirty="0" smtClean="0"/>
          </a:p>
          <a:p>
            <a:pPr marL="0" lvl="2" indent="0">
              <a:spcBef>
                <a:spcPts val="2200"/>
              </a:spcBef>
              <a:buClrTx/>
              <a:buNone/>
            </a:pPr>
            <a:endParaRPr lang="en-CA" altLang="zh-CN" dirty="0"/>
          </a:p>
          <a:p>
            <a:pPr marL="0" lvl="2" indent="0">
              <a:spcBef>
                <a:spcPts val="2200"/>
              </a:spcBef>
              <a:buClrTx/>
              <a:buNone/>
            </a:pPr>
            <a:endParaRPr lang="en-CA" altLang="zh-CN" dirty="0"/>
          </a:p>
          <a:p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JCT3V-D190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23862"/>
              </p:ext>
            </p:extLst>
          </p:nvPr>
        </p:nvGraphicFramePr>
        <p:xfrm>
          <a:off x="381000" y="3124200"/>
          <a:ext cx="8305800" cy="1642110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2286000"/>
                <a:gridCol w="3276600"/>
                <a:gridCol w="2743200"/>
              </a:tblGrid>
              <a:tr h="295275">
                <a:tc rowSpan="2">
                  <a:txBody>
                    <a:bodyPr/>
                    <a:lstStyle/>
                    <a:p>
                      <a:pPr algn="ctr" fontAlgn="b"/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SDC Prediction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pPr algn="l" fontAlgn="b"/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r>
                        <a:rPr lang="en-US" sz="1600" b="1" u="none" strike="noStrike" kern="1200" baseline="30000" dirty="0" smtClean="0">
                          <a:solidFill>
                            <a:schemeClr val="bg1"/>
                          </a:solidFill>
                          <a:effectLst/>
                        </a:rPr>
                        <a:t>st</a:t>
                      </a:r>
                      <a:r>
                        <a:rPr lang="en-US" sz="16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 stage</a:t>
                      </a:r>
                      <a:endParaRPr lang="en-US" sz="1600" b="1" u="none" strike="noStrike" kern="1200" dirty="0">
                        <a:solidFill>
                          <a:schemeClr val="bg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r>
                        <a:rPr lang="en-US" sz="1600" b="1" u="none" strike="noStrike" kern="1200" baseline="30000" dirty="0" smtClean="0">
                          <a:solidFill>
                            <a:schemeClr val="bg1"/>
                          </a:solidFill>
                          <a:effectLst/>
                        </a:rPr>
                        <a:t>nd</a:t>
                      </a:r>
                      <a:r>
                        <a:rPr lang="en-US" sz="16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 stage</a:t>
                      </a:r>
                      <a:endParaRPr lang="en-US" sz="1600" b="1" u="none" strike="noStrike" kern="1200" dirty="0">
                        <a:solidFill>
                          <a:schemeClr val="bg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E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6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HTM6.1</a:t>
                      </a:r>
                      <a:endParaRPr lang="en-US" sz="1600" b="1" u="none" strike="noStrike" kern="1200" dirty="0">
                        <a:solidFill>
                          <a:schemeClr val="bg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600" u="none" strike="noStrike" dirty="0" smtClean="0">
                          <a:effectLst/>
                        </a:rPr>
                        <a:t>Per-pixel pred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u="none" strike="noStrike" kern="1200" dirty="0" smtClean="0">
                          <a:effectLst/>
                        </a:rPr>
                        <a:t>Average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9811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D0033</a:t>
                      </a:r>
                      <a:endParaRPr lang="en-US" sz="16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600" u="none" strike="noStrike" dirty="0" smtClean="0">
                          <a:effectLst/>
                        </a:rPr>
                        <a:t>Per-pixel pred</a:t>
                      </a:r>
                      <a:endParaRPr lang="en-US" altLang="zh-CN" sz="1600" u="none" strike="noStrike" kern="1200" dirty="0">
                        <a:solidFill>
                          <a:schemeClr val="dk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</a:tr>
              <a:tr h="1981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D0155 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600" u="none" strike="noStrike" kern="1200" dirty="0" smtClean="0">
                          <a:effectLst/>
                        </a:rPr>
                        <a:t>Per-segment </a:t>
                      </a:r>
                      <a:r>
                        <a:rPr lang="en-US" altLang="zh-CN" sz="1600" u="none" strike="noStrike" dirty="0" smtClean="0">
                          <a:effectLst/>
                        </a:rPr>
                        <a:t>pred</a:t>
                      </a:r>
                      <a:endParaRPr lang="en-US" altLang="zh-CN" sz="1600" u="none" strike="noStrike" kern="1200" dirty="0">
                        <a:solidFill>
                          <a:srgbClr val="FF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-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</a:tr>
              <a:tr h="116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D0190 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600" u="none" strike="noStrike" kern="1200" dirty="0" smtClean="0">
                          <a:effectLst/>
                        </a:rPr>
                        <a:t>Per-segment </a:t>
                      </a:r>
                      <a:r>
                        <a:rPr lang="en-US" altLang="zh-CN" sz="1600" u="none" strike="noStrike" dirty="0" smtClean="0">
                          <a:effectLst/>
                        </a:rPr>
                        <a:t>pred</a:t>
                      </a:r>
                      <a:endParaRPr lang="en-US" altLang="zh-CN" sz="1600" u="none" strike="noStrike" kern="1200" dirty="0">
                        <a:solidFill>
                          <a:srgbClr val="FF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-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944139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Complexity Analysis of SDC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JCT3V-D190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291826"/>
              </p:ext>
            </p:extLst>
          </p:nvPr>
        </p:nvGraphicFramePr>
        <p:xfrm>
          <a:off x="152400" y="1219200"/>
          <a:ext cx="8845379" cy="2205990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2209800"/>
                <a:gridCol w="1066800"/>
                <a:gridCol w="2057400"/>
                <a:gridCol w="1497229"/>
                <a:gridCol w="2014150"/>
              </a:tblGrid>
              <a:tr h="371475">
                <a:tc rowSpan="2">
                  <a:txBody>
                    <a:bodyPr/>
                    <a:lstStyle/>
                    <a:p>
                      <a:pPr algn="ctr" fontAlgn="b"/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Prediction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Reconstruction</a:t>
                      </a:r>
                      <a:endParaRPr lang="en-US" sz="1600" b="1" u="none" strike="noStrike" dirty="0" smtClean="0"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</a:tr>
              <a:tr h="371475">
                <a:tc vMerge="1">
                  <a:txBody>
                    <a:bodyPr/>
                    <a:lstStyle/>
                    <a:p>
                      <a:pPr algn="l" fontAlgn="b"/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r>
                        <a:rPr lang="en-US" sz="1600" b="1" u="none" strike="noStrike" kern="1200" baseline="30000" dirty="0" smtClean="0">
                          <a:solidFill>
                            <a:schemeClr val="bg1"/>
                          </a:solidFill>
                          <a:effectLst/>
                        </a:rPr>
                        <a:t>st</a:t>
                      </a:r>
                      <a:r>
                        <a:rPr lang="en-US" sz="16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 stage</a:t>
                      </a:r>
                      <a:endParaRPr lang="en-US" sz="1600" b="1" u="none" strike="noStrike" kern="1200" dirty="0">
                        <a:solidFill>
                          <a:schemeClr val="bg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r>
                        <a:rPr lang="en-US" sz="1600" b="1" u="none" strike="noStrike" kern="1200" baseline="30000" dirty="0" smtClean="0">
                          <a:solidFill>
                            <a:schemeClr val="bg1"/>
                          </a:solidFill>
                          <a:effectLst/>
                        </a:rPr>
                        <a:t>nd</a:t>
                      </a:r>
                      <a:r>
                        <a:rPr lang="en-US" sz="16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 stage</a:t>
                      </a:r>
                      <a:endParaRPr lang="en-US" sz="1600" b="1" u="none" strike="noStrike" kern="1200" dirty="0">
                        <a:solidFill>
                          <a:schemeClr val="bg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E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600" b="1" u="none" strike="noStrike" dirty="0" smtClean="0"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u="none" strike="noStrike" kern="1200" dirty="0" smtClean="0">
                          <a:effectLst/>
                        </a:rPr>
                        <a:t>Current SDC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6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HTM6.1</a:t>
                      </a:r>
                      <a:endParaRPr lang="en-US" sz="1600" b="1" u="none" strike="noStrike" kern="1200" dirty="0">
                        <a:solidFill>
                          <a:schemeClr val="bg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600" u="none" strike="noStrike" dirty="0" smtClean="0">
                          <a:effectLst/>
                        </a:rPr>
                        <a:t>Per-pixel pred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u="none" strike="noStrike" kern="1200" dirty="0" smtClean="0">
                          <a:effectLst/>
                        </a:rPr>
                        <a:t>Average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u="none" strike="noStrike" kern="1200" dirty="0" smtClean="0">
                          <a:effectLst/>
                        </a:rPr>
                        <a:t>Per-segment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</a:tr>
              <a:tr h="19050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Sample-based SDC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D0110 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600" u="none" strike="noStrike" dirty="0" smtClean="0">
                          <a:effectLst/>
                        </a:rPr>
                        <a:t>Per-pixel pred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600" u="none" strike="noStrike" kern="1200" dirty="0" smtClean="0">
                          <a:effectLst/>
                        </a:rPr>
                        <a:t>Average</a:t>
                      </a:r>
                      <a:endParaRPr lang="en-US" altLang="zh-CN" sz="1600" u="none" strike="noStrike" kern="1200" dirty="0">
                        <a:solidFill>
                          <a:schemeClr val="dk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Per-pixel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D0136 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600" u="none" strike="noStrike" dirty="0" smtClean="0">
                          <a:effectLst/>
                        </a:rPr>
                        <a:t>Per-pixel pred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600" u="none" strike="noStrike" kern="1200" dirty="0" smtClean="0">
                          <a:effectLst/>
                        </a:rPr>
                        <a:t>Average</a:t>
                      </a:r>
                      <a:endParaRPr lang="en-US" altLang="zh-CN" sz="1600" u="none" strike="noStrike" kern="1200" dirty="0">
                        <a:solidFill>
                          <a:schemeClr val="dk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u="none" strike="noStrike" dirty="0" smtClean="0">
                          <a:effectLst/>
                        </a:rPr>
                        <a:t>Per-pixel</a:t>
                      </a:r>
                      <a:endParaRPr lang="en-US" altLang="zh-CN" sz="1600" u="none" strike="noStrike" dirty="0" smtClean="0"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</a:tr>
              <a:tr h="190500">
                <a:tc rowSpan="3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Simplified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SDC</a:t>
                      </a:r>
                      <a:endParaRPr lang="en-US" sz="1600" u="none" strike="noStrike" dirty="0" smtClean="0">
                        <a:effectLst/>
                      </a:endParaRPr>
                    </a:p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(Segment-based)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D0033 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600" u="none" strike="noStrike" dirty="0" smtClean="0">
                          <a:effectLst/>
                        </a:rPr>
                        <a:t>Per-pixel pred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600" u="none" strike="noStrike" kern="1200" dirty="0" smtClean="0">
                          <a:effectLst/>
                        </a:rPr>
                        <a:t>-</a:t>
                      </a:r>
                      <a:endParaRPr lang="en-US" altLang="zh-CN" sz="1600" u="none" strike="noStrike" kern="1200" dirty="0">
                        <a:solidFill>
                          <a:schemeClr val="dk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600" u="none" strike="noStrike" kern="1200" dirty="0" smtClean="0">
                          <a:effectLst/>
                        </a:rPr>
                        <a:t>Per-segment</a:t>
                      </a:r>
                      <a:endParaRPr lang="en-US" altLang="zh-CN" sz="1600" u="none" strike="noStrike" kern="1200" dirty="0">
                        <a:solidFill>
                          <a:schemeClr val="dk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</a:tr>
              <a:tr h="198119">
                <a:tc v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D0155 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600" u="none" strike="noStrike" kern="1200" dirty="0" smtClean="0">
                          <a:effectLst/>
                        </a:rPr>
                        <a:t>Per-segment </a:t>
                      </a:r>
                      <a:r>
                        <a:rPr lang="en-US" altLang="zh-CN" sz="1600" u="none" strike="noStrike" dirty="0" smtClean="0">
                          <a:effectLst/>
                        </a:rPr>
                        <a:t>pred</a:t>
                      </a:r>
                      <a:endParaRPr lang="en-US" altLang="zh-CN" sz="1600" u="none" strike="noStrike" kern="1200" dirty="0">
                        <a:solidFill>
                          <a:srgbClr val="FF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-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600" u="none" strike="noStrike" kern="1200" dirty="0" smtClean="0">
                          <a:effectLst/>
                        </a:rPr>
                        <a:t>Per-segment</a:t>
                      </a:r>
                      <a:endParaRPr lang="en-US" altLang="zh-CN" sz="1600" u="none" strike="noStrike" kern="1200" dirty="0">
                        <a:solidFill>
                          <a:srgbClr val="FF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</a:tr>
              <a:tr h="116205">
                <a:tc v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D0190 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600" u="none" strike="noStrike" kern="1200" dirty="0" smtClean="0">
                          <a:effectLst/>
                        </a:rPr>
                        <a:t>Per-segment </a:t>
                      </a:r>
                      <a:r>
                        <a:rPr lang="en-US" altLang="zh-CN" sz="1600" u="none" strike="noStrike" dirty="0" smtClean="0">
                          <a:effectLst/>
                        </a:rPr>
                        <a:t>pred</a:t>
                      </a:r>
                      <a:endParaRPr lang="en-US" altLang="zh-CN" sz="1600" u="none" strike="noStrike" kern="1200" dirty="0">
                        <a:solidFill>
                          <a:srgbClr val="FF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-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1600" u="none" strike="noStrike" kern="1200" dirty="0" smtClean="0">
                          <a:effectLst/>
                        </a:rPr>
                        <a:t>Per-segment</a:t>
                      </a:r>
                      <a:endParaRPr lang="en-US" altLang="zh-CN" sz="1600" u="none" strike="noStrike" kern="1200" dirty="0">
                        <a:solidFill>
                          <a:srgbClr val="FF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43249" y="4240424"/>
            <a:ext cx="910075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/>
              <a:t>Reconstruction process</a:t>
            </a:r>
            <a:endParaRPr lang="en-US" altLang="zh-CN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CN" sz="1600" dirty="0" smtClean="0"/>
              <a:t>Segment based :  </a:t>
            </a:r>
            <a:r>
              <a:rPr lang="en-US" altLang="zh-CN" sz="1600" dirty="0" err="1" smtClean="0"/>
              <a:t>reconSamples</a:t>
            </a:r>
            <a:r>
              <a:rPr lang="en-US" altLang="zh-CN" sz="1600" dirty="0" smtClean="0"/>
              <a:t>[x][y] </a:t>
            </a:r>
            <a:r>
              <a:rPr lang="en-US" altLang="zh-CN" sz="1600" dirty="0"/>
              <a:t>= </a:t>
            </a:r>
            <a:r>
              <a:rPr lang="en-US" altLang="zh-CN" sz="1600" dirty="0" err="1" smtClean="0"/>
              <a:t>Recon</a:t>
            </a:r>
            <a:r>
              <a:rPr lang="en-US" altLang="zh-CN" sz="1600" baseline="-25000" dirty="0" err="1" smtClean="0"/>
              <a:t>DC</a:t>
            </a:r>
            <a:endParaRPr lang="en-US" altLang="zh-CN" sz="1600" baseline="-250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CN" sz="1600" dirty="0" smtClean="0"/>
              <a:t>Sample based :    </a:t>
            </a:r>
            <a:r>
              <a:rPr lang="en-US" altLang="zh-CN" sz="1600" dirty="0" err="1" smtClean="0"/>
              <a:t>reconSamples</a:t>
            </a:r>
            <a:r>
              <a:rPr lang="en-US" altLang="zh-CN" sz="1600" dirty="0" smtClean="0"/>
              <a:t>[x][y] </a:t>
            </a:r>
            <a:r>
              <a:rPr lang="en-US" altLang="zh-CN" sz="1600" dirty="0"/>
              <a:t>= </a:t>
            </a:r>
            <a:r>
              <a:rPr lang="en-US" altLang="zh-CN" sz="1600" dirty="0" err="1" smtClean="0"/>
              <a:t>Recon</a:t>
            </a:r>
            <a:r>
              <a:rPr lang="en-US" altLang="zh-CN" sz="1600" baseline="-25000" dirty="0" err="1" smtClean="0"/>
              <a:t>DC</a:t>
            </a:r>
            <a:r>
              <a:rPr lang="en-US" altLang="zh-CN" sz="1600" baseline="-25000" dirty="0" smtClean="0"/>
              <a:t> </a:t>
            </a:r>
            <a:r>
              <a:rPr lang="en-US" altLang="zh-CN" sz="1600" dirty="0" smtClean="0"/>
              <a:t>+ </a:t>
            </a:r>
            <a:r>
              <a:rPr lang="en-US" altLang="zh-CN" sz="1600" dirty="0" err="1" smtClean="0"/>
              <a:t>predSamples</a:t>
            </a:r>
            <a:r>
              <a:rPr lang="en-US" altLang="zh-CN" sz="1600" dirty="0" smtClean="0"/>
              <a:t>[x][y] </a:t>
            </a:r>
            <a:r>
              <a:rPr lang="en-US" altLang="zh-CN" sz="1600" dirty="0"/>
              <a:t>- Pred</a:t>
            </a:r>
            <a:r>
              <a:rPr lang="en-US" altLang="zh-CN" sz="1600" baseline="-25000" dirty="0"/>
              <a:t>DC</a:t>
            </a:r>
            <a:r>
              <a:rPr lang="en-US" altLang="zh-CN" sz="1600" b="1" baseline="-25000" dirty="0"/>
              <a:t> </a:t>
            </a:r>
          </a:p>
          <a:p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9150345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Add &amp; </a:t>
            </a:r>
            <a:r>
              <a:rPr lang="en-US" altLang="zh-CN" dirty="0" err="1" smtClean="0"/>
              <a:t>Mult</a:t>
            </a:r>
            <a:r>
              <a:rPr lang="en-US" altLang="zh-CN" dirty="0" smtClean="0"/>
              <a:t> operations</a:t>
            </a:r>
            <a:endParaRPr lang="zh-CN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28600" y="1600200"/>
            <a:ext cx="8382000" cy="1066800"/>
          </a:xfrm>
        </p:spPr>
        <p:txBody>
          <a:bodyPr>
            <a:normAutofit/>
          </a:bodyPr>
          <a:lstStyle/>
          <a:p>
            <a:r>
              <a:rPr lang="en-CA" altLang="zh-CN" sz="2000" dirty="0"/>
              <a:t>Assume the size of an SDC-coded CU is NxN, </a:t>
            </a:r>
            <a:r>
              <a:rPr lang="en-CA" altLang="zh-CN" sz="2000" i="1" dirty="0" smtClean="0"/>
              <a:t>a</a:t>
            </a:r>
            <a:r>
              <a:rPr lang="en-CA" altLang="zh-CN" sz="2000" dirty="0" smtClean="0"/>
              <a:t> </a:t>
            </a:r>
            <a:r>
              <a:rPr lang="en-CA" altLang="zh-CN" sz="2000" dirty="0"/>
              <a:t>stands for the sub-sampling factor (</a:t>
            </a:r>
            <a:r>
              <a:rPr lang="en-CA" altLang="zh-CN" sz="2000" i="1" dirty="0"/>
              <a:t>a</a:t>
            </a:r>
            <a:r>
              <a:rPr lang="en-CA" altLang="zh-CN" sz="2000" dirty="0"/>
              <a:t>=2 when</a:t>
            </a:r>
            <a:r>
              <a:rPr lang="en-CA" altLang="zh-CN" sz="2000" i="1" dirty="0"/>
              <a:t> N</a:t>
            </a:r>
            <a:r>
              <a:rPr lang="en-CA" altLang="zh-CN" sz="2000" dirty="0"/>
              <a:t>=32 or 64). </a:t>
            </a:r>
            <a:endParaRPr lang="zh-CN" alt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JCT3V-D190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20024"/>
              </p:ext>
            </p:extLst>
          </p:nvPr>
        </p:nvGraphicFramePr>
        <p:xfrm>
          <a:off x="92676" y="2362200"/>
          <a:ext cx="8975124" cy="154813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1888524"/>
                <a:gridCol w="1828800"/>
                <a:gridCol w="838200"/>
                <a:gridCol w="609600"/>
                <a:gridCol w="685800"/>
                <a:gridCol w="609600"/>
                <a:gridCol w="609600"/>
                <a:gridCol w="685800"/>
                <a:gridCol w="609600"/>
                <a:gridCol w="609600"/>
              </a:tblGrid>
              <a:tr h="377190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300" kern="100" dirty="0">
                          <a:effectLst/>
                        </a:rPr>
                        <a:t> </a:t>
                      </a:r>
                      <a:endParaRPr lang="zh-CN" sz="1300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effectLst/>
                        </a:rPr>
                        <a:t>HTM6.1</a:t>
                      </a:r>
                      <a:endParaRPr lang="zh-CN" sz="1400" b="1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 smtClean="0">
                          <a:effectLst/>
                        </a:rPr>
                        <a:t>D0190</a:t>
                      </a:r>
                      <a:endParaRPr lang="zh-CN" sz="1400" b="1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D0155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1600" b="1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1600" b="1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6543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 smtClean="0">
                          <a:effectLst/>
                        </a:rPr>
                        <a:t>Add</a:t>
                      </a:r>
                      <a:endParaRPr lang="zh-CN" sz="1400" b="1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 smtClean="0">
                          <a:effectLst/>
                        </a:rPr>
                        <a:t>Shift</a:t>
                      </a:r>
                      <a:endParaRPr lang="zh-CN" sz="1400" b="1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 err="1" smtClean="0">
                          <a:effectLst/>
                        </a:rPr>
                        <a:t>Mult</a:t>
                      </a:r>
                      <a:endParaRPr lang="zh-CN" sz="1400" b="1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 smtClean="0">
                          <a:effectLst/>
                        </a:rPr>
                        <a:t>Add</a:t>
                      </a:r>
                      <a:endParaRPr lang="zh-CN" sz="1400" b="1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 smtClean="0">
                          <a:effectLst/>
                        </a:rPr>
                        <a:t>Shift</a:t>
                      </a:r>
                      <a:endParaRPr lang="zh-CN" sz="1400" b="1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 err="1" smtClean="0">
                          <a:effectLst/>
                        </a:rPr>
                        <a:t>Mult</a:t>
                      </a:r>
                      <a:endParaRPr lang="zh-CN" sz="1400" b="1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 smtClean="0">
                          <a:effectLst/>
                        </a:rPr>
                        <a:t>Add</a:t>
                      </a:r>
                      <a:endParaRPr lang="zh-CN" sz="1400" b="1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Shift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45847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300" kern="1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 smtClean="0">
                          <a:effectLst/>
                        </a:rPr>
                        <a:t>(N/a)</a:t>
                      </a:r>
                      <a:r>
                        <a:rPr lang="en-CA" sz="1400" b="1" kern="100" baseline="30000" dirty="0" smtClean="0">
                          <a:effectLst/>
                        </a:rPr>
                        <a:t>2 </a:t>
                      </a:r>
                      <a:r>
                        <a:rPr lang="en-CA" sz="1400" b="1" kern="100" baseline="0" dirty="0" smtClean="0">
                          <a:effectLst/>
                        </a:rPr>
                        <a:t>+ 8N – 6 </a:t>
                      </a:r>
                      <a:endParaRPr lang="zh-CN" sz="1400" b="1" kern="100" baseline="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altLang="zh-CN" sz="1400" b="1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2N</a:t>
                      </a:r>
                      <a:r>
                        <a:rPr lang="en-CA" altLang="zh-CN" sz="1400" b="1" kern="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+ 1</a:t>
                      </a:r>
                      <a:endParaRPr lang="zh-CN" sz="1400" b="1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>
                          <a:effectLst/>
                        </a:rPr>
                        <a:t>0</a:t>
                      </a:r>
                      <a:endParaRPr lang="zh-CN" sz="1400" b="1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>
                          <a:effectLst/>
                        </a:rPr>
                        <a:t>2N-2</a:t>
                      </a:r>
                      <a:endParaRPr lang="zh-CN" sz="1400" b="1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>
                          <a:effectLst/>
                        </a:rPr>
                        <a:t>1</a:t>
                      </a:r>
                      <a:endParaRPr lang="zh-CN" sz="1400" b="1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>
                          <a:effectLst/>
                        </a:rPr>
                        <a:t>0</a:t>
                      </a:r>
                      <a:endParaRPr lang="zh-CN" sz="1400" b="1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1300" kern="10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>
                          <a:effectLst/>
                        </a:rPr>
                        <a:t>3N</a:t>
                      </a:r>
                      <a:r>
                        <a:rPr lang="en-CA" sz="1400" b="1" kern="100" baseline="30000" dirty="0">
                          <a:effectLst/>
                        </a:rPr>
                        <a:t>2 </a:t>
                      </a:r>
                      <a:r>
                        <a:rPr lang="en-CA" sz="1400" b="1" kern="100" dirty="0">
                          <a:effectLst/>
                        </a:rPr>
                        <a:t>+ (N/a)</a:t>
                      </a:r>
                      <a:r>
                        <a:rPr lang="en-CA" sz="1400" b="1" kern="100" baseline="30000" dirty="0">
                          <a:effectLst/>
                        </a:rPr>
                        <a:t>2</a:t>
                      </a:r>
                      <a:r>
                        <a:rPr lang="en-CA" sz="1400" b="1" kern="100" dirty="0">
                          <a:effectLst/>
                        </a:rPr>
                        <a:t> -1</a:t>
                      </a:r>
                      <a:endParaRPr lang="zh-CN" sz="1400" b="1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>
                          <a:effectLst/>
                        </a:rPr>
                        <a:t>N</a:t>
                      </a:r>
                      <a:r>
                        <a:rPr lang="en-CA" sz="1400" b="1" kern="100" baseline="30000" dirty="0">
                          <a:effectLst/>
                        </a:rPr>
                        <a:t>2</a:t>
                      </a:r>
                      <a:r>
                        <a:rPr lang="en-CA" sz="1400" b="1" kern="100" dirty="0">
                          <a:effectLst/>
                        </a:rPr>
                        <a:t> + 1</a:t>
                      </a:r>
                      <a:endParaRPr lang="zh-CN" sz="1400" b="1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>
                          <a:effectLst/>
                        </a:rPr>
                        <a:t>4N</a:t>
                      </a:r>
                      <a:r>
                        <a:rPr lang="en-CA" sz="1400" b="1" kern="100" baseline="30000" dirty="0">
                          <a:effectLst/>
                        </a:rPr>
                        <a:t>2</a:t>
                      </a:r>
                      <a:endParaRPr lang="zh-CN" sz="1400" b="1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>
                          <a:effectLst/>
                        </a:rPr>
                        <a:t>2N</a:t>
                      </a:r>
                      <a:endParaRPr lang="zh-CN" sz="1400" b="1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>
                          <a:effectLst/>
                        </a:rPr>
                        <a:t>2</a:t>
                      </a:r>
                      <a:endParaRPr lang="zh-CN" sz="1400" b="1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>
                          <a:effectLst/>
                        </a:rPr>
                        <a:t>0</a:t>
                      </a:r>
                      <a:endParaRPr lang="zh-CN" sz="1400" b="1" kern="100" dirty="0"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0126914"/>
              </p:ext>
            </p:extLst>
          </p:nvPr>
        </p:nvGraphicFramePr>
        <p:xfrm>
          <a:off x="152400" y="3048000"/>
          <a:ext cx="1752600" cy="3160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80" name="Equation" r:id="rId3" imgW="1104900" imgH="203200" progId="Equation.3">
                  <p:embed/>
                </p:oleObj>
              </mc:Choice>
              <mc:Fallback>
                <p:oleObj name="Equation" r:id="rId3" imgW="1104900" imgH="203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3048000"/>
                        <a:ext cx="1752600" cy="3160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4069254"/>
              </p:ext>
            </p:extLst>
          </p:nvPr>
        </p:nvGraphicFramePr>
        <p:xfrm>
          <a:off x="101082" y="3516443"/>
          <a:ext cx="1803918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81" name="Equation" r:id="rId5" imgW="1269449" imgH="203112" progId="Equation.3">
                  <p:embed/>
                </p:oleObj>
              </mc:Choice>
              <mc:Fallback>
                <p:oleObj name="Equation" r:id="rId5" imgW="1269449" imgH="203112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082" y="3516443"/>
                        <a:ext cx="1803918" cy="304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38449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Highlights</a:t>
            </a:r>
            <a:endParaRPr lang="zh-CN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81000" y="1219200"/>
            <a:ext cx="8382000" cy="4724400"/>
          </a:xfrm>
        </p:spPr>
        <p:txBody>
          <a:bodyPr>
            <a:normAutofit/>
          </a:bodyPr>
          <a:lstStyle/>
          <a:p>
            <a:pPr lvl="1"/>
            <a:r>
              <a:rPr lang="en-US" altLang="zh-CN" sz="2400" b="1" dirty="0" smtClean="0"/>
              <a:t>Proposed Method</a:t>
            </a:r>
            <a:endParaRPr lang="en-US" altLang="zh-CN" sz="2400" b="1" dirty="0"/>
          </a:p>
          <a:p>
            <a:pPr lvl="2"/>
            <a:r>
              <a:rPr lang="en-CA" altLang="zh-CN" dirty="0" smtClean="0"/>
              <a:t>Simplify the calculation of constant prediction values (</a:t>
            </a:r>
            <a:r>
              <a:rPr lang="en-CA" altLang="zh-CN" i="1" dirty="0" smtClean="0"/>
              <a:t>Pred</a:t>
            </a:r>
            <a:r>
              <a:rPr lang="en-CA" altLang="zh-CN" i="1" baseline="-25000" dirty="0" smtClean="0"/>
              <a:t>DC</a:t>
            </a:r>
            <a:r>
              <a:rPr lang="en-CA" altLang="zh-CN" dirty="0" smtClean="0"/>
              <a:t>)  for SDC</a:t>
            </a:r>
          </a:p>
          <a:p>
            <a:pPr marL="228600" lvl="2" indent="0">
              <a:buNone/>
            </a:pPr>
            <a:endParaRPr lang="en-US" altLang="zh-CN" dirty="0"/>
          </a:p>
          <a:p>
            <a:pPr lvl="1"/>
            <a:r>
              <a:rPr lang="en-US" altLang="zh-CN" sz="2400" b="1" dirty="0"/>
              <a:t>Simulation Results</a:t>
            </a:r>
          </a:p>
          <a:p>
            <a:pPr lvl="2"/>
            <a:r>
              <a:rPr lang="en-US" altLang="zh-CN" dirty="0" smtClean="0"/>
              <a:t>Significant </a:t>
            </a:r>
            <a:r>
              <a:rPr lang="en-US" altLang="zh-CN" dirty="0" err="1" smtClean="0"/>
              <a:t>Adds&amp;Mults</a:t>
            </a:r>
            <a:r>
              <a:rPr lang="en-US" altLang="zh-CN" dirty="0" smtClean="0"/>
              <a:t> operations decreasing with no </a:t>
            </a:r>
            <a:r>
              <a:rPr lang="en-US" altLang="zh-CN" dirty="0"/>
              <a:t>bitrate </a:t>
            </a:r>
            <a:r>
              <a:rPr lang="en-US" altLang="zh-CN" dirty="0" smtClean="0"/>
              <a:t>change</a:t>
            </a:r>
          </a:p>
          <a:p>
            <a:pPr lvl="1"/>
            <a:endParaRPr lang="en-US" altLang="zh-CN" dirty="0" smtClean="0"/>
          </a:p>
          <a:p>
            <a:pPr lvl="1"/>
            <a:r>
              <a:rPr lang="en-US" altLang="zh-CN" sz="2400" b="1" dirty="0"/>
              <a:t>CrossCheck</a:t>
            </a:r>
          </a:p>
          <a:p>
            <a:pPr lvl="2"/>
            <a:r>
              <a:rPr lang="en-US" altLang="zh-CN" dirty="0" smtClean="0"/>
              <a:t>JCT3V-D0266 </a:t>
            </a:r>
            <a:r>
              <a:rPr lang="en-US" altLang="zh-CN" dirty="0"/>
              <a:t>by MediaTek</a:t>
            </a:r>
          </a:p>
          <a:p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JCT3V-D190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6144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28650"/>
            <a:ext cx="7406766" cy="622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57225"/>
          </a:xfrm>
        </p:spPr>
        <p:txBody>
          <a:bodyPr/>
          <a:lstStyle/>
          <a:p>
            <a:r>
              <a:rPr lang="en-US" altLang="zh-CN" dirty="0" smtClean="0"/>
              <a:t>Current SDC approach in HTM6.1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JCT3V-D190</a:t>
            </a:r>
            <a:endParaRPr 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6019800" y="990600"/>
            <a:ext cx="3048000" cy="102155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rIns="0" anchor="ctr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b="1" i="1" dirty="0" smtClean="0">
                <a:solidFill>
                  <a:schemeClr val="bg1"/>
                </a:solidFill>
              </a:rPr>
              <a:t>Per-pixel prediction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1" i="1" dirty="0" smtClean="0">
                <a:solidFill>
                  <a:schemeClr val="bg1"/>
                </a:solidFill>
              </a:rPr>
              <a:t>Averaging all pixels to get Pred</a:t>
            </a:r>
            <a:r>
              <a:rPr lang="en-US" b="1" i="1" baseline="-25000" dirty="0" smtClean="0">
                <a:solidFill>
                  <a:schemeClr val="bg1"/>
                </a:solidFill>
              </a:rPr>
              <a:t>DC</a:t>
            </a:r>
            <a:endParaRPr lang="en-US" b="1" i="1" baseline="-2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4977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8" name="Picture 8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02" y="923925"/>
            <a:ext cx="3638550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28" name="Picture 5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31" t="20000" r="16228" b="10667"/>
          <a:stretch/>
        </p:blipFill>
        <p:spPr bwMode="auto">
          <a:xfrm>
            <a:off x="5772488" y="3073494"/>
            <a:ext cx="2917965" cy="24129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ound Diagonal Corner Rectangle 20"/>
          <p:cNvSpPr/>
          <p:nvPr/>
        </p:nvSpPr>
        <p:spPr>
          <a:xfrm>
            <a:off x="841853" y="5607482"/>
            <a:ext cx="7848600" cy="1166606"/>
          </a:xfrm>
          <a:prstGeom prst="round2Diag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000" b="1" smtClean="0">
              <a:solidFill>
                <a:schemeClr val="tx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Neo Sans Inte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Proposed SDC_DC</a:t>
            </a:r>
            <a:endParaRPr lang="zh-CN" alt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0560643"/>
              </p:ext>
            </p:extLst>
          </p:nvPr>
        </p:nvGraphicFramePr>
        <p:xfrm>
          <a:off x="1454150" y="5588000"/>
          <a:ext cx="6227763" cy="1214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7" name="Equation" r:id="rId6" imgW="2882880" imgH="609480" progId="Equation.3">
                  <p:embed/>
                </p:oleObj>
              </mc:Choice>
              <mc:Fallback>
                <p:oleObj name="Equation" r:id="rId6" imgW="2882880" imgH="6094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4150" y="5588000"/>
                        <a:ext cx="6227763" cy="12144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Group 19"/>
          <p:cNvGrpSpPr/>
          <p:nvPr/>
        </p:nvGrpSpPr>
        <p:grpSpPr>
          <a:xfrm>
            <a:off x="1318277" y="3157790"/>
            <a:ext cx="2362200" cy="685800"/>
            <a:chOff x="2057400" y="3941448"/>
            <a:chExt cx="2362200" cy="6858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cxnSp>
          <p:nvCxnSpPr>
            <p:cNvPr id="10" name="Straight Connector 9"/>
            <p:cNvCxnSpPr/>
            <p:nvPr/>
          </p:nvCxnSpPr>
          <p:spPr>
            <a:xfrm>
              <a:off x="2057400" y="3941448"/>
              <a:ext cx="2362200" cy="6858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2057400" y="3941448"/>
              <a:ext cx="2362200" cy="6858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1242077" y="4025299"/>
            <a:ext cx="2514600" cy="1037492"/>
            <a:chOff x="2057400" y="3941448"/>
            <a:chExt cx="2362200" cy="6858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cxnSp>
          <p:nvCxnSpPr>
            <p:cNvPr id="24" name="Straight Connector 23"/>
            <p:cNvCxnSpPr/>
            <p:nvPr/>
          </p:nvCxnSpPr>
          <p:spPr>
            <a:xfrm>
              <a:off x="2057400" y="3941448"/>
              <a:ext cx="2362200" cy="6858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2057400" y="3941448"/>
              <a:ext cx="2362200" cy="6858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1242077" y="2230784"/>
            <a:ext cx="2362200" cy="685800"/>
            <a:chOff x="2057400" y="3941448"/>
            <a:chExt cx="2362200" cy="6858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cxnSp>
          <p:nvCxnSpPr>
            <p:cNvPr id="22" name="Straight Connector 21"/>
            <p:cNvCxnSpPr/>
            <p:nvPr/>
          </p:nvCxnSpPr>
          <p:spPr>
            <a:xfrm>
              <a:off x="2057400" y="3941448"/>
              <a:ext cx="2362200" cy="6858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2057400" y="3941448"/>
              <a:ext cx="2362200" cy="6858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59" name="Picture 8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909399"/>
            <a:ext cx="3901771" cy="2044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3029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98" name="Picture 7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34" y="742951"/>
            <a:ext cx="36385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Round Diagonal Corner Rectangle 26"/>
          <p:cNvSpPr/>
          <p:nvPr/>
        </p:nvSpPr>
        <p:spPr>
          <a:xfrm>
            <a:off x="114300" y="5410200"/>
            <a:ext cx="8877300" cy="1143000"/>
          </a:xfrm>
          <a:prstGeom prst="round2Diag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000" b="1" smtClean="0">
              <a:solidFill>
                <a:schemeClr val="tx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Neo Sans Inte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657225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Proposed </a:t>
            </a:r>
            <a:r>
              <a:rPr lang="en-US" altLang="zh-CN" sz="2800" dirty="0" err="1"/>
              <a:t>SDC_Planar</a:t>
            </a:r>
            <a:endParaRPr lang="zh-CN" altLang="en-US" sz="2800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pSp>
        <p:nvGrpSpPr>
          <p:cNvPr id="16" name="Group 15"/>
          <p:cNvGrpSpPr/>
          <p:nvPr/>
        </p:nvGrpSpPr>
        <p:grpSpPr>
          <a:xfrm>
            <a:off x="945212" y="2144501"/>
            <a:ext cx="2788587" cy="751099"/>
            <a:chOff x="2057400" y="3941448"/>
            <a:chExt cx="2362200" cy="6858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cxnSp>
          <p:nvCxnSpPr>
            <p:cNvPr id="17" name="Straight Connector 16"/>
            <p:cNvCxnSpPr/>
            <p:nvPr/>
          </p:nvCxnSpPr>
          <p:spPr>
            <a:xfrm>
              <a:off x="2057400" y="3941448"/>
              <a:ext cx="2362200" cy="6858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2057400" y="3941448"/>
              <a:ext cx="2362200" cy="6858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1012018" y="3700174"/>
            <a:ext cx="2645582" cy="1024226"/>
            <a:chOff x="2057400" y="3941448"/>
            <a:chExt cx="2362200" cy="6858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cxnSp>
          <p:nvCxnSpPr>
            <p:cNvPr id="22" name="Straight Connector 21"/>
            <p:cNvCxnSpPr/>
            <p:nvPr/>
          </p:nvCxnSpPr>
          <p:spPr>
            <a:xfrm>
              <a:off x="2057400" y="3941448"/>
              <a:ext cx="2362200" cy="6858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2057400" y="3941448"/>
              <a:ext cx="2362200" cy="6858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2302736"/>
              </p:ext>
            </p:extLst>
          </p:nvPr>
        </p:nvGraphicFramePr>
        <p:xfrm>
          <a:off x="393700" y="5410200"/>
          <a:ext cx="8278813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7" name="Equation" r:id="rId5" imgW="4635360" imgH="609480" progId="Equation.3">
                  <p:embed/>
                </p:oleObj>
              </mc:Choice>
              <mc:Fallback>
                <p:oleObj name="Equation" r:id="rId5" imgW="463536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700" y="5410200"/>
                        <a:ext cx="8278813" cy="1143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66" name="Picture 46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91" t="18167" r="11918" b="10833"/>
          <a:stretch/>
        </p:blipFill>
        <p:spPr bwMode="auto">
          <a:xfrm>
            <a:off x="5943600" y="3241460"/>
            <a:ext cx="2971800" cy="2092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99" name="Picture 7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821267"/>
            <a:ext cx="3657600" cy="2150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4048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82" y="1066800"/>
            <a:ext cx="3638550" cy="420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04800"/>
            <a:ext cx="7696200" cy="657225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Proposed SDC_DMM</a:t>
            </a:r>
            <a:endParaRPr lang="zh-CN" alt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JCT3V-D190</a:t>
            </a:r>
            <a:endParaRPr 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pSp>
        <p:nvGrpSpPr>
          <p:cNvPr id="16" name="Group 15"/>
          <p:cNvGrpSpPr/>
          <p:nvPr/>
        </p:nvGrpSpPr>
        <p:grpSpPr>
          <a:xfrm>
            <a:off x="741218" y="1992101"/>
            <a:ext cx="2840182" cy="751099"/>
            <a:chOff x="2057400" y="3941448"/>
            <a:chExt cx="2362200" cy="6858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cxnSp>
          <p:nvCxnSpPr>
            <p:cNvPr id="17" name="Straight Connector 16"/>
            <p:cNvCxnSpPr/>
            <p:nvPr/>
          </p:nvCxnSpPr>
          <p:spPr>
            <a:xfrm>
              <a:off x="2057400" y="3941448"/>
              <a:ext cx="2362200" cy="6858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2057400" y="3941448"/>
              <a:ext cx="2362200" cy="6858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741218" y="4038600"/>
            <a:ext cx="2840182" cy="1066800"/>
            <a:chOff x="2057400" y="3941448"/>
            <a:chExt cx="2362200" cy="6858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cxnSp>
          <p:nvCxnSpPr>
            <p:cNvPr id="22" name="Straight Connector 21"/>
            <p:cNvCxnSpPr/>
            <p:nvPr/>
          </p:nvCxnSpPr>
          <p:spPr>
            <a:xfrm>
              <a:off x="2057400" y="3941448"/>
              <a:ext cx="2362200" cy="6858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2057400" y="3941448"/>
              <a:ext cx="2362200" cy="6858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752941" y="2922710"/>
            <a:ext cx="2828459" cy="838200"/>
            <a:chOff x="2057400" y="3941448"/>
            <a:chExt cx="2362200" cy="6858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cxnSp>
          <p:nvCxnSpPr>
            <p:cNvPr id="29" name="Straight Connector 28"/>
            <p:cNvCxnSpPr/>
            <p:nvPr/>
          </p:nvCxnSpPr>
          <p:spPr>
            <a:xfrm>
              <a:off x="2057400" y="3941448"/>
              <a:ext cx="2362200" cy="6858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2057400" y="3941448"/>
              <a:ext cx="2362200" cy="6858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ound Diagonal Corner Rectangle 33"/>
          <p:cNvSpPr/>
          <p:nvPr/>
        </p:nvSpPr>
        <p:spPr>
          <a:xfrm>
            <a:off x="352424" y="5638800"/>
            <a:ext cx="8258176" cy="335280"/>
          </a:xfrm>
          <a:prstGeom prst="round2Diag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smtClean="0">
                <a:solidFill>
                  <a:schemeClr val="tx1"/>
                </a:solidFill>
              </a:rPr>
              <a:t>Reuse the </a:t>
            </a:r>
            <a:r>
              <a:rPr lang="en-US" altLang="zh-CN" sz="2000" b="1" dirty="0">
                <a:solidFill>
                  <a:schemeClr val="tx1"/>
                </a:solidFill>
              </a:rPr>
              <a:t>HTM6.1 function </a:t>
            </a:r>
            <a:r>
              <a:rPr lang="en-US" altLang="zh-CN" sz="2000" b="1" i="1" dirty="0" err="1">
                <a:solidFill>
                  <a:schemeClr val="tx1"/>
                </a:solidFill>
              </a:rPr>
              <a:t>getWedgePredDCs</a:t>
            </a:r>
            <a:r>
              <a:rPr lang="en-US" altLang="zh-CN" sz="2000" b="1" i="1" dirty="0" smtClean="0">
                <a:solidFill>
                  <a:schemeClr val="tx1"/>
                </a:solidFill>
              </a:rPr>
              <a:t>() </a:t>
            </a:r>
            <a:endParaRPr lang="zh-CN" altLang="en-US" sz="2000" b="1" dirty="0" smtClean="0">
              <a:solidFill>
                <a:schemeClr val="tx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Neo Sans Intel" pitchFamily="34" charset="0"/>
              <a:cs typeface="Arial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175" y="2241664"/>
            <a:ext cx="4162425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10102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173" y="413258"/>
            <a:ext cx="8230466" cy="577342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Simulation Results </a:t>
            </a:r>
            <a:r>
              <a:rPr lang="en-US" altLang="ja-JP" dirty="0" smtClean="0">
                <a:ea typeface="Arial Unicode MS" pitchFamily="34" charset="-122"/>
                <a:cs typeface="Arial Unicode MS" pitchFamily="34" charset="-122"/>
              </a:rPr>
              <a:t>(</a:t>
            </a:r>
            <a:r>
              <a:rPr lang="en-US" altLang="ja-JP" dirty="0">
                <a:ea typeface="Arial Unicode MS" pitchFamily="34" charset="-122"/>
                <a:cs typeface="Arial Unicode MS" pitchFamily="34" charset="-122"/>
              </a:rPr>
              <a:t>Proposed vs. HTM6.1)</a:t>
            </a:r>
            <a:r>
              <a:rPr lang="zh-CN" altLang="en-US" dirty="0">
                <a:ea typeface="Arial Unicode MS" pitchFamily="34" charset="-122"/>
                <a:cs typeface="Arial Unicode MS" pitchFamily="34" charset="-122"/>
              </a:rPr>
              <a:t/>
            </a:r>
            <a:br>
              <a:rPr lang="zh-CN" altLang="en-US" dirty="0">
                <a:ea typeface="Arial Unicode MS" pitchFamily="34" charset="-122"/>
                <a:cs typeface="Arial Unicode MS" pitchFamily="34" charset="-122"/>
              </a:rPr>
            </a:b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" y="1833562"/>
            <a:ext cx="858454" cy="8382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ja-JP" b="1" dirty="0" smtClean="0">
                <a:ea typeface="Arial Unicode MS" pitchFamily="34" charset="-122"/>
                <a:cs typeface="Arial Unicode MS" pitchFamily="34" charset="-122"/>
              </a:rPr>
              <a:t> CTC</a:t>
            </a:r>
            <a:endParaRPr lang="zh-CN" altLang="en-US" dirty="0"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10000"/>
            <a:ext cx="7924800" cy="2809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840258"/>
            <a:ext cx="7890848" cy="277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152400" y="4953000"/>
            <a:ext cx="1143000" cy="838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ts val="2200"/>
              </a:spcBef>
              <a:buFont typeface="Arial" pitchFamily="34" charset="0"/>
              <a:buNone/>
              <a:defRPr lang="en-US" altLang="ja-JP" sz="24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spcBef>
                <a:spcPts val="900"/>
              </a:spcBef>
              <a:buFont typeface="Arial" pitchFamily="34" charset="0"/>
              <a:buChar char="•"/>
              <a:defRPr lang="en-US" altLang="ja-JP" sz="2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indent="-228600" algn="l" defTabSz="914400" rtl="0" eaLnBrk="1" latinLnBrk="0" hangingPunct="1">
              <a:spcBef>
                <a:spcPts val="600"/>
              </a:spcBef>
              <a:buClr>
                <a:srgbClr val="00AEEF"/>
              </a:buClr>
              <a:buFont typeface="Arial" pitchFamily="34" charset="0"/>
              <a:buChar char="•"/>
              <a:defRPr lang="en-US" altLang="ja-JP" sz="20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8650" indent="-171450" algn="l" defTabSz="914400" rtl="0" eaLnBrk="1" latinLnBrk="0" hangingPunct="1">
              <a:spcBef>
                <a:spcPts val="300"/>
              </a:spcBef>
              <a:buClr>
                <a:srgbClr val="A6CE39"/>
              </a:buClr>
              <a:buFont typeface="Arial" pitchFamily="34" charset="0"/>
              <a:buChar char="•"/>
              <a:defRPr lang="en-US" altLang="ja-JP" sz="18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0100" indent="-171450" algn="l" defTabSz="914400" rtl="0" eaLnBrk="1" latinLnBrk="0" hangingPunct="1">
              <a:spcBef>
                <a:spcPts val="100"/>
              </a:spcBef>
              <a:buClr>
                <a:schemeClr val="tx1"/>
              </a:buClr>
              <a:buFont typeface="Neo Sans Intel" pitchFamily="34" charset="0"/>
              <a:buChar char="–"/>
              <a:defRPr lang="en-US" altLang="ja-JP" sz="18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000" b="1" dirty="0" smtClean="0">
                <a:ea typeface="Arial Unicode MS" pitchFamily="34" charset="-122"/>
                <a:cs typeface="Arial Unicode MS" pitchFamily="34" charset="-122"/>
              </a:rPr>
              <a:t>All</a:t>
            </a:r>
          </a:p>
          <a:p>
            <a:pPr>
              <a:spcBef>
                <a:spcPts val="600"/>
              </a:spcBef>
            </a:pPr>
            <a:r>
              <a:rPr lang="en-US" sz="2000" b="1" dirty="0" smtClean="0">
                <a:ea typeface="Arial Unicode MS" pitchFamily="34" charset="-122"/>
                <a:cs typeface="Arial Unicode MS" pitchFamily="34" charset="-122"/>
              </a:rPr>
              <a:t>Intra</a:t>
            </a:r>
            <a:endParaRPr lang="en-US" altLang="zh-CN" sz="2000" dirty="0">
              <a:ea typeface="Arial Unicode MS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09541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34400" cy="657225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 Proposed VS. HTM6.0</a:t>
            </a:r>
            <a:endParaRPr lang="zh-CN" altLang="en-US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746" y="609600"/>
            <a:ext cx="6791261" cy="298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455105" y="2019596"/>
            <a:ext cx="84029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CTC</a:t>
            </a:r>
            <a:endParaRPr lang="en-US" altLang="zh-CN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853" y="3800761"/>
            <a:ext cx="6822153" cy="2904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0" y="4876800"/>
            <a:ext cx="166744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All-Intra</a:t>
            </a:r>
            <a:endParaRPr lang="en-US" altLang="zh-CN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62695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173" y="373069"/>
            <a:ext cx="8230466" cy="922331"/>
          </a:xfrm>
        </p:spPr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1066800"/>
            <a:ext cx="8610600" cy="54772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altLang="zh-CN" sz="2300" dirty="0">
                <a:ea typeface="Arial Unicode MS" pitchFamily="34" charset="-122"/>
                <a:cs typeface="Arial Unicode MS" pitchFamily="34" charset="-122"/>
              </a:rPr>
              <a:t>Redesign SDC_DC, </a:t>
            </a:r>
            <a:r>
              <a:rPr lang="en-US" altLang="zh-CN" sz="2300" dirty="0" err="1">
                <a:ea typeface="Arial Unicode MS" pitchFamily="34" charset="-122"/>
                <a:cs typeface="Arial Unicode MS" pitchFamily="34" charset="-122"/>
              </a:rPr>
              <a:t>SDC_Planar</a:t>
            </a:r>
            <a:r>
              <a:rPr lang="en-US" altLang="zh-CN" sz="2300" dirty="0">
                <a:ea typeface="Arial Unicode MS" pitchFamily="34" charset="-122"/>
                <a:cs typeface="Arial Unicode MS" pitchFamily="34" charset="-122"/>
              </a:rPr>
              <a:t>, SDC_DMM prediction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altLang="zh-CN" sz="2300" dirty="0" smtClean="0">
                <a:ea typeface="Arial Unicode MS" pitchFamily="34" charset="-122"/>
                <a:cs typeface="Arial Unicode MS" pitchFamily="34" charset="-122"/>
              </a:rPr>
              <a:t>Reduce </a:t>
            </a:r>
            <a:r>
              <a:rPr lang="en-US" altLang="zh-CN" sz="2300" dirty="0">
                <a:ea typeface="Arial Unicode MS" pitchFamily="34" charset="-122"/>
                <a:cs typeface="Arial Unicode MS" pitchFamily="34" charset="-122"/>
              </a:rPr>
              <a:t>the </a:t>
            </a:r>
            <a:r>
              <a:rPr lang="en-US" altLang="zh-CN" sz="2300" dirty="0" smtClean="0">
                <a:ea typeface="Arial Unicode MS" pitchFamily="34" charset="-122"/>
                <a:cs typeface="Arial Unicode MS" pitchFamily="34" charset="-122"/>
              </a:rPr>
              <a:t>complexity of </a:t>
            </a:r>
            <a:r>
              <a:rPr lang="en-US" altLang="zh-CN" sz="2300" i="1" dirty="0" smtClean="0">
                <a:ea typeface="Arial Unicode MS" pitchFamily="34" charset="-122"/>
                <a:cs typeface="Arial Unicode MS" pitchFamily="34" charset="-122"/>
              </a:rPr>
              <a:t>Pred</a:t>
            </a:r>
            <a:r>
              <a:rPr lang="en-US" altLang="zh-CN" sz="2300" i="1" baseline="-25000" dirty="0" smtClean="0">
                <a:ea typeface="Arial Unicode MS" pitchFamily="34" charset="-122"/>
                <a:cs typeface="Arial Unicode MS" pitchFamily="34" charset="-122"/>
              </a:rPr>
              <a:t>DC</a:t>
            </a:r>
            <a:r>
              <a:rPr lang="en-US" altLang="zh-CN" sz="2300" dirty="0" smtClean="0">
                <a:ea typeface="Arial Unicode MS" pitchFamily="34" charset="-122"/>
                <a:cs typeface="Arial Unicode MS" pitchFamily="34" charset="-122"/>
              </a:rPr>
              <a:t> calculation </a:t>
            </a:r>
          </a:p>
          <a:p>
            <a:pPr lvl="3">
              <a:buClr>
                <a:srgbClr val="0071C5"/>
              </a:buClr>
            </a:pPr>
            <a:r>
              <a:rPr lang="en-US" altLang="zh-CN" sz="2000" dirty="0" smtClean="0"/>
              <a:t>Totally remove per-pixel </a:t>
            </a:r>
            <a:r>
              <a:rPr lang="en-US" altLang="zh-CN" sz="2000" dirty="0"/>
              <a:t>prediction </a:t>
            </a:r>
            <a:r>
              <a:rPr lang="en-US" altLang="zh-CN" sz="2000" dirty="0" smtClean="0"/>
              <a:t>sample generation </a:t>
            </a:r>
            <a:endParaRPr lang="en-US" altLang="zh-CN" sz="2000" dirty="0"/>
          </a:p>
          <a:p>
            <a:pPr lvl="3">
              <a:buClr>
                <a:srgbClr val="0071C5"/>
              </a:buClr>
            </a:pPr>
            <a:r>
              <a:rPr lang="en-US" altLang="zh-CN" sz="2000" dirty="0" smtClean="0"/>
              <a:t>Pred</a:t>
            </a:r>
            <a:r>
              <a:rPr lang="en-US" altLang="zh-CN" sz="2000" baseline="-25000" dirty="0" smtClean="0"/>
              <a:t>DC  </a:t>
            </a:r>
            <a:r>
              <a:rPr lang="en-US" altLang="zh-CN" sz="2000" dirty="0" smtClean="0"/>
              <a:t>is </a:t>
            </a:r>
            <a:r>
              <a:rPr lang="en-US" altLang="zh-CN" sz="2000" dirty="0"/>
              <a:t>directly calculated from </a:t>
            </a:r>
            <a:r>
              <a:rPr lang="en-US" altLang="zh-CN" sz="2000" dirty="0" smtClean="0"/>
              <a:t>reference pixels</a:t>
            </a:r>
          </a:p>
          <a:p>
            <a:pPr lvl="3">
              <a:buClr>
                <a:srgbClr val="0071C5"/>
              </a:buClr>
            </a:pPr>
            <a:r>
              <a:rPr lang="en-US" altLang="zh-CN" sz="2000" dirty="0" smtClean="0"/>
              <a:t>No need to average all samples</a:t>
            </a:r>
          </a:p>
          <a:p>
            <a:pPr lvl="3">
              <a:buClr>
                <a:srgbClr val="0071C5"/>
              </a:buClr>
            </a:pPr>
            <a:r>
              <a:rPr lang="en-US" altLang="zh-CN" sz="2000" dirty="0" smtClean="0"/>
              <a:t>The number of </a:t>
            </a:r>
            <a:r>
              <a:rPr lang="en-US" altLang="zh-CN" sz="2000" dirty="0" err="1" smtClean="0"/>
              <a:t>Add&amp;Mult</a:t>
            </a:r>
            <a:r>
              <a:rPr lang="en-US" altLang="zh-CN" sz="2000" dirty="0" smtClean="0"/>
              <a:t> operations are significantly reduced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Easier </a:t>
            </a:r>
            <a:r>
              <a:rPr lang="en-US" altLang="zh-CN" sz="2400" dirty="0" smtClean="0">
                <a:ea typeface="Arial Unicode MS" pitchFamily="34" charset="-122"/>
                <a:cs typeface="Arial Unicode MS" pitchFamily="34" charset="-122"/>
              </a:rPr>
              <a:t>for hardware design </a:t>
            </a:r>
            <a:endParaRPr lang="en-US" altLang="zh-CN" dirty="0" smtClean="0">
              <a:ea typeface="Arial Unicode MS" pitchFamily="34" charset="-122"/>
              <a:cs typeface="Arial Unicode MS" pitchFamily="34" charset="-122"/>
            </a:endParaRPr>
          </a:p>
          <a:p>
            <a:pPr marL="571500" lvl="1" indent="-342900"/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Doable for 64x64 SDC</a:t>
            </a:r>
            <a:endParaRPr lang="en-US" altLang="zh-CN" dirty="0">
              <a:ea typeface="Arial Unicode MS" pitchFamily="34" charset="-122"/>
              <a:cs typeface="Arial Unicode MS" pitchFamily="34" charset="-122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altLang="zh-CN" sz="2400" dirty="0" smtClean="0">
                <a:ea typeface="Arial Unicode MS" pitchFamily="34" charset="-122"/>
                <a:cs typeface="Arial Unicode MS" pitchFamily="34" charset="-122"/>
              </a:rPr>
              <a:t>No gain loss with significant time decrease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altLang="zh-CN" sz="2400" dirty="0" smtClean="0">
                <a:ea typeface="Arial Unicode MS" pitchFamily="34" charset="-122"/>
                <a:cs typeface="Arial Unicode MS" pitchFamily="34" charset="-122"/>
              </a:rPr>
              <a:t>Has been cross checked in JCT3V-D0266</a:t>
            </a:r>
            <a:endParaRPr lang="en-US" altLang="zh-CN" sz="2400" dirty="0">
              <a:ea typeface="Arial Unicode MS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81565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el_PPT_LgtTmplt_Stndrd_v12">
  <a:themeElements>
    <a:clrScheme name="IntelColors">
      <a:dk1>
        <a:srgbClr val="061922"/>
      </a:dk1>
      <a:lt1>
        <a:srgbClr val="FFFFFF"/>
      </a:lt1>
      <a:dk2>
        <a:srgbClr val="939598"/>
      </a:dk2>
      <a:lt2>
        <a:srgbClr val="B4BABD"/>
      </a:lt2>
      <a:accent1>
        <a:srgbClr val="0071C5"/>
      </a:accent1>
      <a:accent2>
        <a:srgbClr val="00AEEF"/>
      </a:accent2>
      <a:accent3>
        <a:srgbClr val="004280"/>
      </a:accent3>
      <a:accent4>
        <a:srgbClr val="FFDA00"/>
      </a:accent4>
      <a:accent5>
        <a:srgbClr val="A6CE39"/>
      </a:accent5>
      <a:accent6>
        <a:srgbClr val="FDB813"/>
      </a:accent6>
      <a:hlink>
        <a:srgbClr val="0071C5"/>
      </a:hlink>
      <a:folHlink>
        <a:srgbClr val="00AEEF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ln w="317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2000" b="1" smtClean="0">
            <a:solidFill>
              <a:schemeClr val="tx1"/>
            </a:solidFill>
            <a:latin typeface="Neo Sans Intel" pitchFamily="34" charset="0"/>
            <a:cs typeface="Arial" pitchFamily="34" charset="0"/>
          </a:defRPr>
        </a:defPPr>
      </a:lst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11457</TotalTime>
  <Words>403</Words>
  <Application>Microsoft Office PowerPoint</Application>
  <PresentationFormat>On-screen Show (4:3)</PresentationFormat>
  <Paragraphs>154</Paragraphs>
  <Slides>13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intel_PPT_LgtTmplt_Stndrd_v12</vt:lpstr>
      <vt:lpstr>Equation</vt:lpstr>
      <vt:lpstr>CE6.h related: SDC without per-pixel prediction</vt:lpstr>
      <vt:lpstr>Highlights</vt:lpstr>
      <vt:lpstr>Current SDC approach in HTM6.1</vt:lpstr>
      <vt:lpstr>Proposed SDC_DC</vt:lpstr>
      <vt:lpstr>Proposed SDC_Planar</vt:lpstr>
      <vt:lpstr>Proposed SDC_DMM</vt:lpstr>
      <vt:lpstr>Simulation Results (Proposed vs. HTM6.1) </vt:lpstr>
      <vt:lpstr> Proposed VS. HTM6.0</vt:lpstr>
      <vt:lpstr>Conclusion</vt:lpstr>
      <vt:lpstr>PowerPoint Presentation</vt:lpstr>
      <vt:lpstr>General idea of D0190</vt:lpstr>
      <vt:lpstr>Complexity Analysis of SDC</vt:lpstr>
      <vt:lpstr>Add &amp; Mult operations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amiller</dc:creator>
  <cp:lastModifiedBy>Deng, Zhipin</cp:lastModifiedBy>
  <cp:revision>328</cp:revision>
  <dcterms:created xsi:type="dcterms:W3CDTF">2012-06-25T21:20:59Z</dcterms:created>
  <dcterms:modified xsi:type="dcterms:W3CDTF">2013-04-22T09:21:17Z</dcterms:modified>
</cp:coreProperties>
</file>