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9" r:id="rId3"/>
    <p:sldId id="258" r:id="rId4"/>
    <p:sldId id="259" r:id="rId5"/>
    <p:sldId id="260" r:id="rId6"/>
    <p:sldId id="270" r:id="rId7"/>
    <p:sldId id="264" r:id="rId8"/>
    <p:sldId id="266" r:id="rId9"/>
    <p:sldId id="272" r:id="rId10"/>
    <p:sldId id="267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50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33467-5357-43E3-B4C7-6B636957F920}" type="datetimeFigureOut">
              <a:rPr lang="zh-CN" altLang="en-US" smtClean="0"/>
              <a:t>2013-4-20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94A7-99F1-4535-8F5D-ADBBB2EE3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06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80398-C490-4322-B268-B536EAC6DFA9}" type="datetimeFigureOut">
              <a:rPr lang="zh-CN" altLang="en-US" smtClean="0"/>
              <a:t>2013-4-20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91F1D-A3FA-4342-9D62-08B650418B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08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1FC2C-29DB-4635-AD4B-D87F2896532C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A0BF9B1-DCEE-43D6-96A9-4C2C8A93D0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矩形 4"/>
          <p:cNvSpPr/>
          <p:nvPr userDrawn="1"/>
        </p:nvSpPr>
        <p:spPr>
          <a:xfrm>
            <a:off x="1828800" y="798285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0" dirty="0" smtClean="0">
                <a:solidFill>
                  <a:schemeClr val="tx2"/>
                </a:solidFill>
                <a:effectLst/>
                <a:latin typeface="FrutigerNext LT Bold" pitchFamily="34" charset="0"/>
              </a:rPr>
              <a:t>HISILICON TECHNOLOGIES CO., LTD.</a:t>
            </a:r>
            <a:endParaRPr lang="en-US" altLang="zh-CN" sz="2400" b="0" dirty="0" smtClean="0"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6251-4CB6-4E3E-A953-A247795C7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24B-B996-415C-BA46-25276127F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20A1F9-0C9D-4B50-A651-15600B617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8EA3B2-BF0C-471A-A35D-E38362BD2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D465-528B-4A3C-8B94-8D161022B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81CF-F463-4A04-B969-B8AF392425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56F7B7-B556-40AE-A51E-248B62328B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26516-D2AE-43DB-A429-04BC0AAB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A14F5B-14FE-4EA9-AAC8-710CF892E8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1651F7-AB9A-4A21-973B-FE28D4AA92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9557EA-0937-4BC5-ABCD-CB261330F95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5" descr="SCU_PPT_centenial_footer2.t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039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7" descr="海思-修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439352"/>
            <a:ext cx="1524000" cy="30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086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600" dirty="0"/>
              <a:t>Fast </a:t>
            </a:r>
            <a:r>
              <a:rPr lang="en-US" altLang="zh-CN" sz="3600" dirty="0" smtClean="0"/>
              <a:t>Depth Modeling Mode Selection for </a:t>
            </a:r>
            <a:r>
              <a:rPr lang="en-US" altLang="zh-CN" sz="3600" dirty="0"/>
              <a:t>Depth Intra Coding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4104697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Zhouye Gu (Santa Clara University)</a:t>
            </a:r>
          </a:p>
          <a:p>
            <a:pPr algn="ctr"/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Jianhua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Zheng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HiSilicon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Nam 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Ling (Santa Clara University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Philipp Zhang 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altLang="zh-CN" b="1" dirty="0" err="1">
                <a:solidFill>
                  <a:schemeClr val="tx2">
                    <a:lumMod val="75000"/>
                  </a:schemeClr>
                </a:solidFill>
              </a:rPr>
              <a:t>HiSilicon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733800" y="3540579"/>
            <a:ext cx="2133600" cy="345621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JCT3V-D0175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2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70037"/>
            <a:ext cx="8229600" cy="43735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 fast intra prediction mode selection is designed. </a:t>
            </a:r>
          </a:p>
          <a:p>
            <a:r>
              <a:rPr lang="en-US" altLang="zh-CN" dirty="0" smtClean="0"/>
              <a:t>23.5% encoding time saving is achieved without any coding loss for all intra case.</a:t>
            </a:r>
          </a:p>
          <a:p>
            <a:r>
              <a:rPr lang="en-US" altLang="zh-CN" dirty="0"/>
              <a:t>2.3% encoding time saving </a:t>
            </a:r>
            <a:r>
              <a:rPr lang="en-US" altLang="zh-CN" dirty="0" smtClean="0"/>
              <a:t>is achieved under </a:t>
            </a:r>
            <a:r>
              <a:rPr lang="en-US" altLang="zh-CN" dirty="0"/>
              <a:t>CTC with 0.1% bitrate gain at synthesized views</a:t>
            </a:r>
          </a:p>
          <a:p>
            <a:pPr algn="just">
              <a:lnSpc>
                <a:spcPct val="120000"/>
              </a:lnSpc>
            </a:pPr>
            <a:r>
              <a:rPr lang="en-US" altLang="zh-CN" dirty="0"/>
              <a:t>C</a:t>
            </a:r>
            <a:r>
              <a:rPr lang="en-US" altLang="zh-CN" dirty="0" smtClean="0"/>
              <a:t>ompactable </a:t>
            </a:r>
            <a:r>
              <a:rPr lang="en-US" altLang="zh-CN" dirty="0"/>
              <a:t>with other algorithms designed </a:t>
            </a:r>
            <a:r>
              <a:rPr lang="en-US" altLang="zh-CN" dirty="0" smtClean="0"/>
              <a:t>to improve specific new intra depth mode performance.</a:t>
            </a:r>
          </a:p>
          <a:p>
            <a:pPr algn="just">
              <a:lnSpc>
                <a:spcPct val="120000"/>
              </a:lnSpc>
            </a:pPr>
            <a:r>
              <a:rPr lang="en-US" altLang="zh-CN" dirty="0" smtClean="0"/>
              <a:t>Suggest to include as a software tool to speed up intra coding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284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276600"/>
            <a:ext cx="5638800" cy="708025"/>
          </a:xfrm>
        </p:spPr>
        <p:txBody>
          <a:bodyPr>
            <a:normAutofit fontScale="90000"/>
          </a:bodyPr>
          <a:lstStyle/>
          <a:p>
            <a:r>
              <a:rPr lang="en-US" altLang="zh-CN" sz="6000" dirty="0" smtClean="0"/>
              <a:t>Thank you! 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0895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2667000" cy="708025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315200" cy="487375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zh-CN" dirty="0"/>
              <a:t>I</a:t>
            </a:r>
            <a:r>
              <a:rPr lang="en-US" altLang="zh-CN" dirty="0" smtClean="0"/>
              <a:t>ntra depth frame compression includes more intra modes to search compared with intra texture frame compression. </a:t>
            </a:r>
          </a:p>
          <a:p>
            <a:pPr algn="just"/>
            <a:r>
              <a:rPr lang="en-US" altLang="zh-CN" dirty="0" smtClean="0"/>
              <a:t>Additional conditions are design to skip Full-RD search of </a:t>
            </a:r>
            <a:r>
              <a:rPr lang="en-US" altLang="zh-CN" dirty="0"/>
              <a:t>d</a:t>
            </a:r>
            <a:r>
              <a:rPr lang="en-US" altLang="zh-CN" dirty="0" smtClean="0"/>
              <a:t>epth intra prediction mode.</a:t>
            </a:r>
          </a:p>
          <a:p>
            <a:r>
              <a:rPr lang="en-CA" altLang="zh-CN" dirty="0" smtClean="0"/>
              <a:t>implemented </a:t>
            </a:r>
            <a:r>
              <a:rPr lang="en-CA" altLang="zh-CN" dirty="0"/>
              <a:t>on </a:t>
            </a:r>
            <a:r>
              <a:rPr lang="en-CA" altLang="zh-CN" dirty="0" smtClean="0"/>
              <a:t>HTM6.0</a:t>
            </a:r>
            <a:r>
              <a:rPr lang="en-US" altLang="zh-CN" dirty="0" smtClean="0"/>
              <a:t>:</a:t>
            </a:r>
          </a:p>
          <a:p>
            <a:r>
              <a:rPr lang="en-US" altLang="zh-CN" sz="1800" dirty="0" smtClean="0"/>
              <a:t>23.5% encoding time saving for All Intra case without bitrate loss</a:t>
            </a:r>
          </a:p>
          <a:p>
            <a:r>
              <a:rPr lang="en-US" altLang="zh-CN" sz="1800" dirty="0" smtClean="0"/>
              <a:t>2.3% encoding time saving under CTC with 0.1% bitrate gain at synthesized views</a:t>
            </a:r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r>
              <a:rPr lang="en-US" altLang="zh-CN" dirty="0" smtClean="0"/>
              <a:t>Thanks Intel for crosscheck</a:t>
            </a:r>
          </a:p>
          <a:p>
            <a:pPr marL="0" indent="0">
              <a:buNone/>
            </a:pPr>
            <a:r>
              <a:rPr lang="en-US" altLang="zh-CN" dirty="0" smtClean="0"/>
              <a:t>Thanks MERL for code crosscheck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148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971800" cy="792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219199"/>
            <a:ext cx="3314700" cy="320040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2000" dirty="0" smtClean="0"/>
              <a:t>In 3D-HEVC intra depth coding, new intra depth prediction mode (Depth Modeling Modes and Regional Boundary Chain mode) are added to the Full-RD cost calculation list after the intra prediction mode selected by fast intra mode decision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47974"/>
              </p:ext>
            </p:extLst>
          </p:nvPr>
        </p:nvGraphicFramePr>
        <p:xfrm>
          <a:off x="4068337" y="1447799"/>
          <a:ext cx="2514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[0]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…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[m+2]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</a:t>
                      </a:r>
                      <a:r>
                        <a:rPr lang="en-US" altLang="zh-CN" dirty="0" err="1" smtClean="0"/>
                        <a:t>m+n</a:t>
                      </a:r>
                      <a:r>
                        <a:rPr lang="en-US" altLang="zh-CN" dirty="0" smtClean="0"/>
                        <a:t>]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6659137" y="1447799"/>
            <a:ext cx="2286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ight Brace 7"/>
          <p:cNvSpPr/>
          <p:nvPr/>
        </p:nvSpPr>
        <p:spPr>
          <a:xfrm>
            <a:off x="6659137" y="2971799"/>
            <a:ext cx="228600" cy="1447800"/>
          </a:xfrm>
          <a:prstGeom prst="rightBrace">
            <a:avLst>
              <a:gd name="adj1" fmla="val 8333"/>
              <a:gd name="adj2" fmla="val 505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7055005" y="1879311"/>
            <a:ext cx="1447800" cy="53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34200" y="1879311"/>
            <a:ext cx="173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Intra prediction modes</a:t>
            </a:r>
            <a:endParaRPr lang="zh-CN" alt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6917474" y="3453826"/>
            <a:ext cx="1600200" cy="584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0" y="3452340"/>
            <a:ext cx="172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New Intra depth prediction modes</a:t>
            </a:r>
            <a:endParaRPr lang="zh-CN" altLang="en-US" sz="1400" dirty="0"/>
          </a:p>
        </p:txBody>
      </p:sp>
      <p:sp>
        <p:nvSpPr>
          <p:cNvPr id="10" name="Bent Arrow 9"/>
          <p:cNvSpPr/>
          <p:nvPr/>
        </p:nvSpPr>
        <p:spPr>
          <a:xfrm rot="10800000">
            <a:off x="4373137" y="4419599"/>
            <a:ext cx="1219200" cy="914400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7800" y="4957048"/>
            <a:ext cx="28956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676400" y="4957048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Full RD cost Calculation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328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00" y="304800"/>
            <a:ext cx="2794000" cy="708025"/>
          </a:xfrm>
        </p:spPr>
        <p:txBody>
          <a:bodyPr/>
          <a:lstStyle/>
          <a:p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7432" y="1068324"/>
            <a:ext cx="8001000" cy="4721352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However, </a:t>
            </a:r>
            <a:r>
              <a:rPr lang="en-US" altLang="zh-CN" sz="2000" dirty="0"/>
              <a:t>new intra depth prediction </a:t>
            </a:r>
            <a:r>
              <a:rPr lang="en-US" altLang="zh-CN" sz="2000" dirty="0" smtClean="0"/>
              <a:t>modes </a:t>
            </a:r>
            <a:r>
              <a:rPr lang="en-US" altLang="zh-CN" sz="2000" dirty="0"/>
              <a:t>are designed to preserve the edge or sharp transition of a </a:t>
            </a:r>
            <a:r>
              <a:rPr lang="en-US" altLang="zh-CN" sz="2000" dirty="0" smtClean="0"/>
              <a:t>block, while </a:t>
            </a:r>
            <a:r>
              <a:rPr lang="en-US" altLang="zh-CN" sz="2000" dirty="0"/>
              <a:t>most </a:t>
            </a:r>
            <a:r>
              <a:rPr lang="en-US" altLang="zh-CN" sz="2000" dirty="0" smtClean="0"/>
              <a:t>of the blocks in depth frame are flat </a:t>
            </a:r>
            <a:r>
              <a:rPr lang="en-US" altLang="zh-CN" sz="2000" dirty="0"/>
              <a:t>or </a:t>
            </a:r>
            <a:r>
              <a:rPr lang="en-US" altLang="zh-CN" sz="2000" dirty="0" smtClean="0"/>
              <a:t>smooth. Those flat or smooth block are rarely selected as the new depth intra modes. </a:t>
            </a:r>
          </a:p>
          <a:p>
            <a:r>
              <a:rPr lang="en-US" altLang="zh-CN" sz="2000" dirty="0" smtClean="0"/>
              <a:t>In current design, full RD </a:t>
            </a:r>
            <a:r>
              <a:rPr lang="en-US" altLang="zh-CN" sz="2000" dirty="0"/>
              <a:t>cost c</a:t>
            </a:r>
            <a:r>
              <a:rPr lang="en-US" altLang="zh-CN" sz="2000" dirty="0" smtClean="0"/>
              <a:t>alculation is applied to the new depth intra modes. However, after </a:t>
            </a:r>
            <a:r>
              <a:rPr lang="en-US" altLang="zh-CN" sz="2000" dirty="0"/>
              <a:t>full RD-cost calculation, only </a:t>
            </a:r>
            <a:r>
              <a:rPr lang="en-US" altLang="zh-CN" sz="2000" dirty="0" smtClean="0"/>
              <a:t>a small number of </a:t>
            </a:r>
            <a:r>
              <a:rPr lang="en-US" altLang="zh-CN" sz="2000" dirty="0"/>
              <a:t>best modes are new intra depth prediction mode. </a:t>
            </a:r>
            <a:r>
              <a:rPr lang="en-US" altLang="zh-CN" sz="2000" dirty="0" smtClean="0"/>
              <a:t>(e.g. 3.4%, </a:t>
            </a:r>
            <a:r>
              <a:rPr lang="en-US" altLang="zh-CN" sz="2000" i="1" dirty="0"/>
              <a:t>Kendo </a:t>
            </a:r>
            <a:r>
              <a:rPr lang="en-US" altLang="zh-CN" sz="2000" i="1" dirty="0" smtClean="0"/>
              <a:t>, </a:t>
            </a:r>
            <a:r>
              <a:rPr lang="en-US" altLang="zh-CN" sz="2000" dirty="0" smtClean="0"/>
              <a:t>QP </a:t>
            </a:r>
            <a:r>
              <a:rPr lang="en-US" altLang="zh-CN" sz="2000" dirty="0"/>
              <a:t>= 25)</a:t>
            </a:r>
            <a:endParaRPr lang="en-US" altLang="zh-CN" sz="2000" dirty="0" smtClean="0"/>
          </a:p>
          <a:p>
            <a:r>
              <a:rPr lang="en-US" altLang="zh-CN" sz="2000" dirty="0" smtClean="0"/>
              <a:t>It is make sense to have a fast approach for the depth intra modes instead of </a:t>
            </a:r>
            <a:r>
              <a:rPr lang="en-US" altLang="zh-CN" sz="2000" dirty="0"/>
              <a:t>full RD cost </a:t>
            </a:r>
            <a:r>
              <a:rPr lang="en-US" altLang="zh-CN" sz="2000" dirty="0" smtClean="0"/>
              <a:t>calculation to decide the best mode.</a:t>
            </a:r>
            <a:endParaRPr lang="zh-CN" altLang="en-US" sz="20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239432" y="5867400"/>
            <a:ext cx="6477000" cy="5334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/>
              <a:t>(a) Kendo                                                (b</a:t>
            </a:r>
            <a:r>
              <a:rPr lang="en-US" altLang="zh-CN" sz="1600" dirty="0"/>
              <a:t>) </a:t>
            </a:r>
            <a:r>
              <a:rPr lang="en-US" altLang="zh-CN" sz="1600" dirty="0" smtClean="0"/>
              <a:t>PoznanHall2</a:t>
            </a:r>
          </a:p>
          <a:p>
            <a:pPr marL="0" indent="0" algn="ctr">
              <a:buNone/>
            </a:pPr>
            <a:r>
              <a:rPr lang="en-US" altLang="zh-CN" sz="1600" dirty="0" smtClean="0"/>
              <a:t>Example of Depth frames</a:t>
            </a:r>
            <a:endParaRPr lang="en-US" altLang="zh-CN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397123"/>
            <a:ext cx="2060496" cy="145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486" y="4397123"/>
            <a:ext cx="2574624" cy="145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25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2203" y="381000"/>
            <a:ext cx="7391400" cy="639762"/>
          </a:xfrm>
        </p:spPr>
        <p:txBody>
          <a:bodyPr>
            <a:no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Proposal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43000"/>
            <a:ext cx="2971800" cy="407491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1</a:t>
            </a:r>
            <a:r>
              <a:rPr lang="en-US" altLang="zh-CN" sz="1800" dirty="0" smtClean="0"/>
              <a:t>: </a:t>
            </a:r>
            <a:r>
              <a:rPr lang="en-US" altLang="zh-CN" sz="1800" b="0" dirty="0"/>
              <a:t>skip full-RD cost </a:t>
            </a:r>
            <a:r>
              <a:rPr lang="en-US" altLang="zh-CN" sz="1800" b="0" dirty="0" smtClean="0"/>
              <a:t>calculation of new intra depth mode when </a:t>
            </a:r>
            <a:r>
              <a:rPr lang="en-US" altLang="zh-CN" sz="1800" b="0" dirty="0"/>
              <a:t>the first mode in the full-RD calculation list is planar </a:t>
            </a:r>
            <a:r>
              <a:rPr lang="en-US" altLang="zh-CN" sz="1800" b="0" dirty="0" smtClean="0"/>
              <a:t> (</a:t>
            </a:r>
            <a:r>
              <a:rPr lang="en-CA" altLang="zh-CN" sz="1800" b="0" dirty="0" err="1"/>
              <a:t>uiRdModeList</a:t>
            </a:r>
            <a:r>
              <a:rPr lang="en-CA" altLang="zh-CN" sz="1800" b="0" dirty="0"/>
              <a:t>[0] == 0</a:t>
            </a:r>
            <a:r>
              <a:rPr lang="en-US" altLang="zh-CN" sz="1800" b="0" dirty="0"/>
              <a:t>)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b="0" dirty="0" smtClean="0"/>
              <a:t>This is because when the first </a:t>
            </a:r>
            <a:r>
              <a:rPr lang="en-US" altLang="zh-CN" sz="1800" b="0" dirty="0" smtClean="0"/>
              <a:t>mode </a:t>
            </a:r>
            <a:r>
              <a:rPr lang="en-US" altLang="zh-CN" sz="1800" b="0" dirty="0"/>
              <a:t>in the full-RD calculation list is </a:t>
            </a:r>
            <a:r>
              <a:rPr lang="en-US" altLang="zh-CN" sz="1800" b="0" dirty="0" smtClean="0"/>
              <a:t>planar</a:t>
            </a:r>
            <a:r>
              <a:rPr lang="en-US" sz="1800" b="0" dirty="0" smtClean="0"/>
              <a:t>, the block is very likely to be smooth and rarely select </a:t>
            </a:r>
            <a:r>
              <a:rPr lang="en-US" altLang="zh-CN" sz="1800" b="0" dirty="0"/>
              <a:t>new </a:t>
            </a:r>
            <a:r>
              <a:rPr lang="en-US" altLang="zh-CN" sz="1800" b="0" dirty="0" smtClean="0"/>
              <a:t>intra depth mode </a:t>
            </a:r>
            <a:r>
              <a:rPr lang="en-US" sz="1800" b="0" dirty="0" smtClean="0"/>
              <a:t>as best mode. </a:t>
            </a:r>
            <a:endParaRPr lang="en-US" sz="1800" b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577008"/>
              </p:ext>
            </p:extLst>
          </p:nvPr>
        </p:nvGraphicFramePr>
        <p:xfrm>
          <a:off x="4114800" y="1752599"/>
          <a:ext cx="2514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[0]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…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[m+2]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</a:t>
                      </a:r>
                      <a:r>
                        <a:rPr lang="en-US" altLang="zh-CN" dirty="0" err="1" smtClean="0"/>
                        <a:t>m+n</a:t>
                      </a:r>
                      <a:r>
                        <a:rPr lang="en-US" altLang="zh-CN" dirty="0" smtClean="0"/>
                        <a:t>]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6705600" y="1752599"/>
            <a:ext cx="2286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ight Brace 5"/>
          <p:cNvSpPr/>
          <p:nvPr/>
        </p:nvSpPr>
        <p:spPr>
          <a:xfrm>
            <a:off x="6705600" y="3276599"/>
            <a:ext cx="228600" cy="1447800"/>
          </a:xfrm>
          <a:prstGeom prst="rightBrace">
            <a:avLst>
              <a:gd name="adj1" fmla="val 8333"/>
              <a:gd name="adj2" fmla="val 505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Bent Arrow 10"/>
          <p:cNvSpPr/>
          <p:nvPr/>
        </p:nvSpPr>
        <p:spPr>
          <a:xfrm rot="10800000">
            <a:off x="4419600" y="4724399"/>
            <a:ext cx="1219200" cy="914400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6400" y="5261848"/>
            <a:ext cx="26670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52600" y="5261848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Full RD cost Calculation</a:t>
            </a:r>
            <a:endParaRPr lang="zh-CN" alt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7000" y="1676399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==0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Multiply 1"/>
          <p:cNvSpPr/>
          <p:nvPr/>
        </p:nvSpPr>
        <p:spPr>
          <a:xfrm>
            <a:off x="5021578" y="2895599"/>
            <a:ext cx="762000" cy="2074902"/>
          </a:xfrm>
          <a:prstGeom prst="mathMultiply">
            <a:avLst>
              <a:gd name="adj1" fmla="val 7520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10400" y="2209800"/>
            <a:ext cx="1447800" cy="53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876851" y="2209800"/>
            <a:ext cx="173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Intra prediction modes</a:t>
            </a:r>
            <a:endParaRPr lang="zh-CN" alt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993674" y="3784315"/>
            <a:ext cx="1600200" cy="584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934200" y="3782829"/>
            <a:ext cx="172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New Intra depth prediction modes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7386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6732588" cy="708025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Proposal</a:t>
            </a:r>
            <a:endParaRPr lang="zh-CN" alt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762000" y="3019063"/>
            <a:ext cx="8153400" cy="1371600"/>
          </a:xfrm>
        </p:spPr>
        <p:txBody>
          <a:bodyPr>
            <a:normAutofit/>
          </a:bodyPr>
          <a:lstStyle/>
          <a:p>
            <a:pPr marL="0" indent="0" latinLnBrk="1" hangingPunct="0">
              <a:buNone/>
            </a:pPr>
            <a:r>
              <a:rPr lang="en-CA" altLang="zh-CN" sz="1800" kern="1200" dirty="0">
                <a:solidFill>
                  <a:schemeClr val="tx1"/>
                </a:solidFill>
              </a:rPr>
              <a:t>threshold = max((</a:t>
            </a:r>
            <a:r>
              <a:rPr lang="en-CA" altLang="zh-CN" sz="1800" kern="1200" dirty="0" err="1">
                <a:solidFill>
                  <a:schemeClr val="tx1"/>
                </a:solidFill>
              </a:rPr>
              <a:t>CU_depth_QP</a:t>
            </a:r>
            <a:r>
              <a:rPr lang="en-CA" altLang="zh-CN" sz="1800" kern="1200" dirty="0">
                <a:solidFill>
                  <a:schemeClr val="tx1"/>
                </a:solidFill>
              </a:rPr>
              <a:t>*205)&gt;&gt;10)-4,1)   </a:t>
            </a:r>
            <a:r>
              <a:rPr lang="en-CA" altLang="zh-CN" sz="1800" kern="1200" dirty="0" smtClean="0">
                <a:solidFill>
                  <a:schemeClr val="tx1"/>
                </a:solidFill>
              </a:rPr>
              <a:t>                              (</a:t>
            </a:r>
            <a:r>
              <a:rPr lang="en-CA" altLang="zh-CN" sz="1800" kern="1200" dirty="0">
                <a:solidFill>
                  <a:schemeClr val="tx1"/>
                </a:solidFill>
              </a:rPr>
              <a:t>1)</a:t>
            </a:r>
            <a:endParaRPr lang="zh-CN" altLang="zh-CN" sz="1800" kern="1200" dirty="0">
              <a:solidFill>
                <a:schemeClr val="tx1"/>
              </a:solidFill>
            </a:endParaRPr>
          </a:p>
          <a:p>
            <a:pPr marL="0" indent="0" latinLnBrk="1" hangingPunct="0">
              <a:buNone/>
            </a:pPr>
            <a:r>
              <a:rPr lang="en-CA" altLang="zh-CN" sz="1800" kern="1200" dirty="0" err="1">
                <a:solidFill>
                  <a:schemeClr val="tx1"/>
                </a:solidFill>
              </a:rPr>
              <a:t>varThreshold</a:t>
            </a:r>
            <a:r>
              <a:rPr lang="en-CA" altLang="zh-CN" sz="1800" kern="1200" dirty="0">
                <a:solidFill>
                  <a:schemeClr val="tx1"/>
                </a:solidFill>
              </a:rPr>
              <a:t> = threshold*threshold-3*(</a:t>
            </a:r>
            <a:r>
              <a:rPr lang="en-CA" altLang="zh-CN" sz="1800" kern="1200" dirty="0" smtClean="0">
                <a:solidFill>
                  <a:schemeClr val="tx1"/>
                </a:solidFill>
              </a:rPr>
              <a:t>threshold-1)                          (2</a:t>
            </a:r>
            <a:r>
              <a:rPr lang="en-CA" altLang="zh-CN" sz="1800" kern="1200" dirty="0">
                <a:solidFill>
                  <a:schemeClr val="tx1"/>
                </a:solidFill>
              </a:rPr>
              <a:t>)</a:t>
            </a:r>
            <a:endParaRPr lang="zh-CN" altLang="zh-CN" sz="1800" kern="1200" dirty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457200" y="1143000"/>
            <a:ext cx="7924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ebdings" pitchFamily="1" charset="2"/>
              <a:buChar char="="/>
              <a:defRPr sz="2400" b="1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rgbClr val="4D4D4D"/>
                </a:solidFill>
                <a:latin typeface="+mn-lt"/>
              </a:defRPr>
            </a:lvl2pPr>
            <a:lvl3pPr marL="1204913" indent="-290513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ebdings" pitchFamily="1" charset="2"/>
              <a:buChar char="="/>
              <a:defRPr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ebdings" pitchFamily="1" charset="2"/>
              <a:defRPr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5pPr>
            <a:lvl6pPr marL="25146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2</a:t>
            </a:r>
            <a:r>
              <a:rPr lang="en-US" altLang="zh-CN" sz="1800" kern="0" dirty="0" smtClean="0"/>
              <a:t>: </a:t>
            </a:r>
            <a:r>
              <a:rPr lang="en-CA" altLang="zh-CN" sz="1800" b="0" dirty="0"/>
              <a:t>add </a:t>
            </a:r>
            <a:r>
              <a:rPr lang="en-CA" altLang="zh-CN" sz="1800" b="0" dirty="0" smtClean="0"/>
              <a:t>new </a:t>
            </a:r>
            <a:r>
              <a:rPr lang="en-US" altLang="zh-CN" sz="1800" b="0" dirty="0" smtClean="0"/>
              <a:t>intra </a:t>
            </a:r>
            <a:r>
              <a:rPr lang="en-US" altLang="zh-CN" sz="1800" b="0" dirty="0"/>
              <a:t>depth </a:t>
            </a:r>
            <a:r>
              <a:rPr lang="en-US" altLang="zh-CN" sz="1800" b="0" dirty="0" smtClean="0"/>
              <a:t>mode (</a:t>
            </a:r>
            <a:r>
              <a:rPr lang="en-CA" altLang="zh-CN" sz="1800" b="0" dirty="0" smtClean="0"/>
              <a:t>DMMs </a:t>
            </a:r>
            <a:r>
              <a:rPr lang="en-CA" altLang="zh-CN" sz="1800" b="0" dirty="0"/>
              <a:t>and Region Boundary Chain </a:t>
            </a:r>
            <a:r>
              <a:rPr lang="en-CA" altLang="zh-CN" sz="1800" b="0" dirty="0" smtClean="0"/>
              <a:t>mode) </a:t>
            </a:r>
            <a:r>
              <a:rPr lang="en-CA" altLang="zh-CN" sz="1800" b="0" dirty="0"/>
              <a:t>to full-RD cost </a:t>
            </a:r>
            <a:r>
              <a:rPr lang="en-CA" altLang="zh-CN" sz="1800" b="0" dirty="0" smtClean="0"/>
              <a:t>calculation list </a:t>
            </a:r>
            <a:r>
              <a:rPr lang="en-CA" altLang="zh-CN" sz="1800" b="0" dirty="0"/>
              <a:t>if the variance of </a:t>
            </a:r>
            <a:r>
              <a:rPr lang="en-CA" altLang="zh-CN" sz="1800" b="0" dirty="0" smtClean="0"/>
              <a:t>block </a:t>
            </a:r>
            <a:r>
              <a:rPr lang="en-CA" altLang="zh-CN" sz="1800" b="0" dirty="0"/>
              <a:t>is higher than a threshold </a:t>
            </a:r>
            <a:endParaRPr lang="en-CA" altLang="zh-CN" sz="1800" b="0" dirty="0" smtClean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b="0" kern="0" dirty="0" smtClean="0"/>
              <a:t>This is because </a:t>
            </a:r>
            <a:r>
              <a:rPr lang="en-US" altLang="zh-CN" sz="1800" b="0" dirty="0"/>
              <a:t>the </a:t>
            </a:r>
            <a:r>
              <a:rPr lang="en-US" altLang="zh-CN" sz="1800" b="0" dirty="0" smtClean="0"/>
              <a:t>blocks </a:t>
            </a:r>
            <a:r>
              <a:rPr lang="en-US" altLang="zh-CN" sz="1800" b="0" dirty="0"/>
              <a:t>selecting </a:t>
            </a:r>
            <a:r>
              <a:rPr lang="en-CA" altLang="zh-CN" sz="1800" b="0" dirty="0"/>
              <a:t>new </a:t>
            </a:r>
            <a:r>
              <a:rPr lang="en-US" altLang="zh-CN" sz="1800" b="0" dirty="0"/>
              <a:t>intra depth </a:t>
            </a:r>
            <a:r>
              <a:rPr lang="en-US" altLang="zh-CN" sz="1800" b="0" dirty="0" smtClean="0"/>
              <a:t>modes </a:t>
            </a:r>
            <a:r>
              <a:rPr lang="en-CA" altLang="zh-CN" sz="1800" b="0" dirty="0" smtClean="0"/>
              <a:t>as best mode are usually edge blocks which have high block variance</a:t>
            </a:r>
            <a:endParaRPr lang="en-US" sz="1800" b="0" kern="0" dirty="0"/>
          </a:p>
        </p:txBody>
      </p:sp>
      <p:sp>
        <p:nvSpPr>
          <p:cNvPr id="8" name="Rectangle 7"/>
          <p:cNvSpPr/>
          <p:nvPr/>
        </p:nvSpPr>
        <p:spPr>
          <a:xfrm>
            <a:off x="173138" y="4191000"/>
            <a:ext cx="820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CA" altLang="zh-CN" b="1" dirty="0"/>
              <a:t>Combining condition </a:t>
            </a:r>
            <a:r>
              <a:rPr lang="en-CA" altLang="zh-CN" b="1" dirty="0" smtClean="0"/>
              <a:t>1 </a:t>
            </a:r>
            <a:r>
              <a:rPr lang="en-CA" altLang="zh-CN" b="1" dirty="0"/>
              <a:t>and </a:t>
            </a:r>
            <a:r>
              <a:rPr lang="en-CA" altLang="zh-CN" b="1" dirty="0" smtClean="0"/>
              <a:t>2</a:t>
            </a:r>
            <a:r>
              <a:rPr lang="en-CA" altLang="zh-CN" b="1" dirty="0"/>
              <a:t>, the additional </a:t>
            </a:r>
            <a:r>
              <a:rPr lang="en-CA" altLang="zh-CN" b="1" dirty="0" smtClean="0"/>
              <a:t>condition required to add new intra depth mode to </a:t>
            </a:r>
            <a:r>
              <a:rPr lang="en-CA" altLang="zh-CN" b="1" dirty="0"/>
              <a:t>full-RD cost calculations is: </a:t>
            </a:r>
            <a:endParaRPr lang="zh-CN" altLang="zh-CN" b="1" dirty="0"/>
          </a:p>
          <a:p>
            <a:pPr algn="r"/>
            <a:r>
              <a:rPr lang="en-CA" altLang="zh-CN" b="1" dirty="0" smtClean="0"/>
              <a:t>(</a:t>
            </a:r>
            <a:r>
              <a:rPr lang="en-US" altLang="zh-CN" b="1" dirty="0" err="1"/>
              <a:t>FullRDList</a:t>
            </a:r>
            <a:r>
              <a:rPr lang="en-US" altLang="zh-CN" b="1" dirty="0"/>
              <a:t>[0] != planar</a:t>
            </a:r>
            <a:r>
              <a:rPr lang="en-CA" altLang="zh-CN" b="1" dirty="0"/>
              <a:t>) || (CU variance &gt;= </a:t>
            </a:r>
            <a:r>
              <a:rPr lang="en-CA" altLang="zh-CN" b="1" dirty="0" err="1"/>
              <a:t>varThreshold</a:t>
            </a:r>
            <a:r>
              <a:rPr lang="en-CA" altLang="zh-CN" b="1" dirty="0"/>
              <a:t>)       </a:t>
            </a:r>
            <a:r>
              <a:rPr lang="en-CA" altLang="zh-CN" b="1" dirty="0" smtClean="0"/>
              <a:t>  </a:t>
            </a:r>
            <a:r>
              <a:rPr lang="en-CA" altLang="zh-CN" b="1" dirty="0"/>
              <a:t>(3)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28386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006" y="914400"/>
            <a:ext cx="6732588" cy="7080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Miss </a:t>
            </a:r>
            <a:r>
              <a:rPr lang="en-US" altLang="zh-CN" dirty="0" smtClean="0"/>
              <a:t>Selection Rate of The Proposal</a:t>
            </a:r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589589"/>
              </p:ext>
            </p:extLst>
          </p:nvPr>
        </p:nvGraphicFramePr>
        <p:xfrm>
          <a:off x="457200" y="1828800"/>
          <a:ext cx="8229600" cy="2796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/>
                <a:gridCol w="1539240"/>
                <a:gridCol w="1645920"/>
                <a:gridCol w="1645920"/>
                <a:gridCol w="1645920"/>
              </a:tblGrid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effectLst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25_34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30_39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35_42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40_45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GTfly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0.08%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0.03%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0.01%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0.01%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Kendo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0.03%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0.02%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0.01%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0.00%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Newspaper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0.18%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0.09%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0.03%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0.00%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PoznanHall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0.03%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0.03%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0.01%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0.00%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Poznanstreet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0.20%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0.06%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0.02%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0.00%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Balloon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0.05%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0.03%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0.01%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0.00%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UndoDancer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0.10%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0.04%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0.02%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0.01%</a:t>
                      </a:r>
                      <a:endParaRPr lang="zh-CN" sz="2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107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zh-CN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0.10%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0.04%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0.02%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0.00%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14400" y="4876800"/>
            <a:ext cx="75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CA" altLang="zh-CN" b="1" dirty="0" smtClean="0"/>
              <a:t>Miss Selection Rate:</a:t>
            </a:r>
            <a:r>
              <a:rPr lang="en-CA" altLang="zh-CN" dirty="0" smtClean="0"/>
              <a:t> </a:t>
            </a:r>
            <a:r>
              <a:rPr lang="en-CA" altLang="zh-CN" dirty="0"/>
              <a:t>when our algorithm decides to </a:t>
            </a:r>
            <a:r>
              <a:rPr lang="en-CA" altLang="zh-CN" dirty="0" smtClean="0"/>
              <a:t>skip new </a:t>
            </a:r>
            <a:r>
              <a:rPr lang="en-US" altLang="zh-CN" dirty="0"/>
              <a:t>intra depth </a:t>
            </a:r>
            <a:r>
              <a:rPr lang="en-US" altLang="zh-CN" dirty="0" smtClean="0"/>
              <a:t>mode</a:t>
            </a:r>
            <a:r>
              <a:rPr lang="en-CA" altLang="zh-CN" dirty="0" smtClean="0"/>
              <a:t> </a:t>
            </a:r>
            <a:r>
              <a:rPr lang="en-CA" altLang="zh-CN" dirty="0"/>
              <a:t>full-RD search for a certain block, the probability of that block choosing new </a:t>
            </a:r>
            <a:r>
              <a:rPr lang="en-US" altLang="zh-CN" dirty="0"/>
              <a:t>intra depth mode</a:t>
            </a:r>
            <a:r>
              <a:rPr lang="en-CA" altLang="zh-CN" dirty="0" smtClean="0"/>
              <a:t> </a:t>
            </a:r>
            <a:r>
              <a:rPr lang="en-CA" altLang="zh-CN" dirty="0"/>
              <a:t>as best prediction mode.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4789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66800" y="762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b="1" dirty="0" smtClean="0"/>
              <a:t>All Intra test result  </a:t>
            </a:r>
            <a:endParaRPr lang="en-US" altLang="zh-CN" sz="1800" b="1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70048" y="2989651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b="1" dirty="0" smtClean="0"/>
              <a:t>Random Access (CTC) test result</a:t>
            </a:r>
            <a:endParaRPr lang="en-US" altLang="zh-CN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97" y="440875"/>
            <a:ext cx="7746903" cy="258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96" y="3314704"/>
            <a:ext cx="7746904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63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899405"/>
            <a:ext cx="5105400" cy="708025"/>
          </a:xfrm>
        </p:spPr>
        <p:txBody>
          <a:bodyPr>
            <a:normAutofit fontScale="90000"/>
          </a:bodyPr>
          <a:lstStyle/>
          <a:p>
            <a:r>
              <a:rPr lang="en-US" altLang="zh-CN" sz="2400" dirty="0"/>
              <a:t>Full RD Search Cycle </a:t>
            </a:r>
            <a:r>
              <a:rPr lang="en-US" altLang="zh-CN" sz="2400" dirty="0" smtClean="0"/>
              <a:t>Reduction </a:t>
            </a:r>
            <a:br>
              <a:rPr lang="en-US" altLang="zh-CN" sz="2400" dirty="0" smtClean="0"/>
            </a:br>
            <a:r>
              <a:rPr lang="en-US" altLang="zh-CN" sz="2400" dirty="0" smtClean="0"/>
              <a:t>(Reduction of Candidate Modes)</a:t>
            </a:r>
            <a:endParaRPr lang="zh-CN" alt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713897"/>
              </p:ext>
            </p:extLst>
          </p:nvPr>
        </p:nvGraphicFramePr>
        <p:xfrm>
          <a:off x="228600" y="1737605"/>
          <a:ext cx="8458200" cy="2834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/>
                <a:gridCol w="1219200"/>
                <a:gridCol w="1295400"/>
                <a:gridCol w="1295400"/>
                <a:gridCol w="1295400"/>
                <a:gridCol w="1600200"/>
              </a:tblGrid>
              <a:tr h="63983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25_34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30_39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solidFill>
                            <a:schemeClr val="tx1"/>
                          </a:solidFill>
                          <a:effectLst/>
                        </a:rPr>
                        <a:t>QP = 35_42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solidFill>
                            <a:schemeClr val="tx1"/>
                          </a:solidFill>
                          <a:effectLst/>
                        </a:rPr>
                        <a:t>QP = 40_45</a:t>
                      </a:r>
                      <a:endParaRPr lang="zh-CN" sz="18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chemeClr val="tx1"/>
                          </a:solidFill>
                          <a:effectLst/>
                        </a:rPr>
                        <a:t>Sequence Average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GTfly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30.94%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25.28%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27.09%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29.43%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28.18%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Kendo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16.14%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15.67%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18.11%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23.62%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18.38%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Newspaper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27.02%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23.60%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22.64%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29.93%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25.79%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PoznanHall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27.60%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24.21%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28.49%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31.50%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27.95%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Poznanstreet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25.99%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27.16%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23.45%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26.47%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25.76%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Balloon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19.01%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19.13%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21.87%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26.71%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21.68%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UndoDancer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29.46%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effectLst/>
                        </a:rPr>
                        <a:t>28.32%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27.42%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28.37%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effectLst/>
                        </a:rPr>
                        <a:t>28.39%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724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25.16%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23.33%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24.15%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</a:rPr>
                        <a:t>28.00 %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effectLst/>
                          <a:latin typeface="+mj-lt"/>
                        </a:rPr>
                        <a:t>25.16%</a:t>
                      </a:r>
                      <a:endParaRPr lang="zh-CN" sz="1800" b="1" kern="1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4953000"/>
            <a:ext cx="8013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28.2% </a:t>
            </a:r>
            <a:r>
              <a:rPr lang="en-US" altLang="zh-CN" b="1" dirty="0"/>
              <a:t>E</a:t>
            </a:r>
            <a:r>
              <a:rPr lang="en-US" altLang="zh-CN" b="1" dirty="0" smtClean="0"/>
              <a:t>ncoding </a:t>
            </a:r>
            <a:r>
              <a:rPr lang="en-US" altLang="zh-CN" b="1" dirty="0"/>
              <a:t>T</a:t>
            </a:r>
            <a:r>
              <a:rPr lang="en-US" altLang="zh-CN" b="1" dirty="0" smtClean="0"/>
              <a:t>ime </a:t>
            </a:r>
            <a:r>
              <a:rPr lang="en-US" altLang="zh-CN" b="1" dirty="0"/>
              <a:t>S</a:t>
            </a:r>
            <a:r>
              <a:rPr lang="en-US" altLang="zh-CN" b="1" dirty="0" smtClean="0"/>
              <a:t>aving Reported in Crosscheck Report JCT3V-D0284  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17085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Fast DMM selection Geneva</Template>
  <TotalTime>497</TotalTime>
  <Words>847</Words>
  <Application>Microsoft Office PowerPoint</Application>
  <PresentationFormat>全屏显示(4:3)</PresentationFormat>
  <Paragraphs>169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Oriel</vt:lpstr>
      <vt:lpstr> Fast Depth Modeling Mode Selection for Depth Intra Coding</vt:lpstr>
      <vt:lpstr>Introduction</vt:lpstr>
      <vt:lpstr>Introduction</vt:lpstr>
      <vt:lpstr>Problem</vt:lpstr>
      <vt:lpstr>Our Proposal</vt:lpstr>
      <vt:lpstr>Our Proposal</vt:lpstr>
      <vt:lpstr>Miss Selection Rate of The Proposal</vt:lpstr>
      <vt:lpstr>PowerPoint 演示文稿</vt:lpstr>
      <vt:lpstr>Full RD Search Cycle Reduction  (Reduction of Candidate Modes)</vt:lpstr>
      <vt:lpstr>Summary</vt:lpstr>
      <vt:lpstr>Thank you!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Intra Prediction Mode Selection for Depth Intra Coding</dc:title>
  <dc:creator>islip</dc:creator>
  <cp:lastModifiedBy>Jianhua Zheng</cp:lastModifiedBy>
  <cp:revision>63</cp:revision>
  <dcterms:created xsi:type="dcterms:W3CDTF">2006-08-16T00:00:00Z</dcterms:created>
  <dcterms:modified xsi:type="dcterms:W3CDTF">2013-04-20T04:50:21Z</dcterms:modified>
</cp:coreProperties>
</file>