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9"/>
  </p:notesMasterIdLst>
  <p:sldIdLst>
    <p:sldId id="279" r:id="rId2"/>
    <p:sldId id="284" r:id="rId3"/>
    <p:sldId id="292" r:id="rId4"/>
    <p:sldId id="281" r:id="rId5"/>
    <p:sldId id="293" r:id="rId6"/>
    <p:sldId id="294" r:id="rId7"/>
    <p:sldId id="291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62" autoAdjust="0"/>
    <p:restoredTop sz="75888" autoAdjust="0"/>
  </p:normalViewPr>
  <p:slideViewPr>
    <p:cSldViewPr>
      <p:cViewPr varScale="1">
        <p:scale>
          <a:sx n="91" d="100"/>
          <a:sy n="91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94D85-0362-44BA-8149-E3EEE625996A}" type="datetimeFigureOut">
              <a:rPr lang="ko-KR" altLang="en-US" smtClean="0"/>
              <a:pPr/>
              <a:t>2013-04-22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79CF4-D85D-46EF-B710-D0F94BF2252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A88EE3-3604-46F6-ADE5-8EAA77156455}" type="datetime1">
              <a:rPr lang="ko-KR" altLang="en-US" smtClean="0"/>
              <a:pPr/>
              <a:t>2013-04-22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 cstate="print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116029-BD5C-46DE-A818-01B1ECCE864D}" type="datetime1">
              <a:rPr lang="ko-KR" altLang="en-US" smtClean="0"/>
              <a:pPr/>
              <a:t>2013-04-22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C600E4-6222-4875-8E00-0D78384193C2}" type="datetime1">
              <a:rPr lang="ko-KR" altLang="en-US" smtClean="0"/>
              <a:pPr/>
              <a:t>2013-04-22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E83BB-9C82-4A7A-AE7B-DA68D69578AF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3F959-E06F-47A3-8ED0-56E3F2E635FA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CF906-D6EA-4553-A1AC-806AC93B9037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C42CB-714B-41DB-8F00-B3C20FB72F0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85489-6BF4-4421-90CF-E7FE3DC85BA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0DE98-BC66-4D87-B009-F330F595D11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11802-E7AC-410D-BCEC-AB9514F70CB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734CF-6CBB-4BA1-A98C-E5403FFA497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3DE1F8-0B79-479A-AE7D-41D5AD0976E8}" type="datetime1">
              <a:rPr lang="ko-KR" altLang="en-US" smtClean="0"/>
              <a:pPr/>
              <a:t>2013-04-22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 cstate="print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0D609-A66F-4ED8-932B-1A90A06E2BC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1D15C-D818-4074-8D51-95E51498996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892AC-7CA7-4380-9D32-8736311D2E5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26BEC-E77B-44A3-8D02-E83A51E87111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E13CF-1124-4943-953A-82ABEA3D1D7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9BD2C-1B55-4805-B90D-13ECD7512209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4"/>
          <p:cNvSpPr>
            <a:spLocks noChangeShapeType="1"/>
          </p:cNvSpPr>
          <p:nvPr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 cstate="print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ine 21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5" name="Picture 2" descr="D:\●2012\업무계획수립\과제별\슬로건 변경안\신규 Visual파일들\LGE Slogan 2012_Text_PPT용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697E1-B44B-45A9-9EC8-592CC0A7480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FAB527-E5D1-4F05-A833-76833911D387}" type="datetime1">
              <a:rPr lang="ko-KR" altLang="en-US" smtClean="0"/>
              <a:pPr/>
              <a:t>2013-04-22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D86A1-89B8-44EE-BB73-E021961C9A25}" type="datetime1">
              <a:rPr lang="ko-KR" altLang="en-US" smtClean="0"/>
              <a:pPr/>
              <a:t>2013-04-22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 userDrawn="1"/>
        </p:nvPicPr>
        <p:blipFill>
          <a:blip r:embed="rId2" cstate="print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A1630B-B95B-4F99-BCB9-3135BD21F75F}" type="datetime1">
              <a:rPr lang="ko-KR" altLang="en-US" smtClean="0"/>
              <a:pPr/>
              <a:t>2013-04-22</a:t>
            </a:fld>
            <a:endParaRPr lang="ko-KR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 cstate="print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5C1BAA-80CF-476B-99AB-E367BCE3935C}" type="datetime1">
              <a:rPr lang="ko-KR" altLang="en-US" smtClean="0"/>
              <a:pPr/>
              <a:t>2013-04-22</a:t>
            </a:fld>
            <a:endParaRPr lang="ko-KR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 cstate="print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152400" y="6873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 cstate="print"/>
          <a:srcRect b="6294"/>
          <a:stretch>
            <a:fillRect/>
          </a:stretch>
        </p:blipFill>
        <p:spPr bwMode="auto">
          <a:xfrm>
            <a:off x="8520113" y="1873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152400" y="66055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4813" y="67532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7C93B9-29D0-4AF8-B9B1-79820035863C}" type="datetime1">
              <a:rPr lang="ko-KR" altLang="en-US" smtClean="0"/>
              <a:pPr/>
              <a:t>2013-04-22</a:t>
            </a:fld>
            <a:endParaRPr lang="ko-KR" altLang="en-US" dirty="0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0957EA-A751-46C8-950B-E99D66A1415E}" type="datetime1">
              <a:rPr lang="ko-KR" altLang="en-US" smtClean="0"/>
              <a:pPr/>
              <a:t>2013-04-22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E9A46A-73DD-4D7F-ABAE-DD9CD31ADF18}" type="datetime1">
              <a:rPr lang="ko-KR" altLang="en-US" smtClean="0"/>
              <a:pPr/>
              <a:t>2013-04-22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24E0696F-A176-4873-A8BE-9596FB1C1DD1}" type="datetime1">
              <a:rPr lang="ko-KR" altLang="en-US" smtClean="0"/>
              <a:pPr/>
              <a:t>2013-04-22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  <p:sldLayoutId id="2147483882" r:id="rId18"/>
    <p:sldLayoutId id="2147483883" r:id="rId19"/>
    <p:sldLayoutId id="2147483884" r:id="rId20"/>
    <p:sldLayoutId id="2147483885" r:id="rId21"/>
    <p:sldLayoutId id="2147483886" r:id="rId22"/>
    <p:sldLayoutId id="2147483887" r:id="rId23"/>
    <p:sldLayoutId id="2147483888" r:id="rId24"/>
    <p:sldLayoutId id="2147483889" r:id="rId25"/>
    <p:sldLayoutId id="2147483890" r:id="rId26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28596" y="1214422"/>
            <a:ext cx="8286808" cy="1071570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 sz="28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2832590" y="3073411"/>
            <a:ext cx="3424603" cy="1855787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91417" tIns="45709" rIns="91417" bIns="45709" anchor="ctr"/>
          <a:lstStyle/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1. Introduction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2. Depth Map Sample 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3. Experimental results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4. Conclusion</a:t>
            </a:r>
            <a:endParaRPr lang="en-US" altLang="ko-KR" sz="1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828193" y="2703516"/>
            <a:ext cx="3433397" cy="368300"/>
          </a:xfrm>
          <a:prstGeom prst="rect">
            <a:avLst/>
          </a:prstGeom>
          <a:solidFill>
            <a:srgbClr val="DDDDDD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89978" tIns="45709" rIns="89978" bIns="45709" anchor="ctr"/>
          <a:lstStyle/>
          <a:p>
            <a:pPr algn="ctr"/>
            <a:r>
              <a:rPr lang="en-US" altLang="ko-K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Contents</a:t>
            </a:r>
            <a:endParaRPr lang="ko-KR" altLang="en-US" b="1" dirty="0">
              <a:latin typeface="Verdana" pitchFamily="34" charset="0"/>
              <a:ea typeface="Dotum" pitchFamily="34" charset="-127"/>
              <a:cs typeface="Verdana" pitchFamily="34" charset="0"/>
            </a:endParaRPr>
          </a:p>
        </p:txBody>
      </p:sp>
      <p:sp>
        <p:nvSpPr>
          <p:cNvPr id="3077" name="Rectangle 13"/>
          <p:cNvSpPr>
            <a:spLocks noChangeArrowheads="1"/>
          </p:cNvSpPr>
          <p:nvPr/>
        </p:nvSpPr>
        <p:spPr bwMode="auto">
          <a:xfrm>
            <a:off x="571472" y="1259859"/>
            <a:ext cx="7929618" cy="9546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17" tIns="46011" rIns="92017" bIns="46011" anchor="ctr">
            <a:spAutoFit/>
          </a:bodyPr>
          <a:lstStyle/>
          <a:p>
            <a:pPr algn="ctr" defTabSz="762000" eaLnBrk="0" latinLnBrk="0" hangingPunct="0"/>
            <a:r>
              <a:rPr lang="en-CA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JCT3V-D0163 </a:t>
            </a:r>
          </a:p>
          <a:p>
            <a:pPr algn="ctr" defTabSz="762000" eaLnBrk="0" latinLnBrk="0" hangingPunct="0"/>
            <a:r>
              <a:rPr lang="en-CA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CE6.h related SDC with WVSO metric </a:t>
            </a:r>
            <a:endParaRPr kumimoji="0" lang="ko-KR" altLang="en-US" sz="2800" b="1" dirty="0">
              <a:latin typeface="Verdana" pitchFamily="34" charset="0"/>
              <a:ea typeface="Dotum" pitchFamily="34" charset="-127"/>
              <a:cs typeface="Verdana" pitchFamily="34" charset="0"/>
            </a:endParaRPr>
          </a:p>
        </p:txBody>
      </p:sp>
      <p:sp>
        <p:nvSpPr>
          <p:cNvPr id="3078" name="Text Box 2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107842" y="4929198"/>
            <a:ext cx="1049392" cy="31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59" tIns="47879" rIns="95759" bIns="47879">
            <a:spAutoFit/>
          </a:bodyPr>
          <a:lstStyle/>
          <a:p>
            <a:pPr algn="ctr" defTabSz="958850"/>
            <a:r>
              <a:rPr lang="en-US" altLang="ko-KR" sz="1400" b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2013-04</a:t>
            </a:r>
            <a:endParaRPr lang="ko-KR" altLang="en-US" sz="1400" b="1" dirty="0">
              <a:latin typeface="Verdana" pitchFamily="34" charset="0"/>
              <a:ea typeface="Dotum" pitchFamily="34" charset="-127"/>
              <a:cs typeface="Verdana" pitchFamily="34" charset="0"/>
            </a:endParaRPr>
          </a:p>
        </p:txBody>
      </p:sp>
      <p:sp>
        <p:nvSpPr>
          <p:cNvPr id="3079" name="Text Box 22"/>
          <p:cNvSpPr txBox="1">
            <a:spLocks noChangeArrowheads="1"/>
          </p:cNvSpPr>
          <p:nvPr/>
        </p:nvSpPr>
        <p:spPr bwMode="auto">
          <a:xfrm>
            <a:off x="2214546" y="5286388"/>
            <a:ext cx="4714908" cy="78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9" tIns="45714" rIns="91429" bIns="45714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Jiwook</a:t>
            </a:r>
            <a:r>
              <a:rPr lang="en-US" altLang="ko-K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Jung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(LG Electronics)</a:t>
            </a:r>
            <a:endParaRPr lang="ko-KR" altLang="en-US" b="1" dirty="0">
              <a:latin typeface="Verdana" pitchFamily="34" charset="0"/>
              <a:ea typeface="Dotum" pitchFamily="34" charset="-127"/>
              <a:cs typeface="Verdana" pitchFamily="34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3431" y="134938"/>
            <a:ext cx="2142392" cy="450850"/>
            <a:chOff x="36" y="73"/>
            <a:chExt cx="1462" cy="284"/>
          </a:xfrm>
        </p:grpSpPr>
        <p:pic>
          <p:nvPicPr>
            <p:cNvPr id="3082" name="Picture 9" descr="반드시일등합시다_일반서체_LG Red"/>
            <p:cNvPicPr>
              <a:picLocks noChangeAspect="1" noChangeArrowheads="1"/>
            </p:cNvPicPr>
            <p:nvPr/>
          </p:nvPicPr>
          <p:blipFill>
            <a:blip r:embed="rId3" cstate="print"/>
            <a:srcRect t="22536"/>
            <a:stretch>
              <a:fillRect/>
            </a:stretch>
          </p:blipFill>
          <p:spPr bwMode="auto">
            <a:xfrm>
              <a:off x="36" y="137"/>
              <a:ext cx="1462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3" name="Oval 10"/>
            <p:cNvSpPr>
              <a:spLocks noChangeArrowheads="1"/>
            </p:cNvSpPr>
            <p:nvPr/>
          </p:nvSpPr>
          <p:spPr bwMode="auto">
            <a:xfrm>
              <a:off x="671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3084" name="Oval 11"/>
            <p:cNvSpPr>
              <a:spLocks noChangeArrowheads="1"/>
            </p:cNvSpPr>
            <p:nvPr/>
          </p:nvSpPr>
          <p:spPr bwMode="auto">
            <a:xfrm>
              <a:off x="804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Verdana" pitchFamily="34" charset="0"/>
                <a:cs typeface="Verdana" pitchFamily="34" charset="0"/>
              </a:endParaRPr>
            </a:p>
          </p:txBody>
        </p:sp>
      </p:grpSp>
      <p:pic>
        <p:nvPicPr>
          <p:cNvPr id="3081" name="그림 5" descr="백색바탕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3092" y="6011863"/>
            <a:ext cx="119135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Introduction</a:t>
            </a:r>
            <a:endParaRPr lang="zh-CN" altLang="en-US" sz="3000" b="1" dirty="0" smtClean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encoder distortion metric of SDC is VSO, not </a:t>
            </a:r>
            <a:r>
              <a:rPr lang="en-US" altLang="zh-CN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WVSO in HTM.</a:t>
            </a:r>
            <a:endParaRPr lang="en-US" altLang="zh-CN" sz="24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altLang="zh-CN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Problem1 : </a:t>
            </a:r>
            <a:r>
              <a:rPr lang="en-US" altLang="zh-CN" sz="20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unfair competition </a:t>
            </a:r>
            <a:r>
              <a:rPr lang="en-US" altLang="zh-CN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with other modes.</a:t>
            </a:r>
          </a:p>
          <a:p>
            <a:pPr lvl="1"/>
            <a:r>
              <a:rPr lang="en-US" altLang="zh-CN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Problem2 : </a:t>
            </a:r>
            <a:r>
              <a:rPr lang="en-US" altLang="zh-CN" sz="20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severe artifacts depth &amp; rendering results </a:t>
            </a:r>
            <a:r>
              <a:rPr lang="en-US" altLang="zh-CN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if rendering conditions are different from CTC. </a:t>
            </a:r>
          </a:p>
          <a:p>
            <a:pPr lvl="1"/>
            <a:endParaRPr lang="en-US" altLang="zh-CN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altLang="zh-CN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Therefore, WVSO metric should be applied to SDC on </a:t>
            </a:r>
            <a:r>
              <a:rPr lang="en-US" altLang="zh-CN" sz="24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encoder in HTM.</a:t>
            </a:r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24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zh-CN" altLang="en-US" sz="20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8375" name="Rectangle 7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8376" name="Rectangle 8"/>
          <p:cNvSpPr>
            <a:spLocks noChangeArrowheads="1"/>
          </p:cNvSpPr>
          <p:nvPr/>
        </p:nvSpPr>
        <p:spPr bwMode="auto">
          <a:xfrm>
            <a:off x="0" y="542925"/>
            <a:ext cx="18473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굴림" pitchFamily="50" charset="-127"/>
                <a:cs typeface="Verdana" pitchFamily="34" charset="0"/>
              </a:rPr>
              <a:t/>
            </a:r>
            <a:br>
              <a: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굴림" pitchFamily="50" charset="-127"/>
                <a:cs typeface="Verdana" pitchFamily="34" charset="0"/>
              </a:rPr>
            </a:b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굴림" pitchFamily="50" charset="-127"/>
              <a:cs typeface="Verdan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굴림" pitchFamily="50" charset="-127"/>
              <a:cs typeface="Verdana" pitchFamily="34" charset="0"/>
            </a:endParaRPr>
          </a:p>
        </p:txBody>
      </p:sp>
      <p:sp>
        <p:nvSpPr>
          <p:cNvPr id="58377" name="Rectangle 9"/>
          <p:cNvSpPr>
            <a:spLocks noChangeArrowheads="1"/>
          </p:cNvSpPr>
          <p:nvPr/>
        </p:nvSpPr>
        <p:spPr bwMode="auto">
          <a:xfrm>
            <a:off x="0" y="111442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굴림" pitchFamily="50" charset="-127"/>
              <a:cs typeface="Verdana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20859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굴림" pitchFamily="50" charset="-127"/>
              <a:cs typeface="Verdana" pitchFamily="34" charset="0"/>
            </a:endParaRPr>
          </a:p>
        </p:txBody>
      </p:sp>
      <p:sp>
        <p:nvSpPr>
          <p:cNvPr id="58417" name="Rectangle 4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8419" name="Rectangle 51"/>
          <p:cNvSpPr>
            <a:spLocks noChangeArrowheads="1"/>
          </p:cNvSpPr>
          <p:nvPr/>
        </p:nvSpPr>
        <p:spPr bwMode="auto">
          <a:xfrm>
            <a:off x="0" y="495300"/>
            <a:ext cx="21191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굴림" pitchFamily="50" charset="-127"/>
                <a:cs typeface="Verdana" pitchFamily="34" charset="0"/>
              </a:rPr>
              <a:t> </a:t>
            </a: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굴림" pitchFamily="50" charset="-127"/>
              <a:cs typeface="Verdana" pitchFamily="34" charset="0"/>
            </a:endParaRPr>
          </a:p>
        </p:txBody>
      </p:sp>
      <p:sp>
        <p:nvSpPr>
          <p:cNvPr id="58422" name="Rectangle 54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357158" y="3933056"/>
            <a:ext cx="80010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ko-KR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depth distortion metric function of </a:t>
            </a:r>
            <a:r>
              <a:rPr lang="en-US" altLang="ko-KR" sz="24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SDC was </a:t>
            </a:r>
            <a:r>
              <a:rPr lang="en-US" altLang="ko-KR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modified as follows:</a:t>
            </a:r>
          </a:p>
          <a:p>
            <a:pPr hangingPunct="0">
              <a:defRPr/>
            </a:pPr>
            <a:endParaRPr lang="en-CA" altLang="ko-KR" sz="24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026" name="Object 170"/>
          <p:cNvGraphicFramePr>
            <a:graphicFrameLocks noChangeAspect="1"/>
          </p:cNvGraphicFramePr>
          <p:nvPr/>
        </p:nvGraphicFramePr>
        <p:xfrm>
          <a:off x="2357422" y="4797152"/>
          <a:ext cx="4114800" cy="428625"/>
        </p:xfrm>
        <a:graphic>
          <a:graphicData uri="http://schemas.openxmlformats.org/presentationml/2006/ole">
            <p:oleObj spid="_x0000_s1026" name="수식" r:id="rId4" imgW="2286000" imgH="241300" progId="Equation.3">
              <p:embed/>
            </p:oleObj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500562" y="5225780"/>
            <a:ext cx="71438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VSO</a:t>
            </a:r>
            <a:endParaRPr lang="ko-KR" alt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571736" y="5225780"/>
            <a:ext cx="92869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WVSO</a:t>
            </a:r>
            <a:endParaRPr lang="ko-KR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000760" y="5225780"/>
            <a:ext cx="42862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D</a:t>
            </a:r>
            <a:endParaRPr lang="ko-KR" altLang="en-US" dirty="0"/>
          </a:p>
        </p:txBody>
      </p:sp>
      <p:sp>
        <p:nvSpPr>
          <p:cNvPr id="26" name="직사각형 25"/>
          <p:cNvSpPr/>
          <p:nvPr/>
        </p:nvSpPr>
        <p:spPr>
          <a:xfrm>
            <a:off x="899592" y="5805264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altLang="ko-KR" dirty="0" smtClean="0"/>
              <a:t> The weighting factor   VSO : VSD : </a:t>
            </a:r>
            <a:r>
              <a:rPr lang="en-CA" altLang="ko-KR" dirty="0" err="1" smtClean="0"/>
              <a:t>Depth_ItSelf</a:t>
            </a:r>
            <a:r>
              <a:rPr lang="en-CA" altLang="ko-KR" dirty="0" smtClean="0"/>
              <a:t> = 10:1:1 (same </a:t>
            </a:r>
            <a:r>
              <a:rPr lang="en-CA" altLang="ko-KR" smtClean="0"/>
              <a:t>as CTC)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Depth Map Sample</a:t>
            </a:r>
            <a:endParaRPr lang="zh-CN" altLang="en-US" sz="3000" b="1" dirty="0" smtClean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837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8417" name="Rectangle 4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8419" name="Rectangle 51"/>
          <p:cNvSpPr>
            <a:spLocks noChangeArrowheads="1"/>
          </p:cNvSpPr>
          <p:nvPr/>
        </p:nvSpPr>
        <p:spPr bwMode="auto">
          <a:xfrm>
            <a:off x="0" y="495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굴림" pitchFamily="50" charset="-127"/>
                <a:ea typeface="굴림" pitchFamily="50" charset="-127"/>
                <a:cs typeface="굴림" pitchFamily="50" charset="-127"/>
              </a:rPr>
              <a:t> </a:t>
            </a: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58422" name="Rectangle 5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22" name="표 21"/>
          <p:cNvGraphicFramePr>
            <a:graphicFrameLocks noGrp="1"/>
          </p:cNvGraphicFramePr>
          <p:nvPr/>
        </p:nvGraphicFramePr>
        <p:xfrm>
          <a:off x="1037269" y="642917"/>
          <a:ext cx="7106631" cy="5786479"/>
        </p:xfrm>
        <a:graphic>
          <a:graphicData uri="http://schemas.openxmlformats.org/drawingml/2006/table">
            <a:tbl>
              <a:tblPr/>
              <a:tblGrid>
                <a:gridCol w="3643338"/>
                <a:gridCol w="3463293"/>
              </a:tblGrid>
              <a:tr h="206456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Original input</a:t>
                      </a:r>
                      <a:endParaRPr lang="ko-KR" sz="1400" dirty="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</a:t>
                      </a:r>
                      <a:r>
                        <a:rPr lang="en-CA" sz="1400" dirty="0" err="1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GT_Fly</a:t>
                      </a:r>
                      <a:r>
                        <a:rPr lang="en-CA" sz="14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, Video1</a:t>
                      </a:r>
                      <a:r>
                        <a:rPr lang="en-CA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)</a:t>
                      </a: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</a:t>
                      </a:r>
                      <a:r>
                        <a:rPr lang="en-CA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FrameNum</a:t>
                      </a:r>
                      <a:r>
                        <a:rPr lang="en-CA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: 152 )</a:t>
                      </a:r>
                      <a:endParaRPr lang="en-CA" altLang="ko-KR" sz="14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altLang="ko-KR" sz="14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altLang="ko-KR" sz="14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altLang="ko-KR" sz="14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altLang="ko-KR" sz="14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1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507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HTM-6.0(SDC with VSO) </a:t>
                      </a:r>
                      <a:endParaRPr lang="ko-KR" sz="1400" dirty="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</a:t>
                      </a:r>
                      <a:r>
                        <a:rPr lang="en-CA" sz="1400" dirty="0" err="1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GT_Fly</a:t>
                      </a:r>
                      <a:r>
                        <a:rPr lang="en-CA" sz="14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, Video1)</a:t>
                      </a:r>
                      <a:endParaRPr lang="ko-KR" sz="1400" dirty="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(All intra, QP30, </a:t>
                      </a:r>
                      <a:r>
                        <a:rPr lang="en-CA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FrameNum</a:t>
                      </a:r>
                      <a:r>
                        <a:rPr lang="en-CA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en-CA" sz="14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: 152 )</a:t>
                      </a:r>
                      <a:endParaRPr lang="ko-KR" sz="1400" dirty="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1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683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HTM-6.0(SDC with WVSO) </a:t>
                      </a:r>
                      <a:endParaRPr lang="ko-KR" sz="1400" dirty="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</a:t>
                      </a:r>
                      <a:r>
                        <a:rPr lang="en-CA" sz="1400" dirty="0" err="1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GT_Fly</a:t>
                      </a:r>
                      <a:r>
                        <a:rPr lang="en-CA" sz="14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, Video1)</a:t>
                      </a:r>
                      <a:endParaRPr lang="ko-KR" sz="1400" dirty="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(All intra, QP30, </a:t>
                      </a:r>
                      <a:r>
                        <a:rPr lang="en-CA" sz="1400" dirty="0" err="1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FrameNum</a:t>
                      </a:r>
                      <a:r>
                        <a:rPr lang="en-CA" sz="14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: 152 )</a:t>
                      </a:r>
                      <a:endParaRPr lang="ko-KR" sz="1400" dirty="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1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1995" name="그림 7" descr="frame000152_Origin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8755" y="714356"/>
            <a:ext cx="3048000" cy="1727200"/>
          </a:xfrm>
          <a:prstGeom prst="rect">
            <a:avLst/>
          </a:prstGeom>
          <a:noFill/>
        </p:spPr>
      </p:pic>
      <p:pic>
        <p:nvPicPr>
          <p:cNvPr id="41990" name="그림 8" descr="frame000152_VSO_QP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18755" y="2714620"/>
            <a:ext cx="3048000" cy="1727200"/>
          </a:xfrm>
          <a:prstGeom prst="rect">
            <a:avLst/>
          </a:prstGeom>
          <a:noFill/>
        </p:spPr>
      </p:pic>
      <p:pic>
        <p:nvPicPr>
          <p:cNvPr id="41985" name="그림 9" descr="frame000152_WVSO_QP3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18755" y="4643446"/>
            <a:ext cx="3048000" cy="1727200"/>
          </a:xfrm>
          <a:prstGeom prst="rect">
            <a:avLst/>
          </a:prstGeom>
          <a:noFill/>
        </p:spPr>
      </p:pic>
      <p:sp>
        <p:nvSpPr>
          <p:cNvPr id="41991" name="Oval 7"/>
          <p:cNvSpPr>
            <a:spLocks noChangeArrowheads="1"/>
          </p:cNvSpPr>
          <p:nvPr/>
        </p:nvSpPr>
        <p:spPr bwMode="auto">
          <a:xfrm>
            <a:off x="5676014" y="2867019"/>
            <a:ext cx="614363" cy="593725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1992" name="Oval 8"/>
          <p:cNvSpPr>
            <a:spLocks noChangeArrowheads="1"/>
          </p:cNvSpPr>
          <p:nvPr/>
        </p:nvSpPr>
        <p:spPr bwMode="auto">
          <a:xfrm>
            <a:off x="7204771" y="5413391"/>
            <a:ext cx="447675" cy="301625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1993" name="Oval 9"/>
          <p:cNvSpPr>
            <a:spLocks noChangeArrowheads="1"/>
          </p:cNvSpPr>
          <p:nvPr/>
        </p:nvSpPr>
        <p:spPr bwMode="auto">
          <a:xfrm>
            <a:off x="5461702" y="2652707"/>
            <a:ext cx="614362" cy="214312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1994" name="Oval 10"/>
          <p:cNvSpPr>
            <a:spLocks noChangeArrowheads="1"/>
          </p:cNvSpPr>
          <p:nvPr/>
        </p:nvSpPr>
        <p:spPr bwMode="auto">
          <a:xfrm>
            <a:off x="5918887" y="5429264"/>
            <a:ext cx="1177925" cy="928694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1989" name="Oval 5"/>
          <p:cNvSpPr>
            <a:spLocks noChangeArrowheads="1"/>
          </p:cNvSpPr>
          <p:nvPr/>
        </p:nvSpPr>
        <p:spPr bwMode="auto">
          <a:xfrm>
            <a:off x="5676014" y="4827656"/>
            <a:ext cx="614363" cy="593725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1987" name="Oval 3"/>
          <p:cNvSpPr>
            <a:spLocks noChangeArrowheads="1"/>
          </p:cNvSpPr>
          <p:nvPr/>
        </p:nvSpPr>
        <p:spPr bwMode="auto">
          <a:xfrm>
            <a:off x="7204771" y="3429000"/>
            <a:ext cx="447675" cy="301625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1986" name="Oval 2"/>
          <p:cNvSpPr>
            <a:spLocks noChangeArrowheads="1"/>
          </p:cNvSpPr>
          <p:nvPr/>
        </p:nvSpPr>
        <p:spPr bwMode="auto">
          <a:xfrm>
            <a:off x="5590277" y="4595657"/>
            <a:ext cx="614362" cy="214312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1988" name="Oval 4"/>
          <p:cNvSpPr>
            <a:spLocks noChangeArrowheads="1"/>
          </p:cNvSpPr>
          <p:nvPr/>
        </p:nvSpPr>
        <p:spPr bwMode="auto">
          <a:xfrm>
            <a:off x="5918887" y="3451219"/>
            <a:ext cx="1177925" cy="977913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Experimental results</a:t>
            </a:r>
            <a:endParaRPr lang="zh-CN" altLang="en-US" sz="3000" b="1" dirty="0" smtClean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HTM-6.0 vs. SDC with WVSO (CTC)</a:t>
            </a: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zh-CN" altLang="en-US" sz="20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15" name="표 14"/>
          <p:cNvGraphicFramePr>
            <a:graphicFrameLocks noGrp="1"/>
          </p:cNvGraphicFramePr>
          <p:nvPr/>
        </p:nvGraphicFramePr>
        <p:xfrm>
          <a:off x="500036" y="1214422"/>
          <a:ext cx="8072492" cy="4840975"/>
        </p:xfrm>
        <a:graphic>
          <a:graphicData uri="http://schemas.openxmlformats.org/drawingml/2006/table">
            <a:tbl>
              <a:tblPr/>
              <a:tblGrid>
                <a:gridCol w="1312936"/>
                <a:gridCol w="870549"/>
                <a:gridCol w="870549"/>
                <a:gridCol w="870549"/>
                <a:gridCol w="870549"/>
                <a:gridCol w="870549"/>
                <a:gridCol w="870549"/>
                <a:gridCol w="768131"/>
                <a:gridCol w="768131"/>
              </a:tblGrid>
              <a:tr h="662865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video 0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1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video 2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video bitrate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total bitrate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synth PSNR / total bitrate 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enc time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dec time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39293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Balloons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96.9%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100.7%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9293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Kendo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96.2%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99.1%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293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맑은 고딕"/>
                        </a:rPr>
                        <a:t>Newspaper_CC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99.3%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293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GT_Fly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97.6%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104.1%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293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Poznan_Hall2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100.8%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103.7%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293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Poznan_Street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103.3%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108.7%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0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Undo_Dancer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1.2%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112.5%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93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1024x768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98.4%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99.7%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100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1920x1088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100.5%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107.3%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0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average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-0.4%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-0.3%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-0.1%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-0.2%</a:t>
                      </a:r>
                    </a:p>
                  </a:txBody>
                  <a:tcPr marL="6927" marR="6927" marT="69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99.6%</a:t>
                      </a:r>
                    </a:p>
                  </a:txBody>
                  <a:tcPr marL="6927" marR="6927" marT="69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104.0%</a:t>
                      </a:r>
                    </a:p>
                  </a:txBody>
                  <a:tcPr marL="6927" marR="6927" marT="69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Experimental results</a:t>
            </a:r>
            <a:endParaRPr lang="zh-CN" altLang="en-US" sz="3000" b="1" dirty="0" smtClean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HTM-6.0 vs. SDC with WVSO (AI)</a:t>
            </a: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zh-CN" altLang="en-US" sz="20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17" name="표 16"/>
          <p:cNvGraphicFramePr>
            <a:graphicFrameLocks noGrp="1"/>
          </p:cNvGraphicFramePr>
          <p:nvPr/>
        </p:nvGraphicFramePr>
        <p:xfrm>
          <a:off x="500036" y="1214422"/>
          <a:ext cx="8072492" cy="4843573"/>
        </p:xfrm>
        <a:graphic>
          <a:graphicData uri="http://schemas.openxmlformats.org/drawingml/2006/table">
            <a:tbl>
              <a:tblPr/>
              <a:tblGrid>
                <a:gridCol w="1312936"/>
                <a:gridCol w="870549"/>
                <a:gridCol w="870549"/>
                <a:gridCol w="870549"/>
                <a:gridCol w="870549"/>
                <a:gridCol w="870549"/>
                <a:gridCol w="870549"/>
                <a:gridCol w="768131"/>
                <a:gridCol w="768131"/>
              </a:tblGrid>
              <a:tr h="662865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video bitrate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total bitrate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synth PSNR / total bitrate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enc time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dec time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39293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Balloons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95.6%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104.7%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9293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Kendo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91.8%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104.4%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293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Newspaper_CC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96.4%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293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GT_Fly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106.1%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293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Poznan_Hall2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95.3%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107.6%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293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Poznan_Street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97.1%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0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Undo_Dancer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96.8%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93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1024x768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94.6%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100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1920x1088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94.8%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105.1%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0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average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94.7%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104.6%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Experimental results</a:t>
            </a:r>
            <a:endParaRPr lang="zh-CN" altLang="en-US" sz="3000" b="1" dirty="0" smtClean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HTM-6.0 vs. SDC with WVSO (AI, Depth BD-BR)</a:t>
            </a: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zh-CN" altLang="en-US" sz="20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17" name="표 16"/>
          <p:cNvGraphicFramePr>
            <a:graphicFrameLocks noGrp="1"/>
          </p:cNvGraphicFramePr>
          <p:nvPr/>
        </p:nvGraphicFramePr>
        <p:xfrm>
          <a:off x="1643041" y="1142984"/>
          <a:ext cx="5572165" cy="4643473"/>
        </p:xfrm>
        <a:graphic>
          <a:graphicData uri="http://schemas.openxmlformats.org/drawingml/2006/table">
            <a:tbl>
              <a:tblPr/>
              <a:tblGrid>
                <a:gridCol w="1864120"/>
                <a:gridCol w="1236015"/>
                <a:gridCol w="1236015"/>
                <a:gridCol w="1236015"/>
              </a:tblGrid>
              <a:tr h="662865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depth0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depth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depth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39293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Balloons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-56.6%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-63.9%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-60.6%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9293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Kendo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-63.5%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-71.1%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-80.2%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293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Newspaper_CC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-62.4%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-59.6%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-63.8%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293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GT_Fly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-83.4%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-79.2%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-84.6%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293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Poznan_Hall2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-55.8%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-64.5%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-63.1%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293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Poznan_Street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-56.3%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-58.5%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-63.3%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0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Undo_Dancer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-41.8%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-43.4%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-45.1%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93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1024x768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-62.4%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-59.6%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-63.8%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100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1920x1088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-59.3%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-61.4%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-64.0%</a:t>
                      </a:r>
                      <a:endParaRPr lang="en-US" altLang="ko-KR" sz="14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02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average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-59.6%</a:t>
                      </a:r>
                      <a:endParaRPr lang="en-US" altLang="ko-KR" sz="14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-63.4%</a:t>
                      </a:r>
                      <a:endParaRPr lang="en-US" altLang="ko-KR" sz="14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 smtClean="0">
                          <a:solidFill>
                            <a:srgbClr val="000000"/>
                          </a:solidFill>
                          <a:latin typeface="맑은 고딕"/>
                        </a:rPr>
                        <a:t>-66.1%</a:t>
                      </a:r>
                      <a:endParaRPr lang="en-US" altLang="ko-KR" sz="1400" b="1" i="0" u="none" strike="noStrike" dirty="0">
                        <a:solidFill>
                          <a:srgbClr val="000000"/>
                        </a:solidFill>
                        <a:latin typeface="맑은 고딕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Conclusion</a:t>
            </a:r>
            <a:endParaRPr lang="zh-CN" altLang="en-US" sz="3000" b="1" dirty="0" smtClean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endParaRPr lang="en-US" altLang="zh-CN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zh-CN" altLang="en-US" sz="20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3" name="내용 개체 틀 2"/>
          <p:cNvSpPr txBox="1">
            <a:spLocks/>
          </p:cNvSpPr>
          <p:nvPr/>
        </p:nvSpPr>
        <p:spPr bwMode="auto">
          <a:xfrm>
            <a:off x="457200" y="642918"/>
            <a:ext cx="8229600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just" fontAlgn="base" latinLnBrk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en-CA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SDC with WVSO metric was integrated to 3D-HTM</a:t>
            </a:r>
            <a:endParaRPr kumimoji="0" lang="en-US" altLang="ko-K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altLang="ko-K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Performance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lang="en-US" altLang="ko-KR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Synth</a:t>
            </a:r>
            <a:r>
              <a:rPr lang="en-US" altLang="ko-K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-total BD-BR -0.2% in both CTC and AI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lang="en-US" altLang="ko-K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Depth BD-BR : -40 ~ -85 % (AI)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altLang="ko-KR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MIpKdK_jU..gX5UggXXbw"/>
</p:tagLst>
</file>

<file path=ppt/theme/theme1.xml><?xml version="1.0" encoding="utf-8"?>
<a:theme xmlns:a="http://schemas.openxmlformats.org/drawingml/2006/main" name="JCTVC-I0036-v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JCTVC-I0036-v1</Template>
  <TotalTime>8869</TotalTime>
  <Words>785</Words>
  <Application>Microsoft Office PowerPoint</Application>
  <PresentationFormat>화면 슬라이드 쇼(4:3)</PresentationFormat>
  <Paragraphs>303</Paragraphs>
  <Slides>7</Slides>
  <Notes>6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9" baseType="lpstr">
      <vt:lpstr>JCTVC-I0036-v1</vt:lpstr>
      <vt:lpstr>수식</vt:lpstr>
      <vt:lpstr>슬라이드 1</vt:lpstr>
      <vt:lpstr>Introduction</vt:lpstr>
      <vt:lpstr>Depth Map Sample</vt:lpstr>
      <vt:lpstr>Experimental results</vt:lpstr>
      <vt:lpstr>Experimental results</vt:lpstr>
      <vt:lpstr>Experimental results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Improvements on median motion vectors of AMVP</dc:title>
  <dc:creator>Joonyoung Park</dc:creator>
  <cp:lastModifiedBy>jiwook.jung</cp:lastModifiedBy>
  <cp:revision>766</cp:revision>
  <dcterms:created xsi:type="dcterms:W3CDTF">2011-01-17T01:44:45Z</dcterms:created>
  <dcterms:modified xsi:type="dcterms:W3CDTF">2013-04-22T05:22:34Z</dcterms:modified>
</cp:coreProperties>
</file>