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90" r:id="rId3"/>
    <p:sldId id="318" r:id="rId4"/>
    <p:sldId id="319" r:id="rId5"/>
    <p:sldId id="306" r:id="rId6"/>
    <p:sldId id="316" r:id="rId7"/>
    <p:sldId id="320" r:id="rId8"/>
    <p:sldId id="321" r:id="rId9"/>
    <p:sldId id="322" r:id="rId10"/>
    <p:sldId id="323" r:id="rId11"/>
    <p:sldId id="324" r:id="rId12"/>
    <p:sldId id="325" r:id="rId13"/>
    <p:sldId id="309" r:id="rId14"/>
    <p:sldId id="274" r:id="rId15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ska Hannuksela" initials="MH" lastIdx="12" clrIdx="0"/>
  <p:cmAuthor id="1" name="Dmytro Rusanovskyy" initials="DR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preferSingleView="1">
    <p:restoredLeft sz="15622" autoAdjust="0"/>
    <p:restoredTop sz="94700" autoAdjust="0"/>
  </p:normalViewPr>
  <p:slideViewPr>
    <p:cSldViewPr showGuides="1">
      <p:cViewPr varScale="1">
        <p:scale>
          <a:sx n="118" d="100"/>
          <a:sy n="118" d="100"/>
        </p:scale>
        <p:origin x="-2028" y="-96"/>
      </p:cViewPr>
      <p:guideLst>
        <p:guide orient="horz" pos="482"/>
        <p:guide pos="1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42D3DA-2BFD-486B-A631-87934D58A5B6}" type="datetimeFigureOut">
              <a:rPr lang="en-US" smtClean="0"/>
              <a:pPr/>
              <a:t>20.04.2013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6093E4-E0DF-4F39-98FD-748DDF4F2C5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600985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2D72C4-3BD3-4AA3-91BD-1DE756B51E29}" type="datetimeFigureOut">
              <a:rPr lang="en-US" smtClean="0"/>
              <a:pPr/>
              <a:t>20.04.2013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735DDB-2D52-4A82-A4D8-5A84FFEE57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81896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735DDB-2D52-4A82-A4D8-5A84FFEE57CE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9592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735DDB-2D52-4A82-A4D8-5A84FFEE57CE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9592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735DDB-2D52-4A82-A4D8-5A84FFEE57CE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9592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735DDB-2D52-4A82-A4D8-5A84FFEE57CE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9592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735DDB-2D52-4A82-A4D8-5A84FFEE57CE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9592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735DDB-2D52-4A82-A4D8-5A84FFEE57CE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9592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33347" y="6413500"/>
            <a:ext cx="2775437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buClr>
                <a:srgbClr val="040477"/>
              </a:buClr>
              <a:defRPr/>
            </a:pPr>
            <a:r>
              <a:rPr lang="en-US" sz="800" baseline="0" dirty="0" smtClean="0">
                <a:solidFill>
                  <a:srgbClr val="FFFFFF"/>
                </a:solidFill>
                <a:latin typeface="Nokia Standard Multiscript" pitchFamily="-65" charset="-52"/>
                <a:cs typeface="Nokia Standard Multiscript" pitchFamily="-65" charset="-52"/>
              </a:rPr>
              <a:t>2</a:t>
            </a:r>
            <a:r>
              <a:rPr lang="en-US" sz="800" baseline="30000" dirty="0" smtClean="0">
                <a:solidFill>
                  <a:srgbClr val="FFFFFF"/>
                </a:solidFill>
                <a:latin typeface="Nokia Standard Multiscript" pitchFamily="-65" charset="-52"/>
                <a:cs typeface="Nokia Standard Multiscript" pitchFamily="-65" charset="-52"/>
              </a:rPr>
              <a:t>nd</a:t>
            </a:r>
            <a:r>
              <a:rPr lang="en-US" sz="800" baseline="0" dirty="0" smtClean="0">
                <a:solidFill>
                  <a:srgbClr val="FFFFFF"/>
                </a:solidFill>
                <a:latin typeface="Nokia Standard Multiscript" pitchFamily="-65" charset="-52"/>
                <a:cs typeface="Nokia Standard Multiscript" pitchFamily="-65" charset="-52"/>
              </a:rPr>
              <a:t> JCT-3V meeting, Oct. 2012, Shanghai , China </a:t>
            </a:r>
            <a:endParaRPr lang="en-US" sz="800" dirty="0">
              <a:solidFill>
                <a:srgbClr val="000000"/>
              </a:solidFill>
              <a:latin typeface="Nokia Standard Multiscript" pitchFamily="-65" charset="-52"/>
              <a:cs typeface="Nokia Standard Multiscript" pitchFamily="-65" charset="-52"/>
            </a:endParaRPr>
          </a:p>
        </p:txBody>
      </p:sp>
      <p:pic>
        <p:nvPicPr>
          <p:cNvPr id="5" name="Picture 10" descr="Brandmark_White_Z1_A4_new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4688" y="2643188"/>
            <a:ext cx="285750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05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5738" y="1574800"/>
            <a:ext cx="6696088" cy="2168525"/>
          </a:xfrm>
        </p:spPr>
        <p:txBody>
          <a:bodyPr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6850" y="4029075"/>
            <a:ext cx="6684976" cy="1752600"/>
          </a:xfrm>
        </p:spPr>
        <p:txBody>
          <a:bodyPr/>
          <a:lstStyle>
            <a:lvl1pPr marL="0" indent="0">
              <a:buFontTx/>
              <a:buNone/>
              <a:defRPr sz="2800" b="1">
                <a:solidFill>
                  <a:schemeClr val="bg1"/>
                </a:solidFill>
                <a:latin typeface="Nokia Large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fc"/>
          <p:cNvSpPr txBox="1"/>
          <p:nvPr userDrawn="1"/>
        </p:nvSpPr>
        <p:spPr>
          <a:xfrm>
            <a:off x="0" y="6642100"/>
            <a:ext cx="9906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solidFill>
          <a:srgbClr val="44A5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8156575" y="6111875"/>
            <a:ext cx="1749425" cy="746125"/>
            <a:chOff x="5138" y="1866"/>
            <a:chExt cx="1102" cy="470"/>
          </a:xfrm>
        </p:grpSpPr>
        <p:pic>
          <p:nvPicPr>
            <p:cNvPr id="4" name="Picture 6" descr="Logotype_White_33mm300dpi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315" y="2041"/>
              <a:ext cx="749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Rectangle 8"/>
            <p:cNvSpPr>
              <a:spLocks noChangeArrowheads="1"/>
            </p:cNvSpPr>
            <p:nvPr/>
          </p:nvSpPr>
          <p:spPr bwMode="auto">
            <a:xfrm>
              <a:off x="5138" y="1866"/>
              <a:ext cx="1102" cy="470"/>
            </a:xfrm>
            <a:prstGeom prst="rect">
              <a:avLst/>
            </a:prstGeom>
            <a:noFill/>
            <a:ln w="3175" algn="ctr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>
              <a:spAutoFit/>
            </a:bodyPr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7" name="Rectangle 6"/>
          <p:cNvSpPr/>
          <p:nvPr/>
        </p:nvSpPr>
        <p:spPr>
          <a:xfrm>
            <a:off x="4784725" y="6364288"/>
            <a:ext cx="315913" cy="2159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fld id="{22C96B75-48A4-4BF2-8F84-C997BE2B5886}" type="slidenum">
              <a:rPr lang="en-US" sz="800">
                <a:solidFill>
                  <a:schemeClr val="bg1"/>
                </a:solidFill>
                <a:latin typeface="Nokia Standard Multiscript" pitchFamily="-65" charset="-52"/>
                <a:cs typeface="Nokia Standard Multiscript" pitchFamily="-65" charset="-52"/>
              </a:rPr>
              <a:pPr>
                <a:defRPr/>
              </a:pPr>
              <a:t>‹#›</a:t>
            </a:fld>
            <a:endParaRPr lang="en-US" sz="800">
              <a:solidFill>
                <a:schemeClr val="bg1"/>
              </a:solidFill>
              <a:latin typeface="Nokia Standard Multiscript" pitchFamily="-65" charset="-52"/>
              <a:cs typeface="Nokia Standard Multiscript" pitchFamily="-65" charset="-52"/>
            </a:endParaRPr>
          </a:p>
        </p:txBody>
      </p:sp>
      <p:sp>
        <p:nvSpPr>
          <p:cNvPr id="1105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5738" y="1574800"/>
            <a:ext cx="7099300" cy="2168525"/>
          </a:xfrm>
        </p:spPr>
        <p:txBody>
          <a:bodyPr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None/>
              <a:defRPr sz="2800">
                <a:latin typeface="Nokia Standard Multiscript" pitchFamily="34" charset="0"/>
                <a:ea typeface="Nokia Standard Multiscript" pitchFamily="34" charset="0"/>
                <a:cs typeface="Nokia Standard Multiscript" pitchFamily="34" charset="0"/>
              </a:defRPr>
            </a:lvl1pPr>
            <a:lvl2pPr>
              <a:defRPr>
                <a:latin typeface="Nokia Standard Multiscript" pitchFamily="34" charset="0"/>
                <a:ea typeface="Nokia Standard Multiscript" pitchFamily="34" charset="0"/>
                <a:cs typeface="Nokia Standard Multiscript" pitchFamily="34" charset="0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bg>
      <p:bgPr>
        <a:blipFill dpi="0" rotWithShape="1">
          <a:blip r:embed="rId2" cstate="print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8156575" y="6111875"/>
            <a:ext cx="1749425" cy="746125"/>
            <a:chOff x="5138" y="1866"/>
            <a:chExt cx="1102" cy="470"/>
          </a:xfrm>
        </p:grpSpPr>
        <p:pic>
          <p:nvPicPr>
            <p:cNvPr id="4" name="Picture 6" descr="Logotype_White_33mm300dpi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315" y="2041"/>
              <a:ext cx="749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Rectangle 8"/>
            <p:cNvSpPr>
              <a:spLocks noChangeArrowheads="1"/>
            </p:cNvSpPr>
            <p:nvPr/>
          </p:nvSpPr>
          <p:spPr bwMode="auto">
            <a:xfrm>
              <a:off x="5138" y="1866"/>
              <a:ext cx="1102" cy="470"/>
            </a:xfrm>
            <a:prstGeom prst="rect">
              <a:avLst/>
            </a:prstGeom>
            <a:noFill/>
            <a:ln w="3175" algn="ctr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>
              <a:spAutoFit/>
            </a:bodyPr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7" name="Rectangle 6"/>
          <p:cNvSpPr/>
          <p:nvPr/>
        </p:nvSpPr>
        <p:spPr>
          <a:xfrm>
            <a:off x="4784725" y="6364288"/>
            <a:ext cx="315913" cy="2159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fld id="{A492CF7C-74BF-4370-A916-7AB3E8AB9EF9}" type="slidenum">
              <a:rPr lang="en-US" sz="800">
                <a:solidFill>
                  <a:schemeClr val="bg1"/>
                </a:solidFill>
                <a:latin typeface="Nokia Standard Multiscript" pitchFamily="-65" charset="-52"/>
                <a:cs typeface="Nokia Standard Multiscript" pitchFamily="-65" charset="-52"/>
              </a:rPr>
              <a:pPr>
                <a:defRPr/>
              </a:pPr>
              <a:t>‹#›</a:t>
            </a:fld>
            <a:endParaRPr lang="en-US" sz="800">
              <a:solidFill>
                <a:schemeClr val="bg1"/>
              </a:solidFill>
              <a:latin typeface="Nokia Standard Multiscript" pitchFamily="-65" charset="-52"/>
              <a:cs typeface="Nokia Standard Multiscript" pitchFamily="-65" charset="-52"/>
            </a:endParaRPr>
          </a:p>
        </p:txBody>
      </p:sp>
      <p:sp>
        <p:nvSpPr>
          <p:cNvPr id="1105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5738" y="3626969"/>
            <a:ext cx="7099300" cy="2168525"/>
          </a:xfrm>
        </p:spPr>
        <p:txBody>
          <a:bodyPr/>
          <a:lstStyle>
            <a:lvl1pPr>
              <a:defRPr sz="6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1004" y="-16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1004" y="1142984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 (Nokia Standard 28pt)</a:t>
            </a:r>
          </a:p>
          <a:p>
            <a:pPr lvl="1"/>
            <a:r>
              <a:rPr lang="en-US" dirty="0" smtClean="0"/>
              <a:t>Click to edit Master text styles (Nokia Standard 24pt)</a:t>
            </a:r>
            <a:r>
              <a:rPr lang="fi-FI" dirty="0" smtClean="0"/>
              <a:t> 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Footer (font: Nokia Standard, 8 pt):</a:t>
            </a:r>
          </a:p>
          <a:p>
            <a:pPr lvl="0"/>
            <a:r>
              <a:rPr lang="en-US" dirty="0" smtClean="0"/>
              <a:t>Company Confidential. ©2010 Nokia.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Nokia PowerPoint presentations should always be marked with the appropriate level of confidentiality: Company Confidential (default), Confidential or Secret. More info from Corporate Security web.</a:t>
            </a:r>
          </a:p>
        </p:txBody>
      </p:sp>
      <p:grpSp>
        <p:nvGrpSpPr>
          <p:cNvPr id="7" name="Group 11"/>
          <p:cNvGrpSpPr>
            <a:grpSpLocks/>
          </p:cNvGrpSpPr>
          <p:nvPr/>
        </p:nvGrpSpPr>
        <p:grpSpPr bwMode="auto">
          <a:xfrm>
            <a:off x="8156575" y="6111875"/>
            <a:ext cx="1749425" cy="746125"/>
            <a:chOff x="5138" y="3850"/>
            <a:chExt cx="1102" cy="470"/>
          </a:xfrm>
        </p:grpSpPr>
        <p:pic>
          <p:nvPicPr>
            <p:cNvPr id="8" name="Picture 8" descr="Logotype_RGB_33mm300dpi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314" y="4025"/>
              <a:ext cx="749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>
              <a:off x="5138" y="3850"/>
              <a:ext cx="1102" cy="470"/>
            </a:xfrm>
            <a:prstGeom prst="rect">
              <a:avLst/>
            </a:prstGeom>
            <a:noFill/>
            <a:ln w="3175" algn="ctr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>
              <a:spAutoFit/>
            </a:bodyPr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1" name="Rectangle 10"/>
          <p:cNvSpPr/>
          <p:nvPr/>
        </p:nvSpPr>
        <p:spPr>
          <a:xfrm>
            <a:off x="4784725" y="6364288"/>
            <a:ext cx="315913" cy="2159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fld id="{A9F846F5-DA09-4B7F-8245-E72E6C9727BF}" type="slidenum">
              <a:rPr lang="en-US" sz="800">
                <a:solidFill>
                  <a:srgbClr val="0033CC"/>
                </a:solidFill>
                <a:latin typeface="Nokia Standard Multiscript" pitchFamily="-65" charset="-52"/>
                <a:cs typeface="Nokia Standard Multiscript" pitchFamily="-65" charset="-52"/>
              </a:rPr>
              <a:pPr>
                <a:defRPr/>
              </a:pPr>
              <a:t>‹#›</a:t>
            </a:fld>
            <a:endParaRPr lang="en-US" sz="800" dirty="0">
              <a:latin typeface="Nokia Standard Multiscript" pitchFamily="-65" charset="-52"/>
              <a:cs typeface="Nokia Standard Multiscript" pitchFamily="-65" charset="-52"/>
            </a:endParaRPr>
          </a:p>
        </p:txBody>
      </p:sp>
      <p:sp>
        <p:nvSpPr>
          <p:cNvPr id="5" name="fc"/>
          <p:cNvSpPr txBox="1"/>
          <p:nvPr userDrawn="1"/>
        </p:nvSpPr>
        <p:spPr>
          <a:xfrm>
            <a:off x="0" y="6642100"/>
            <a:ext cx="9906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 userDrawn="1"/>
        </p:nvSpPr>
        <p:spPr bwMode="auto">
          <a:xfrm>
            <a:off x="233347" y="6413500"/>
            <a:ext cx="2775437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buClr>
                <a:srgbClr val="040477"/>
              </a:buClr>
              <a:defRPr/>
            </a:pPr>
            <a:r>
              <a:rPr lang="en-US" sz="800" baseline="0" dirty="0" smtClean="0">
                <a:solidFill>
                  <a:schemeClr val="tx1"/>
                </a:solidFill>
                <a:latin typeface="Nokia Standard Multiscript" pitchFamily="-65" charset="-52"/>
                <a:cs typeface="Nokia Standard Multiscript" pitchFamily="-65" charset="-52"/>
              </a:rPr>
              <a:t>2</a:t>
            </a:r>
            <a:r>
              <a:rPr lang="en-US" sz="800" baseline="30000" dirty="0" smtClean="0">
                <a:solidFill>
                  <a:schemeClr val="tx1"/>
                </a:solidFill>
                <a:latin typeface="Nokia Standard Multiscript" pitchFamily="-65" charset="-52"/>
                <a:cs typeface="Nokia Standard Multiscript" pitchFamily="-65" charset="-52"/>
              </a:rPr>
              <a:t>nd</a:t>
            </a:r>
            <a:r>
              <a:rPr lang="en-US" sz="800" baseline="0" dirty="0" smtClean="0">
                <a:solidFill>
                  <a:schemeClr val="tx1"/>
                </a:solidFill>
                <a:latin typeface="Nokia Standard Multiscript" pitchFamily="-65" charset="-52"/>
                <a:cs typeface="Nokia Standard Multiscript" pitchFamily="-65" charset="-52"/>
              </a:rPr>
              <a:t> JCT-3V meeting, Oct. 2012, Shanghai , China </a:t>
            </a:r>
            <a:endParaRPr lang="en-US" sz="800" dirty="0">
              <a:solidFill>
                <a:schemeClr val="tx1"/>
              </a:solidFill>
              <a:latin typeface="Nokia Standard Multiscript" pitchFamily="-65" charset="-52"/>
              <a:cs typeface="Nokia Standard Multiscript" pitchFamily="-65" charset="-5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5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Nokia Large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2800" kern="1200" baseline="0">
          <a:solidFill>
            <a:schemeClr val="tx1"/>
          </a:solidFill>
          <a:latin typeface="Nokia Standard Multiscript" pitchFamily="34" charset="0"/>
          <a:ea typeface="Nokia Standard Multiscript" pitchFamily="34" charset="0"/>
          <a:cs typeface="Nokia Standard Multiscript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 baseline="0">
          <a:solidFill>
            <a:schemeClr val="tx1"/>
          </a:solidFill>
          <a:latin typeface="Nokia Standard Multiscript" pitchFamily="34" charset="0"/>
          <a:ea typeface="Nokia Standard Multiscript" pitchFamily="34" charset="0"/>
          <a:cs typeface="Nokia Standard Multiscript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738" y="1574800"/>
            <a:ext cx="8223646" cy="2168525"/>
          </a:xfrm>
        </p:spPr>
        <p:txBody>
          <a:bodyPr>
            <a:normAutofit fontScale="90000"/>
          </a:bodyPr>
          <a:lstStyle/>
          <a:p>
            <a:r>
              <a:rPr lang="en-CA" sz="4800" dirty="0"/>
              <a:t>CE1.a related: Harmonization of inter-view and view synthesis prediction in 3D-AVC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472" y="4653136"/>
            <a:ext cx="7776864" cy="1104528"/>
          </a:xfrm>
        </p:spPr>
        <p:txBody>
          <a:bodyPr>
            <a:normAutofit/>
          </a:bodyPr>
          <a:lstStyle/>
          <a:p>
            <a:r>
              <a:rPr lang="en-US" dirty="0" smtClean="0"/>
              <a:t>S. </a:t>
            </a:r>
            <a:r>
              <a:rPr lang="en-US" dirty="0" err="1" smtClean="0"/>
              <a:t>Wenyi</a:t>
            </a:r>
            <a:r>
              <a:rPr lang="en-US" dirty="0" smtClean="0"/>
              <a:t>, D</a:t>
            </a:r>
            <a:r>
              <a:rPr lang="en-US" dirty="0" smtClean="0"/>
              <a:t>. Rusanovskyy, M. M. Hannuksela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Simulation results on Harmonized IVP/VSP</a:t>
            </a:r>
            <a:endParaRPr lang="en-US" sz="24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7322751"/>
              </p:ext>
            </p:extLst>
          </p:nvPr>
        </p:nvGraphicFramePr>
        <p:xfrm>
          <a:off x="1352601" y="1700808"/>
          <a:ext cx="7992887" cy="41764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42938"/>
                <a:gridCol w="1089309"/>
                <a:gridCol w="1408095"/>
                <a:gridCol w="846115"/>
                <a:gridCol w="1091761"/>
                <a:gridCol w="842704"/>
                <a:gridCol w="1571965"/>
              </a:tblGrid>
              <a:tr h="251093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grid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Texture Coding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</a:rPr>
                        <a:t>Total (Coded PSNR)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Total (Synthesed PSNR)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36152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err="1">
                          <a:effectLst/>
                        </a:rPr>
                        <a:t>dBR</a:t>
                      </a:r>
                      <a:r>
                        <a:rPr lang="en-US" sz="1600" dirty="0">
                          <a:effectLst/>
                        </a:rPr>
                        <a:t>, 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err="1">
                          <a:effectLst/>
                        </a:rPr>
                        <a:t>dPSNR,dB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dBR, 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dPSNR,dB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dBR, 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dPSNR,dB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436152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</a:rPr>
                        <a:t>S01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-0.04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0.00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-0.04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0.00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-0.06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0.00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</a:tr>
              <a:tr h="436152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</a:rPr>
                        <a:t>S02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-0.02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0.00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0.00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0.00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-0.09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0.00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</a:tr>
              <a:tr h="436152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S03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0.38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-0.01</a:t>
                      </a:r>
                      <a:endParaRPr lang="en-US" sz="16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0.36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-0.01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0.30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-0.01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</a:tr>
              <a:tr h="436152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S04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-0.24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0.01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-0.21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0.01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-0.28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0.01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</a:tr>
              <a:tr h="436152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S05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0.12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-0.01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0.10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0.00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0.16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-0.01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</a:tr>
              <a:tr h="436152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S06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0.24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-0.01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0.23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-0.01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0.25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-0.01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</a:tr>
              <a:tr h="436152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S08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0.02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0.00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0.03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0.00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0.01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0.00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</a:tr>
              <a:tr h="436152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</a:rPr>
                        <a:t>Average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0.06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0.00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0.07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0.00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0.04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0.00</a:t>
                      </a:r>
                      <a:endParaRPr lang="en-US" sz="16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128464" y="1124744"/>
            <a:ext cx="99814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fi-FI" sz="2800" dirty="0" smtClean="0"/>
              <a:t>Coding performance of proposed method,  ATM </a:t>
            </a:r>
            <a:r>
              <a:rPr lang="fi-FI" sz="2800" dirty="0" smtClean="0"/>
              <a:t>v</a:t>
            </a:r>
            <a:r>
              <a:rPr lang="fi-FI" sz="2800" dirty="0" smtClean="0"/>
              <a:t>7.0 anchor</a:t>
            </a:r>
            <a:endParaRPr lang="fi-FI" sz="2800" dirty="0"/>
          </a:p>
        </p:txBody>
      </p:sp>
    </p:spTree>
    <p:extLst>
      <p:ext uri="{BB962C8B-B14F-4D97-AF65-F5344CB8AC3E}">
        <p14:creationId xmlns:p14="http://schemas.microsoft.com/office/powerpoint/2010/main" val="6778429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Statistics on 4x4 MCP usage in proposed method</a:t>
            </a:r>
            <a:endParaRPr lang="en-US" sz="24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28464" y="1124744"/>
            <a:ext cx="865519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CA" sz="1600" dirty="0" smtClean="0"/>
              <a:t>Percentage </a:t>
            </a:r>
            <a:r>
              <a:rPr lang="en-CA" sz="1600" dirty="0"/>
              <a:t>of 4x4 blocks to be utilized either in MCP or BVSP process, 3D-ATM v7.0 anchor.</a:t>
            </a:r>
            <a:endParaRPr lang="fi-FI" sz="16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9487322"/>
              </p:ext>
            </p:extLst>
          </p:nvPr>
        </p:nvGraphicFramePr>
        <p:xfrm>
          <a:off x="416496" y="1142995"/>
          <a:ext cx="8367157" cy="509940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18986"/>
                <a:gridCol w="759808"/>
                <a:gridCol w="1291670"/>
                <a:gridCol w="1291670"/>
                <a:gridCol w="835786"/>
                <a:gridCol w="1128735"/>
                <a:gridCol w="1128735"/>
                <a:gridCol w="911767"/>
              </a:tblGrid>
              <a:tr h="141276">
                <a:tc grid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dirty="0">
                          <a:effectLst/>
                        </a:rPr>
                        <a:t> </a:t>
                      </a:r>
                      <a:endParaRPr lang="en-US" sz="7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left view </a:t>
                      </a:r>
                      <a:endParaRPr lang="en-US" sz="14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Right View</a:t>
                      </a:r>
                      <a:endParaRPr lang="en-US" sz="14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9062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Sequence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RP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anchor P (%)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non- anchor P(%)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B slice (%)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anchor P (%)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non-anchor P(%)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</a:rPr>
                        <a:t>B slice (%)</a:t>
                      </a:r>
                      <a:endParaRPr lang="en-US" sz="16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</a:tr>
              <a:tr h="141276">
                <a:tc row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S01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0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0.04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0.03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0.07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0.08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</a:tr>
              <a:tr h="1412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1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0.01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0.01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0.02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0.02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</a:tr>
              <a:tr h="1412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2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0.01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</a:tr>
              <a:tr h="1412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3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</a:tr>
              <a:tr h="141276">
                <a:tc row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S02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0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0.01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0.01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0.01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0.01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</a:tr>
              <a:tr h="1412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1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</a:tr>
              <a:tr h="1412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2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</a:tr>
              <a:tr h="1284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3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</a:tr>
              <a:tr h="128433">
                <a:tc row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S03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0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0.08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0.05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0.06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0.05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</a:tr>
              <a:tr h="1412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1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0.02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0.01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0.02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0.01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</a:tr>
              <a:tr h="1412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2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</a:tr>
              <a:tr h="1412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3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</a:tr>
              <a:tr h="141276">
                <a:tc row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S04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0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0.23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0.20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0.02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0.24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0.15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0.02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</a:tr>
              <a:tr h="1412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1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0.09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0.08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0.11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0.08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</a:tr>
              <a:tr h="1412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2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0.02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0.02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0.02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0.01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</a:tr>
              <a:tr h="1412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3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</a:tr>
              <a:tr h="141276">
                <a:tc row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 dirty="0">
                          <a:effectLst/>
                        </a:rPr>
                        <a:t>S05</a:t>
                      </a:r>
                      <a:endParaRPr lang="en-US" sz="7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0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0.28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0.25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0.01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0.28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0.27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0.01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</a:tr>
              <a:tr h="1284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1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0.10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0.05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0.06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0.05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</a:tr>
              <a:tr h="1284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2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0.01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0.01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</a:tr>
              <a:tr h="1284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3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</a:tr>
              <a:tr h="128433">
                <a:tc row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S06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0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0.02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0.02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0.03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0.04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</a:tr>
              <a:tr h="1284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1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0.01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0.01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0.01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0.01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</a:tr>
              <a:tr h="1284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2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</a:tr>
              <a:tr h="1284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3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</a:tr>
              <a:tr h="128433">
                <a:tc row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S08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0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0.06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0.06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0.07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0.09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</a:tr>
              <a:tr h="1284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1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0.03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0.01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0.02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0.02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</a:tr>
              <a:tr h="1284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2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0.01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0.01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</a:tr>
              <a:tr h="1284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3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</a:tr>
              <a:tr h="12843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</a:rPr>
                        <a:t>Average</a:t>
                      </a:r>
                      <a:endParaRPr lang="en-US" sz="16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endParaRPr lang="en-US" sz="1600">
                        <a:effectLst/>
                        <a:latin typeface="Times New Roma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Times New Roman"/>
                        </a:rPr>
                        <a:t>0.04</a:t>
                      </a:r>
                      <a:endParaRPr lang="en-US" sz="20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FF0000"/>
                          </a:solidFill>
                          <a:effectLst/>
                          <a:latin typeface="Calibri"/>
                          <a:ea typeface="Times New Roman"/>
                        </a:rPr>
                        <a:t>0.03</a:t>
                      </a:r>
                      <a:endParaRPr lang="en-US" sz="2000">
                        <a:solidFill>
                          <a:srgbClr val="FF0000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FF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2000">
                        <a:solidFill>
                          <a:srgbClr val="FF0000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FF0000"/>
                          </a:solidFill>
                          <a:effectLst/>
                          <a:latin typeface="Calibri"/>
                          <a:ea typeface="Times New Roman"/>
                        </a:rPr>
                        <a:t>0.04</a:t>
                      </a:r>
                      <a:endParaRPr lang="en-US" sz="2000">
                        <a:solidFill>
                          <a:srgbClr val="FF0000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FF0000"/>
                          </a:solidFill>
                          <a:effectLst/>
                          <a:latin typeface="Calibri"/>
                          <a:ea typeface="Times New Roman"/>
                        </a:rPr>
                        <a:t>0.03</a:t>
                      </a:r>
                      <a:endParaRPr lang="en-US" sz="2000">
                        <a:solidFill>
                          <a:srgbClr val="FF0000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FF0000"/>
                          </a:solidFill>
                          <a:effectLst/>
                          <a:latin typeface="Calibri"/>
                          <a:ea typeface="Times New Roman"/>
                        </a:rPr>
                        <a:t>0.00</a:t>
                      </a:r>
                      <a:endParaRPr lang="en-US" sz="2000">
                        <a:solidFill>
                          <a:srgbClr val="FF0000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</a:tr>
              <a:tr h="12843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Maximal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endParaRPr lang="en-US" sz="1600">
                        <a:effectLst/>
                        <a:latin typeface="Times New Roma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Times New Roman"/>
                        </a:rPr>
                        <a:t>0.28</a:t>
                      </a:r>
                      <a:endParaRPr lang="en-US" sz="20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Times New Roman"/>
                        </a:rPr>
                        <a:t>0.25</a:t>
                      </a:r>
                      <a:endParaRPr lang="en-US" sz="20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Times New Roman"/>
                        </a:rPr>
                        <a:t>0.02</a:t>
                      </a:r>
                      <a:endParaRPr lang="en-US" sz="20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Times New Roman"/>
                        </a:rPr>
                        <a:t>0.28</a:t>
                      </a:r>
                      <a:endParaRPr lang="en-US" sz="20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Times New Roman"/>
                        </a:rPr>
                        <a:t>0.27</a:t>
                      </a:r>
                      <a:endParaRPr lang="en-US" sz="20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Times New Roman"/>
                        </a:rPr>
                        <a:t>0.02</a:t>
                      </a:r>
                      <a:endParaRPr lang="en-US" sz="20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83781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Complexity estimates</a:t>
            </a:r>
            <a:endParaRPr lang="en-US" sz="24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1420811"/>
              </p:ext>
            </p:extLst>
          </p:nvPr>
        </p:nvGraphicFramePr>
        <p:xfrm>
          <a:off x="344488" y="2395344"/>
          <a:ext cx="8367157" cy="12496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18986"/>
                <a:gridCol w="759808"/>
                <a:gridCol w="1291670"/>
                <a:gridCol w="1291670"/>
                <a:gridCol w="835786"/>
                <a:gridCol w="1128735"/>
                <a:gridCol w="1128735"/>
                <a:gridCol w="911767"/>
              </a:tblGrid>
              <a:tr h="0">
                <a:tc grid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dirty="0" smtClean="0">
                          <a:effectLst/>
                        </a:rPr>
                        <a:t> </a:t>
                      </a:r>
                      <a:endParaRPr lang="en-US" sz="7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left view </a:t>
                      </a:r>
                      <a:endParaRPr lang="en-US" sz="14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Right View</a:t>
                      </a:r>
                      <a:endParaRPr lang="en-US" sz="14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9062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</a:rPr>
                        <a:t>Proposed</a:t>
                      </a:r>
                      <a:endParaRPr lang="en-US" sz="16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RP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anchor P (%)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non- anchor P(%)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B slice (%)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anchor P (%)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non-anchor P(%)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</a:rPr>
                        <a:t>B slice (%)</a:t>
                      </a:r>
                      <a:endParaRPr lang="en-US" sz="16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</a:tr>
              <a:tr h="12843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</a:rPr>
                        <a:t>Average</a:t>
                      </a:r>
                      <a:endParaRPr lang="en-US" sz="16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endParaRPr lang="en-US" sz="1600">
                        <a:effectLst/>
                        <a:latin typeface="Times New Roma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auto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0.04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auto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0.03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auto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auto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0.04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auto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0.03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auto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68580" marR="68580" marT="0" marB="0" anchor="b"/>
                </a:tc>
              </a:tr>
              <a:tr h="12843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Maximal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endParaRPr lang="en-US" sz="1600">
                        <a:effectLst/>
                        <a:latin typeface="Times New Roma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auto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0.28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auto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0.25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auto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0.02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auto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0.28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auto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0.27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auto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0.02</a:t>
                      </a: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graphicFrame>
        <p:nvGraphicFramePr>
          <p:cNvPr id="7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0286873"/>
              </p:ext>
            </p:extLst>
          </p:nvPr>
        </p:nvGraphicFramePr>
        <p:xfrm>
          <a:off x="344488" y="1052736"/>
          <a:ext cx="8367157" cy="12580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18986"/>
                <a:gridCol w="759808"/>
                <a:gridCol w="1291670"/>
                <a:gridCol w="1291670"/>
                <a:gridCol w="835786"/>
                <a:gridCol w="1128735"/>
                <a:gridCol w="1128735"/>
                <a:gridCol w="911767"/>
              </a:tblGrid>
              <a:tr h="221744">
                <a:tc grid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dirty="0" smtClean="0">
                          <a:effectLst/>
                        </a:rPr>
                        <a:t> </a:t>
                      </a:r>
                      <a:endParaRPr lang="en-US" sz="7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left view </a:t>
                      </a:r>
                      <a:endParaRPr lang="en-US" sz="14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Right View</a:t>
                      </a:r>
                      <a:endParaRPr lang="en-US" sz="14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9062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</a:rPr>
                        <a:t>Anchor</a:t>
                      </a:r>
                      <a:endParaRPr lang="en-US" sz="16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RP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anchor P (%)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non- anchor P(%)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B slice (%)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anchor P (%)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non-anchor P(%)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</a:rPr>
                        <a:t>B slice (%)</a:t>
                      </a:r>
                      <a:endParaRPr lang="en-US" sz="16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</a:tr>
              <a:tr h="12843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</a:rPr>
                        <a:t>Average</a:t>
                      </a:r>
                      <a:endParaRPr lang="en-US" sz="16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endParaRPr lang="en-US" sz="1600">
                        <a:effectLst/>
                        <a:latin typeface="Times New Roma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</a:rPr>
                        <a:t>27.17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</a:rPr>
                        <a:t>25.30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</a:rPr>
                        <a:t>8.47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</a:rPr>
                        <a:t>28.09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</a:rPr>
                        <a:t>24.31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</a:rPr>
                        <a:t>7.97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</a:tr>
              <a:tr h="12843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Maximal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endParaRPr lang="en-US" sz="1600">
                        <a:effectLst/>
                        <a:latin typeface="Times New Roma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</a:rPr>
                        <a:t>68.77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</a:rPr>
                        <a:t>74.36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</a:rPr>
                        <a:t>49.99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</a:rPr>
                        <a:t>67.22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</a:rPr>
                        <a:t>68.00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</a:rPr>
                        <a:t>49.56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3068903"/>
              </p:ext>
            </p:extLst>
          </p:nvPr>
        </p:nvGraphicFramePr>
        <p:xfrm>
          <a:off x="1712640" y="3861049"/>
          <a:ext cx="5381104" cy="21675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30097"/>
                <a:gridCol w="1394475"/>
                <a:gridCol w="1403699"/>
                <a:gridCol w="1552833"/>
              </a:tblGrid>
              <a:tr h="28155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Complexity estimate (ratio to anchor)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955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Encoder Time, %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Decoder Time, %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Rendering Time, %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</a:tr>
              <a:tr h="20955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S01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1.05 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solidFill>
                            <a:srgbClr val="FF0000"/>
                          </a:solidFill>
                          <a:effectLst/>
                        </a:rPr>
                        <a:t>0.75</a:t>
                      </a:r>
                      <a:endParaRPr lang="en-US" sz="11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N/A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</a:tr>
              <a:tr h="20955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S02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1.06 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1.00 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N/A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</a:tr>
              <a:tr h="20955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S03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1.04 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solidFill>
                            <a:srgbClr val="FF0000"/>
                          </a:solidFill>
                          <a:effectLst/>
                        </a:rPr>
                        <a:t>0.89 </a:t>
                      </a:r>
                      <a:endParaRPr lang="en-US" sz="11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N/A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</a:tr>
              <a:tr h="20955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S04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1.05 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solidFill>
                            <a:srgbClr val="FF0000"/>
                          </a:solidFill>
                          <a:effectLst/>
                        </a:rPr>
                        <a:t>0.77 </a:t>
                      </a:r>
                      <a:endParaRPr lang="en-US" sz="11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N/A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</a:tr>
              <a:tr h="20955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S05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1.07 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1.00 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N/A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</a:tr>
              <a:tr h="20955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S06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1.06 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1.11 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N/A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</a:tr>
              <a:tr h="20955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S08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1.06 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solidFill>
                            <a:srgbClr val="FF0000"/>
                          </a:solidFill>
                          <a:effectLst/>
                        </a:rPr>
                        <a:t>0.88 </a:t>
                      </a:r>
                      <a:endParaRPr lang="en-US" sz="11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N/A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</a:tr>
              <a:tr h="20955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Average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1.05 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0.91 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N/A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04588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Summary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472" y="1196752"/>
            <a:ext cx="9539288" cy="4904011"/>
          </a:xfrm>
        </p:spPr>
        <p:txBody>
          <a:bodyPr>
            <a:normAutofit fontScale="92500"/>
          </a:bodyPr>
          <a:lstStyle/>
          <a:p>
            <a:pPr lvl="1">
              <a:buFont typeface="Courier New" pitchFamily="49" charset="0"/>
              <a:buChar char="o"/>
            </a:pPr>
            <a:r>
              <a:rPr lang="fi-FI" sz="2800" dirty="0" smtClean="0"/>
              <a:t>Harmonized IVP/VSP is proposed</a:t>
            </a:r>
            <a:endParaRPr lang="fi-FI" sz="2800" dirty="0" smtClean="0"/>
          </a:p>
          <a:p>
            <a:pPr lvl="2">
              <a:buFont typeface="Courier New" pitchFamily="49" charset="0"/>
              <a:buChar char="o"/>
            </a:pPr>
            <a:r>
              <a:rPr lang="fi-FI" dirty="0"/>
              <a:t>Single reference index for IVP and VSP</a:t>
            </a:r>
          </a:p>
          <a:p>
            <a:pPr lvl="2">
              <a:buFont typeface="Courier New" pitchFamily="49" charset="0"/>
              <a:buChar char="o"/>
            </a:pPr>
            <a:r>
              <a:rPr lang="fi-FI" dirty="0"/>
              <a:t>Signal type of prediction to the refIDx</a:t>
            </a:r>
          </a:p>
          <a:p>
            <a:pPr lvl="3">
              <a:buFont typeface="Courier New" pitchFamily="49" charset="0"/>
              <a:buChar char="o"/>
            </a:pPr>
            <a:r>
              <a:rPr lang="fi-FI" dirty="0" smtClean="0"/>
              <a:t>Type of prediction specifies MV signaling/deriving</a:t>
            </a:r>
          </a:p>
          <a:p>
            <a:pPr lvl="3">
              <a:buFont typeface="Courier New" pitchFamily="49" charset="0"/>
              <a:buChar char="o"/>
            </a:pPr>
            <a:r>
              <a:rPr lang="fi-FI" dirty="0" smtClean="0"/>
              <a:t>Single </a:t>
            </a:r>
            <a:r>
              <a:rPr lang="fi-FI" dirty="0"/>
              <a:t>MV is derived for motion partition (4x4...16x16</a:t>
            </a:r>
            <a:r>
              <a:rPr lang="fi-FI" dirty="0" smtClean="0"/>
              <a:t>)</a:t>
            </a:r>
            <a:endParaRPr lang="fi-FI" sz="2800" dirty="0" smtClean="0"/>
          </a:p>
          <a:p>
            <a:pPr lvl="2">
              <a:buFont typeface="Courier New" pitchFamily="49" charset="0"/>
              <a:buChar char="o"/>
            </a:pPr>
            <a:r>
              <a:rPr lang="fi-FI" sz="2800" dirty="0" smtClean="0"/>
              <a:t>Gain about 0.1% on average</a:t>
            </a:r>
          </a:p>
          <a:p>
            <a:pPr lvl="2">
              <a:buFont typeface="Courier New" pitchFamily="49" charset="0"/>
              <a:buChar char="o"/>
            </a:pPr>
            <a:r>
              <a:rPr lang="fi-FI" sz="2800" dirty="0" smtClean="0"/>
              <a:t>Variable block size VSP (identical to MCP)</a:t>
            </a:r>
            <a:endParaRPr lang="fi-FI" sz="2800" dirty="0"/>
          </a:p>
          <a:p>
            <a:pPr lvl="1">
              <a:buFont typeface="Courier New" pitchFamily="49" charset="0"/>
              <a:buChar char="o"/>
            </a:pPr>
            <a:r>
              <a:rPr lang="fi-FI" sz="2800" dirty="0" smtClean="0"/>
              <a:t>8x8 blocks in VSP_SKIP/DIRECT</a:t>
            </a:r>
          </a:p>
          <a:p>
            <a:pPr lvl="2">
              <a:buFont typeface="Courier New" pitchFamily="49" charset="0"/>
              <a:buChar char="o"/>
            </a:pPr>
            <a:r>
              <a:rPr lang="fi-FI" sz="2800" dirty="0" smtClean="0"/>
              <a:t>0.04% of dBR on total MVD (gain 0.28% for GT_Fly)</a:t>
            </a:r>
          </a:p>
          <a:p>
            <a:pPr lvl="2">
              <a:buFont typeface="Courier New" pitchFamily="49" charset="0"/>
              <a:buChar char="o"/>
            </a:pPr>
            <a:r>
              <a:rPr lang="fi-FI" sz="2800" dirty="0" smtClean="0"/>
              <a:t>6-9% of decoding time reduction on average</a:t>
            </a:r>
          </a:p>
          <a:p>
            <a:pPr lvl="2">
              <a:buFont typeface="Courier New" pitchFamily="49" charset="0"/>
              <a:buChar char="o"/>
            </a:pPr>
            <a:r>
              <a:rPr lang="fi-FI" sz="2800" dirty="0" smtClean="0"/>
              <a:t>Ratio 4x4 block reduced to 4-6% on aver. (25 worse case)</a:t>
            </a:r>
            <a:endParaRPr lang="fi-FI" sz="2800" dirty="0"/>
          </a:p>
          <a:p>
            <a:pPr lvl="1">
              <a:buFont typeface="Courier New" pitchFamily="49" charset="0"/>
              <a:buChar char="o"/>
            </a:pPr>
            <a:endParaRPr lang="fi-FI" sz="2800" dirty="0" smtClean="0"/>
          </a:p>
          <a:p>
            <a:pPr lvl="2">
              <a:buFont typeface="Courier New" pitchFamily="49" charset="0"/>
              <a:buChar char="o"/>
            </a:pPr>
            <a:endParaRPr lang="fi-FI" sz="2800" dirty="0" smtClean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6769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Thank you!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Inter-view and VSP </a:t>
            </a:r>
            <a:r>
              <a:rPr lang="fi-FI" dirty="0" smtClean="0"/>
              <a:t>in 3D-AVC </a:t>
            </a:r>
            <a:r>
              <a:rPr lang="fi-FI" dirty="0" smtClean="0"/>
              <a:t>v7.0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472" y="1196752"/>
            <a:ext cx="9539288" cy="4904011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fi-FI" dirty="0" smtClean="0"/>
          </a:p>
          <a:p>
            <a:pPr lvl="1">
              <a:buFont typeface="Courier New" pitchFamily="49" charset="0"/>
              <a:buChar char="o"/>
            </a:pPr>
            <a:r>
              <a:rPr lang="fi-FI" sz="2800" dirty="0" smtClean="0"/>
              <a:t>Features of IVP/BVSP in 3D-ATM</a:t>
            </a:r>
          </a:p>
          <a:p>
            <a:pPr lvl="2">
              <a:buFont typeface="Courier New" pitchFamily="49" charset="0"/>
              <a:buChar char="o"/>
            </a:pPr>
            <a:r>
              <a:rPr lang="fi-FI" sz="2800" dirty="0" smtClean="0">
                <a:solidFill>
                  <a:srgbClr val="FF0000"/>
                </a:solidFill>
              </a:rPr>
              <a:t>Generic MVP mode</a:t>
            </a:r>
          </a:p>
          <a:p>
            <a:pPr lvl="2">
              <a:buFont typeface="Courier New" pitchFamily="49" charset="0"/>
              <a:buChar char="o"/>
            </a:pPr>
            <a:r>
              <a:rPr lang="fi-FI" sz="2800" dirty="0" smtClean="0"/>
              <a:t>Direct/Skip mode</a:t>
            </a:r>
          </a:p>
          <a:p>
            <a:pPr lvl="2">
              <a:buFont typeface="Courier New" pitchFamily="49" charset="0"/>
              <a:buChar char="o"/>
            </a:pPr>
            <a:endParaRPr lang="fi-FI" sz="2800" dirty="0" smtClean="0"/>
          </a:p>
          <a:p>
            <a:pPr lvl="1">
              <a:buFont typeface="Courier New" pitchFamily="49" charset="0"/>
              <a:buChar char="o"/>
            </a:pPr>
            <a:r>
              <a:rPr lang="fi-FI" sz="2800" dirty="0" smtClean="0"/>
              <a:t>Features of BVSP</a:t>
            </a:r>
            <a:endParaRPr lang="fi-FI" sz="2800" dirty="0"/>
          </a:p>
          <a:p>
            <a:pPr lvl="2">
              <a:buFont typeface="Courier New" pitchFamily="49" charset="0"/>
              <a:buChar char="o"/>
            </a:pPr>
            <a:r>
              <a:rPr lang="fi-FI" sz="2800" dirty="0" smtClean="0"/>
              <a:t>Complexity of 4x4 block size BVSP was argued</a:t>
            </a:r>
          </a:p>
          <a:p>
            <a:pPr lvl="2">
              <a:buFont typeface="Courier New" pitchFamily="49" charset="0"/>
              <a:buChar char="o"/>
            </a:pPr>
            <a:r>
              <a:rPr lang="fi-FI" sz="2800" dirty="0" smtClean="0"/>
              <a:t> </a:t>
            </a:r>
            <a:r>
              <a:rPr lang="fi-FI" sz="2800" dirty="0" smtClean="0">
                <a:solidFill>
                  <a:srgbClr val="FF0000"/>
                </a:solidFill>
              </a:rPr>
              <a:t>8x8 block size BVSP was proposed</a:t>
            </a:r>
          </a:p>
          <a:p>
            <a:pPr lvl="2">
              <a:buFont typeface="Courier New" pitchFamily="49" charset="0"/>
              <a:buChar char="o"/>
            </a:pPr>
            <a:r>
              <a:rPr lang="fi-FI" sz="2800" dirty="0"/>
              <a:t> Multi-directional VSP (reference index)</a:t>
            </a:r>
          </a:p>
          <a:p>
            <a:pPr lvl="2">
              <a:buFont typeface="Courier New" pitchFamily="49" charset="0"/>
              <a:buChar char="o"/>
            </a:pPr>
            <a:endParaRPr lang="fi-FI" sz="2800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6082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Inter-view and VSP </a:t>
            </a:r>
            <a:r>
              <a:rPr lang="fi-FI" dirty="0" smtClean="0"/>
              <a:t>in 3D-AVC </a:t>
            </a:r>
            <a:r>
              <a:rPr lang="fi-FI" dirty="0" smtClean="0"/>
              <a:t>v7.0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472" y="1196752"/>
            <a:ext cx="9539288" cy="5040560"/>
          </a:xfrm>
        </p:spPr>
        <p:txBody>
          <a:bodyPr>
            <a:normAutofit fontScale="92500" lnSpcReduction="10000"/>
          </a:bodyPr>
          <a:lstStyle/>
          <a:p>
            <a:pPr lvl="1">
              <a:buFont typeface="Courier New" pitchFamily="49" charset="0"/>
              <a:buChar char="o"/>
            </a:pPr>
            <a:r>
              <a:rPr lang="fi-FI" sz="2800" dirty="0" smtClean="0"/>
              <a:t>Co-existance of IVP/BVSP in generic MVP</a:t>
            </a:r>
          </a:p>
          <a:p>
            <a:pPr lvl="2">
              <a:buFont typeface="Courier New" pitchFamily="49" charset="0"/>
              <a:buChar char="o"/>
            </a:pPr>
            <a:r>
              <a:rPr lang="fi-FI" dirty="0"/>
              <a:t>IVP and BVSP </a:t>
            </a:r>
            <a:r>
              <a:rPr lang="fi-FI" dirty="0"/>
              <a:t>use different </a:t>
            </a:r>
            <a:r>
              <a:rPr lang="fi-FI" dirty="0"/>
              <a:t>reference index </a:t>
            </a:r>
            <a:r>
              <a:rPr lang="fi-FI" dirty="0"/>
              <a:t>in </a:t>
            </a:r>
            <a:r>
              <a:rPr lang="fi-FI" dirty="0" smtClean="0"/>
              <a:t>RPL</a:t>
            </a:r>
          </a:p>
          <a:p>
            <a:pPr lvl="3">
              <a:buFont typeface="Courier New" pitchFamily="49" charset="0"/>
              <a:buChar char="o"/>
            </a:pPr>
            <a:r>
              <a:rPr lang="fi-FI" dirty="0" smtClean="0"/>
              <a:t>refIdx of VSP is mapped to refIdx of IVP	</a:t>
            </a:r>
          </a:p>
          <a:p>
            <a:pPr lvl="3">
              <a:buFont typeface="Courier New" pitchFamily="49" charset="0"/>
              <a:buChar char="o"/>
            </a:pPr>
            <a:r>
              <a:rPr lang="fi-FI" dirty="0" smtClean="0"/>
              <a:t>refIdx of VSP signal ommiting dMV coding (decoder side derivation)</a:t>
            </a:r>
            <a:endParaRPr lang="fi-FI" dirty="0"/>
          </a:p>
          <a:p>
            <a:pPr lvl="2">
              <a:buFont typeface="Courier New" pitchFamily="49" charset="0"/>
              <a:buChar char="o"/>
            </a:pPr>
            <a:r>
              <a:rPr lang="fi-FI" dirty="0" smtClean="0"/>
              <a:t>Different branches of direction separated prediction</a:t>
            </a:r>
          </a:p>
          <a:p>
            <a:pPr lvl="3">
              <a:buFont typeface="Courier New" pitchFamily="49" charset="0"/>
              <a:buChar char="o"/>
            </a:pPr>
            <a:r>
              <a:rPr lang="fi-FI" dirty="0" smtClean="0"/>
              <a:t>Redundancy between IVP and BVSP not utilized</a:t>
            </a:r>
          </a:p>
          <a:p>
            <a:pPr lvl="3">
              <a:buFont typeface="Courier New" pitchFamily="49" charset="0"/>
              <a:buChar char="o"/>
            </a:pPr>
            <a:endParaRPr lang="fi-FI" dirty="0"/>
          </a:p>
          <a:p>
            <a:pPr lvl="3">
              <a:buFont typeface="Courier New" pitchFamily="49" charset="0"/>
              <a:buChar char="o"/>
            </a:pPr>
            <a:endParaRPr lang="fi-FI" dirty="0" smtClean="0"/>
          </a:p>
          <a:p>
            <a:pPr lvl="3">
              <a:buFont typeface="Courier New" pitchFamily="49" charset="0"/>
              <a:buChar char="o"/>
            </a:pPr>
            <a:endParaRPr lang="fi-FI" dirty="0" smtClean="0"/>
          </a:p>
          <a:p>
            <a:pPr lvl="3">
              <a:buFont typeface="Courier New" pitchFamily="49" charset="0"/>
              <a:buChar char="o"/>
            </a:pPr>
            <a:endParaRPr lang="fi-FI" dirty="0" smtClean="0"/>
          </a:p>
          <a:p>
            <a:pPr lvl="3">
              <a:buFont typeface="Courier New" pitchFamily="49" charset="0"/>
              <a:buChar char="o"/>
            </a:pPr>
            <a:endParaRPr lang="fi-FI" dirty="0" smtClean="0"/>
          </a:p>
          <a:p>
            <a:pPr lvl="3">
              <a:buFont typeface="Courier New" pitchFamily="49" charset="0"/>
              <a:buChar char="o"/>
            </a:pPr>
            <a:endParaRPr lang="fi-FI" dirty="0" smtClean="0"/>
          </a:p>
          <a:p>
            <a:pPr lvl="2">
              <a:buFont typeface="Courier New" pitchFamily="49" charset="0"/>
              <a:buChar char="o"/>
            </a:pPr>
            <a:r>
              <a:rPr lang="fi-FI" dirty="0" smtClean="0"/>
              <a:t>Harmonization between IVP and BVSP required</a:t>
            </a:r>
          </a:p>
          <a:p>
            <a:pPr lvl="3">
              <a:buFont typeface="Courier New" pitchFamily="49" charset="0"/>
              <a:buChar char="o"/>
            </a:pPr>
            <a:r>
              <a:rPr lang="fi-FI" dirty="0" smtClean="0">
                <a:solidFill>
                  <a:srgbClr val="00B050"/>
                </a:solidFill>
              </a:rPr>
              <a:t>Multi-directional IVP and VSP should be supported</a:t>
            </a:r>
          </a:p>
          <a:p>
            <a:pPr lvl="3">
              <a:buFont typeface="Courier New" pitchFamily="49" charset="0"/>
              <a:buChar char="o"/>
            </a:pPr>
            <a:endParaRPr lang="fi-FI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4808" y="3256211"/>
            <a:ext cx="2888892" cy="1900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16593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Inter-view and VSP </a:t>
            </a:r>
            <a:r>
              <a:rPr lang="fi-FI" dirty="0" smtClean="0"/>
              <a:t>in 3D-AVC </a:t>
            </a:r>
            <a:r>
              <a:rPr lang="fi-FI" dirty="0" smtClean="0"/>
              <a:t>v7.0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472" y="1196752"/>
            <a:ext cx="9539288" cy="5040560"/>
          </a:xfrm>
        </p:spPr>
        <p:txBody>
          <a:bodyPr>
            <a:normAutofit/>
          </a:bodyPr>
          <a:lstStyle/>
          <a:p>
            <a:pPr lvl="1">
              <a:buFont typeface="Courier New" pitchFamily="49" charset="0"/>
              <a:buChar char="o"/>
            </a:pPr>
            <a:r>
              <a:rPr lang="fi-FI" sz="2800" dirty="0" smtClean="0"/>
              <a:t>VSP design</a:t>
            </a:r>
            <a:endParaRPr lang="fi-FI" sz="2800" dirty="0" smtClean="0"/>
          </a:p>
          <a:p>
            <a:pPr lvl="2">
              <a:buFont typeface="Courier New" pitchFamily="49" charset="0"/>
              <a:buChar char="o"/>
            </a:pPr>
            <a:r>
              <a:rPr lang="fi-FI" dirty="0" smtClean="0"/>
              <a:t>VSP supports all motion partitions are supported</a:t>
            </a:r>
          </a:p>
          <a:p>
            <a:pPr lvl="2">
              <a:buFont typeface="Courier New" pitchFamily="49" charset="0"/>
              <a:buChar char="o"/>
            </a:pPr>
            <a:r>
              <a:rPr lang="fi-FI" dirty="0" smtClean="0"/>
              <a:t>4x4 block is elementary unit of VSP</a:t>
            </a:r>
          </a:p>
          <a:p>
            <a:pPr lvl="2">
              <a:buFont typeface="Courier New" pitchFamily="49" charset="0"/>
              <a:buChar char="o"/>
            </a:pPr>
            <a:r>
              <a:rPr lang="fi-FI" dirty="0" smtClean="0"/>
              <a:t>MV (disparity vector) is derived for each 4x4</a:t>
            </a:r>
          </a:p>
          <a:p>
            <a:pPr lvl="2">
              <a:buFont typeface="Courier New" pitchFamily="49" charset="0"/>
              <a:buChar char="o"/>
            </a:pPr>
            <a:r>
              <a:rPr lang="fi-FI" dirty="0" smtClean="0">
                <a:solidFill>
                  <a:srgbClr val="FF0000"/>
                </a:solidFill>
              </a:rPr>
              <a:t>Increased 4x4 MCP usage</a:t>
            </a:r>
          </a:p>
          <a:p>
            <a:pPr lvl="3">
              <a:buFont typeface="Courier New" pitchFamily="49" charset="0"/>
              <a:buChar char="o"/>
            </a:pPr>
            <a:endParaRPr lang="fi-FI" dirty="0"/>
          </a:p>
          <a:p>
            <a:pPr lvl="3">
              <a:buFont typeface="Courier New" pitchFamily="49" charset="0"/>
              <a:buChar char="o"/>
            </a:pPr>
            <a:endParaRPr lang="fi-FI" dirty="0" smtClean="0"/>
          </a:p>
          <a:p>
            <a:pPr lvl="3">
              <a:buFont typeface="Courier New" pitchFamily="49" charset="0"/>
              <a:buChar char="o"/>
            </a:pPr>
            <a:endParaRPr lang="fi-FI" dirty="0"/>
          </a:p>
          <a:p>
            <a:pPr lvl="3">
              <a:buFont typeface="Courier New" pitchFamily="49" charset="0"/>
              <a:buChar char="o"/>
            </a:pPr>
            <a:endParaRPr lang="fi-FI" dirty="0" smtClean="0"/>
          </a:p>
          <a:p>
            <a:pPr lvl="3">
              <a:buFont typeface="Courier New" pitchFamily="49" charset="0"/>
              <a:buChar char="o"/>
            </a:pPr>
            <a:endParaRPr lang="fi-FI" dirty="0" smtClean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87" y="3768055"/>
            <a:ext cx="2181225" cy="218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43107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Statistics on 4x4 MCP usage</a:t>
            </a:r>
            <a:endParaRPr lang="en-US" sz="24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28464" y="1124744"/>
            <a:ext cx="865519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CA" sz="1600" dirty="0" smtClean="0"/>
              <a:t>Percentage </a:t>
            </a:r>
            <a:r>
              <a:rPr lang="en-CA" sz="1600" dirty="0"/>
              <a:t>of 4x4 blocks to be utilized either in MCP or BVSP process, 3D-ATM v7.0 anchor.</a:t>
            </a:r>
            <a:endParaRPr lang="fi-FI" sz="16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8528559"/>
              </p:ext>
            </p:extLst>
          </p:nvPr>
        </p:nvGraphicFramePr>
        <p:xfrm>
          <a:off x="416496" y="1142995"/>
          <a:ext cx="8367157" cy="49774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18986"/>
                <a:gridCol w="759808"/>
                <a:gridCol w="1291670"/>
                <a:gridCol w="1291670"/>
                <a:gridCol w="835786"/>
                <a:gridCol w="1128735"/>
                <a:gridCol w="1128735"/>
                <a:gridCol w="911767"/>
              </a:tblGrid>
              <a:tr h="141276">
                <a:tc grid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dirty="0">
                          <a:effectLst/>
                        </a:rPr>
                        <a:t> </a:t>
                      </a:r>
                      <a:endParaRPr lang="en-US" sz="7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left view </a:t>
                      </a:r>
                      <a:endParaRPr lang="en-US" sz="14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Right View</a:t>
                      </a:r>
                      <a:endParaRPr lang="en-US" sz="14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9062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Sequence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RP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anchor P (%)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non- anchor P(%)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B slice (%)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anchor P (%)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non-anchor P(%)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</a:rPr>
                        <a:t>B slice (%)</a:t>
                      </a:r>
                      <a:endParaRPr lang="en-US" sz="16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</a:tr>
              <a:tr h="141276">
                <a:tc row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S01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0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7.19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5.97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1.16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5.53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4.14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1.42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</a:tr>
              <a:tr h="1412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1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17.14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9.16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1.42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11.50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9.30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1.62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</a:tr>
              <a:tr h="1412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2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24.40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13.50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2.07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25.37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14.33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2.60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</a:tr>
              <a:tr h="1412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3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29.26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24.16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2.21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23.08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23.53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2.41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</a:tr>
              <a:tr h="141276">
                <a:tc row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S02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0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29.31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10.61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2.82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24.00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7.41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2.45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</a:tr>
              <a:tr h="1412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1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32.26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8.42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5.24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34.55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7.82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 dirty="0">
                          <a:effectLst/>
                        </a:rPr>
                        <a:t>5.94</a:t>
                      </a:r>
                      <a:endParaRPr lang="en-US" sz="7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</a:tr>
              <a:tr h="1412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2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36.80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16.97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9.47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36.69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14.09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 dirty="0">
                          <a:effectLst/>
                        </a:rPr>
                        <a:t>7.61</a:t>
                      </a:r>
                      <a:endParaRPr lang="en-US" sz="7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</a:tr>
              <a:tr h="1284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3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 dirty="0">
                          <a:effectLst/>
                        </a:rPr>
                        <a:t>40.06</a:t>
                      </a:r>
                      <a:endParaRPr lang="en-US" sz="7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30.03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7.53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29.38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22.80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 dirty="0">
                          <a:effectLst/>
                        </a:rPr>
                        <a:t>5.37</a:t>
                      </a:r>
                      <a:endParaRPr lang="en-US" sz="7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</a:tr>
              <a:tr h="128433">
                <a:tc row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S03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0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44.17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46.88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9.82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46.71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48.06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 dirty="0">
                          <a:effectLst/>
                        </a:rPr>
                        <a:t>9.31</a:t>
                      </a:r>
                      <a:endParaRPr lang="en-US" sz="7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</a:tr>
              <a:tr h="1412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1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39.91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49.24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6.47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45.91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48.41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 dirty="0">
                          <a:effectLst/>
                        </a:rPr>
                        <a:t>5.77</a:t>
                      </a:r>
                      <a:endParaRPr lang="en-US" sz="7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</a:tr>
              <a:tr h="1412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2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36.59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57.72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5.88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40.78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48.46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5.03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</a:tr>
              <a:tr h="1412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3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39.04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42.67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8.69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34.14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34.74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7.47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</a:tr>
              <a:tr h="141276">
                <a:tc row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S04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0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68.77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74.36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49.99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67.22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68.00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49.56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</a:tr>
              <a:tr h="1412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1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65.11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71.88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36.18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65.30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67.51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35.70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</a:tr>
              <a:tr h="1412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2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63.94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71.22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29.77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61.99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64.66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24.64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</a:tr>
              <a:tr h="1412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3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56.80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61.74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24.68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52.84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56.42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21.56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</a:tr>
              <a:tr h="141276">
                <a:tc row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S05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0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4.50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4.39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3.84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5.39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7.02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4.69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</a:tr>
              <a:tr h="1284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1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13.19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8.92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5.61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19.82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10.31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 dirty="0">
                          <a:effectLst/>
                        </a:rPr>
                        <a:t>5.97</a:t>
                      </a:r>
                      <a:endParaRPr lang="en-US" sz="7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</a:tr>
              <a:tr h="1284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2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13.76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15.06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5.80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19.43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15.75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 dirty="0">
                          <a:effectLst/>
                        </a:rPr>
                        <a:t>5.96</a:t>
                      </a:r>
                      <a:endParaRPr lang="en-US" sz="7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</a:tr>
              <a:tr h="1284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3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16.94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18.05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5.38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23.85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24.21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 dirty="0">
                          <a:effectLst/>
                        </a:rPr>
                        <a:t>5.03</a:t>
                      </a:r>
                      <a:endParaRPr lang="en-US" sz="7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</a:tr>
              <a:tr h="128433">
                <a:tc row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S06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0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3.47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4.05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2.29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6.02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4.39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 dirty="0">
                          <a:effectLst/>
                        </a:rPr>
                        <a:t>2.62</a:t>
                      </a:r>
                      <a:endParaRPr lang="en-US" sz="7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</a:tr>
              <a:tr h="1284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1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8.03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5.46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2.75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17.43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9.43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 dirty="0">
                          <a:effectLst/>
                        </a:rPr>
                        <a:t>2.87</a:t>
                      </a:r>
                      <a:endParaRPr lang="en-US" sz="7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</a:tr>
              <a:tr h="1284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2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13.36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10.96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2.47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27.80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18.73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 dirty="0">
                          <a:effectLst/>
                        </a:rPr>
                        <a:t>2.35</a:t>
                      </a:r>
                      <a:endParaRPr lang="en-US" sz="7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</a:tr>
              <a:tr h="1284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3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28.78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26.27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1.67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36.12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37.62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 dirty="0">
                          <a:effectLst/>
                        </a:rPr>
                        <a:t>1.69</a:t>
                      </a:r>
                      <a:endParaRPr lang="en-US" sz="7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</a:tr>
              <a:tr h="128433">
                <a:tc row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S08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0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2.32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1.18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0.65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1.75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0.91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 dirty="0">
                          <a:effectLst/>
                        </a:rPr>
                        <a:t>0.46</a:t>
                      </a:r>
                      <a:endParaRPr lang="en-US" sz="7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</a:tr>
              <a:tr h="1284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1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3.75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3.43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1.08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3.23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2.14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 dirty="0">
                          <a:effectLst/>
                        </a:rPr>
                        <a:t>0.96</a:t>
                      </a:r>
                      <a:endParaRPr lang="en-US" sz="7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</a:tr>
              <a:tr h="1284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2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8.72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7.29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1.14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7.21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4.04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 dirty="0">
                          <a:effectLst/>
                        </a:rPr>
                        <a:t>1.20</a:t>
                      </a:r>
                      <a:endParaRPr lang="en-US" sz="7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</a:tr>
              <a:tr h="1284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3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13.27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8.94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1.00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13.55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>
                          <a:effectLst/>
                        </a:rPr>
                        <a:t>6.41</a:t>
                      </a:r>
                      <a:endParaRPr lang="en-US" sz="7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500" dirty="0">
                          <a:effectLst/>
                        </a:rPr>
                        <a:t>0.80</a:t>
                      </a:r>
                      <a:endParaRPr lang="en-US" sz="7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</a:tr>
              <a:tr h="12843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</a:rPr>
                        <a:t>Average</a:t>
                      </a:r>
                      <a:endParaRPr lang="en-US" sz="16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endParaRPr lang="en-US" sz="1600">
                        <a:effectLst/>
                        <a:latin typeface="Times New Roma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</a:rPr>
                        <a:t>27.17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</a:rPr>
                        <a:t>25.30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</a:rPr>
                        <a:t>8.47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</a:rPr>
                        <a:t>28.09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</a:rPr>
                        <a:t>24.31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</a:rPr>
                        <a:t>7.97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</a:tr>
              <a:tr h="12843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Maximal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endParaRPr lang="en-US" sz="1600">
                        <a:effectLst/>
                        <a:latin typeface="Times New Roma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</a:rPr>
                        <a:t>68.77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</a:rPr>
                        <a:t>74.36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</a:rPr>
                        <a:t>49.99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</a:rPr>
                        <a:t>67.22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</a:rPr>
                        <a:t>68.00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</a:rPr>
                        <a:t>49.56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46236" marR="46236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81107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BVSP with 8x8 block size</a:t>
            </a:r>
            <a:endParaRPr lang="en-US" sz="24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5199255"/>
              </p:ext>
            </p:extLst>
          </p:nvPr>
        </p:nvGraphicFramePr>
        <p:xfrm>
          <a:off x="1136576" y="1700808"/>
          <a:ext cx="7632847" cy="35488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91454"/>
                <a:gridCol w="1230736"/>
                <a:gridCol w="1154172"/>
                <a:gridCol w="808002"/>
                <a:gridCol w="1042583"/>
                <a:gridCol w="804744"/>
                <a:gridCol w="1501156"/>
              </a:tblGrid>
              <a:tr h="48886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grid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Texture Coding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Total (Coded PSNR)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Total (Synthesed PSNR)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61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 err="1">
                          <a:effectLst/>
                        </a:rPr>
                        <a:t>dBR</a:t>
                      </a:r>
                      <a:r>
                        <a:rPr lang="en-US" sz="1400" dirty="0">
                          <a:effectLst/>
                        </a:rPr>
                        <a:t>, %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 err="1">
                          <a:effectLst/>
                        </a:rPr>
                        <a:t>dPSNR,dB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dBR, 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dPSNR,dB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dBR, 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dPSNR,dB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7061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S01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/>
                </a:tc>
              </a:tr>
              <a:tr h="37061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S02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/>
                </a:tc>
              </a:tr>
              <a:tr h="37061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S03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</a:t>
                      </a:r>
                    </a:p>
                  </a:txBody>
                  <a:tcPr marL="9525" marR="9525" marT="9525" marB="0" anchor="b"/>
                </a:tc>
              </a:tr>
              <a:tr h="37061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S04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</a:t>
                      </a:r>
                    </a:p>
                  </a:txBody>
                  <a:tcPr marL="9525" marR="9525" marT="9525" marB="0" anchor="b"/>
                </a:tc>
              </a:tr>
              <a:tr h="37061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S05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</a:t>
                      </a:r>
                    </a:p>
                  </a:txBody>
                  <a:tcPr marL="9525" marR="9525" marT="9525" marB="0" anchor="b"/>
                </a:tc>
              </a:tr>
              <a:tr h="37061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S06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-0.02</a:t>
                      </a:r>
                    </a:p>
                  </a:txBody>
                  <a:tcPr marL="9525" marR="9525" marT="9525" marB="0" anchor="b"/>
                </a:tc>
              </a:tr>
              <a:tr h="37061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S08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</a:t>
                      </a:r>
                    </a:p>
                  </a:txBody>
                  <a:tcPr marL="9525" marR="9525" marT="9525" marB="0" anchor="b"/>
                </a:tc>
              </a:tr>
              <a:tr h="37061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</a:rPr>
                        <a:t>Average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0.14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0.12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0.17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128464" y="1124744"/>
            <a:ext cx="58208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>
              <a:buFont typeface="Courier New" pitchFamily="49" charset="0"/>
              <a:buChar char="o"/>
            </a:pPr>
            <a:r>
              <a:rPr lang="fi-FI" sz="2800" dirty="0" smtClean="0"/>
              <a:t> Coding performance of BVS </a:t>
            </a:r>
            <a:r>
              <a:rPr lang="fi-FI" sz="2800" dirty="0" smtClean="0"/>
              <a:t>8x8</a:t>
            </a:r>
            <a:endParaRPr lang="fi-FI" sz="2800" dirty="0"/>
          </a:p>
        </p:txBody>
      </p:sp>
    </p:spTree>
    <p:extLst>
      <p:ext uri="{BB962C8B-B14F-4D97-AF65-F5344CB8AC3E}">
        <p14:creationId xmlns:p14="http://schemas.microsoft.com/office/powerpoint/2010/main" val="38713839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Harmonized IVP/VSP 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472" y="1196752"/>
            <a:ext cx="9539288" cy="5040560"/>
          </a:xfrm>
        </p:spPr>
        <p:txBody>
          <a:bodyPr>
            <a:normAutofit/>
          </a:bodyPr>
          <a:lstStyle/>
          <a:p>
            <a:pPr lvl="1">
              <a:buFont typeface="Courier New" pitchFamily="49" charset="0"/>
              <a:buChar char="o"/>
            </a:pPr>
            <a:r>
              <a:rPr lang="fi-FI" sz="2800" dirty="0" smtClean="0"/>
              <a:t>MCP in IVP and VSP is performed identically </a:t>
            </a:r>
            <a:endParaRPr lang="fi-FI" sz="2800" dirty="0" smtClean="0"/>
          </a:p>
          <a:p>
            <a:pPr lvl="2">
              <a:buFont typeface="Courier New" pitchFamily="49" charset="0"/>
              <a:buChar char="o"/>
            </a:pPr>
            <a:r>
              <a:rPr lang="fi-FI" dirty="0" smtClean="0"/>
              <a:t>Single reference index for IVP and VSP</a:t>
            </a:r>
          </a:p>
          <a:p>
            <a:pPr lvl="2">
              <a:buFont typeface="Courier New" pitchFamily="49" charset="0"/>
              <a:buChar char="o"/>
            </a:pPr>
            <a:r>
              <a:rPr lang="fi-FI" dirty="0" smtClean="0"/>
              <a:t>Signal type of prediction to the refIDx</a:t>
            </a:r>
          </a:p>
          <a:p>
            <a:pPr lvl="3">
              <a:buFont typeface="Courier New" pitchFamily="49" charset="0"/>
              <a:buChar char="o"/>
            </a:pPr>
            <a:r>
              <a:rPr lang="fi-FI" dirty="0" smtClean="0"/>
              <a:t>Type of prediction specifies MV signaling/derivation </a:t>
            </a:r>
          </a:p>
          <a:p>
            <a:pPr lvl="3">
              <a:buFont typeface="Courier New" pitchFamily="49" charset="0"/>
              <a:buChar char="o"/>
            </a:pPr>
            <a:r>
              <a:rPr lang="fi-FI" dirty="0" smtClean="0"/>
              <a:t>Single MV is derived for motion partition (4x4...16x16)</a:t>
            </a:r>
          </a:p>
          <a:p>
            <a:pPr lvl="3">
              <a:buFont typeface="Courier New" pitchFamily="49" charset="0"/>
              <a:buChar char="o"/>
            </a:pPr>
            <a:endParaRPr lang="fi-FI" dirty="0"/>
          </a:p>
          <a:p>
            <a:pPr lvl="3">
              <a:buFont typeface="Courier New" pitchFamily="49" charset="0"/>
              <a:buChar char="o"/>
            </a:pPr>
            <a:endParaRPr lang="fi-FI" dirty="0" smtClean="0"/>
          </a:p>
          <a:p>
            <a:pPr lvl="3">
              <a:buFont typeface="Courier New" pitchFamily="49" charset="0"/>
              <a:buChar char="o"/>
            </a:pPr>
            <a:endParaRPr lang="fi-FI" dirty="0"/>
          </a:p>
          <a:p>
            <a:pPr lvl="3">
              <a:buFont typeface="Courier New" pitchFamily="49" charset="0"/>
              <a:buChar char="o"/>
            </a:pPr>
            <a:endParaRPr lang="fi-FI" dirty="0" smtClean="0"/>
          </a:p>
          <a:p>
            <a:pPr lvl="3">
              <a:buFont typeface="Courier New" pitchFamily="49" charset="0"/>
              <a:buChar char="o"/>
            </a:pPr>
            <a:endParaRPr lang="fi-FI" dirty="0" smtClean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6064940"/>
              </p:ext>
            </p:extLst>
          </p:nvPr>
        </p:nvGraphicFramePr>
        <p:xfrm>
          <a:off x="2432720" y="3356992"/>
          <a:ext cx="5495925" cy="2724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" name="Visio" r:id="rId3" imgW="5494234" imgH="2719440" progId="Visio.Drawing.11">
                  <p:embed/>
                </p:oleObj>
              </mc:Choice>
              <mc:Fallback>
                <p:oleObj name="Visio" r:id="rId3" imgW="5494234" imgH="2719440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2720" y="3356992"/>
                        <a:ext cx="5495925" cy="2724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493692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Simulation results on Harmonized IVP/VSP</a:t>
            </a:r>
            <a:endParaRPr lang="en-US" sz="24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2978227"/>
              </p:ext>
            </p:extLst>
          </p:nvPr>
        </p:nvGraphicFramePr>
        <p:xfrm>
          <a:off x="1352601" y="1700808"/>
          <a:ext cx="7992887" cy="41764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42938"/>
                <a:gridCol w="1288790"/>
                <a:gridCol w="1208614"/>
                <a:gridCol w="846115"/>
                <a:gridCol w="1091761"/>
                <a:gridCol w="842704"/>
                <a:gridCol w="1571965"/>
              </a:tblGrid>
              <a:tr h="251093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grid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Texture Coding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</a:rPr>
                        <a:t>Total (Coded PSNR)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Total (Synthesed PSNR)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36152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err="1">
                          <a:effectLst/>
                        </a:rPr>
                        <a:t>dBR</a:t>
                      </a:r>
                      <a:r>
                        <a:rPr lang="en-US" sz="1600" dirty="0">
                          <a:effectLst/>
                        </a:rPr>
                        <a:t>, 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err="1">
                          <a:effectLst/>
                        </a:rPr>
                        <a:t>dPSNR,dB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dBR, 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dPSNR,dB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dBR, 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dPSNR,dB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436152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</a:rPr>
                        <a:t>S01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-0.12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0.00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-0.11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0.00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-0.08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0.00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</a:tr>
              <a:tr h="436152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</a:rPr>
                        <a:t>S02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-0.11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0.00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-0.09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0.00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-0.15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0.00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</a:tr>
              <a:tr h="436152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S03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-0.09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0.00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-0.08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0.00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-0.10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0.00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</a:tr>
              <a:tr h="436152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S04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-0.15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0.01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-0.14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0.01</a:t>
                      </a:r>
                      <a:endParaRPr lang="en-US" sz="16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-0.16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0.01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</a:tr>
              <a:tr h="436152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S05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0.00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0.00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0.02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0.00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0.00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0.00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</a:tr>
              <a:tr h="436152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S06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0.03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0.00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0.04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0.00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-0.01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0.00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</a:tr>
              <a:tr h="436152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S08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0.02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0.00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0.03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0.00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-0.03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0.00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/>
                </a:tc>
              </a:tr>
              <a:tr h="436152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</a:rPr>
                        <a:t>Average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-0.06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0.00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-0.04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0.00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-0.08</a:t>
                      </a:r>
                      <a:endParaRPr lang="en-US" sz="16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SimSun"/>
                        </a:rPr>
                        <a:t>0.00</a:t>
                      </a:r>
                      <a:endParaRPr lang="en-US" sz="16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128464" y="1124744"/>
            <a:ext cx="98051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fi-FI" sz="2800" dirty="0" smtClean="0"/>
              <a:t>Coding performance of proposed method,  ATM </a:t>
            </a:r>
            <a:r>
              <a:rPr lang="fi-FI" sz="2800" dirty="0" smtClean="0"/>
              <a:t>v</a:t>
            </a:r>
            <a:r>
              <a:rPr lang="fi-FI" sz="2800" dirty="0" smtClean="0"/>
              <a:t>7.0 anchor</a:t>
            </a:r>
            <a:endParaRPr lang="fi-FI" sz="2800" dirty="0"/>
          </a:p>
        </p:txBody>
      </p:sp>
    </p:spTree>
    <p:extLst>
      <p:ext uri="{BB962C8B-B14F-4D97-AF65-F5344CB8AC3E}">
        <p14:creationId xmlns:p14="http://schemas.microsoft.com/office/powerpoint/2010/main" val="2565757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Changes to VSP_SKIP/DIRECT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472" y="1196752"/>
            <a:ext cx="9539288" cy="5040560"/>
          </a:xfrm>
        </p:spPr>
        <p:txBody>
          <a:bodyPr>
            <a:normAutofit/>
          </a:bodyPr>
          <a:lstStyle/>
          <a:p>
            <a:pPr lvl="1">
              <a:buFont typeface="Courier New" pitchFamily="49" charset="0"/>
              <a:buChar char="o"/>
            </a:pPr>
            <a:r>
              <a:rPr lang="fi-FI" sz="2800" dirty="0" smtClean="0"/>
              <a:t>Variable VSP block size is supported through the MVP</a:t>
            </a:r>
          </a:p>
          <a:p>
            <a:pPr lvl="1">
              <a:buFont typeface="Courier New" pitchFamily="49" charset="0"/>
              <a:buChar char="o"/>
            </a:pPr>
            <a:r>
              <a:rPr lang="fi-FI" sz="2800" dirty="0" smtClean="0"/>
              <a:t>VSP_SKIP/DIRECT </a:t>
            </a:r>
          </a:p>
          <a:p>
            <a:pPr lvl="2">
              <a:buFont typeface="Courier New" pitchFamily="49" charset="0"/>
              <a:buChar char="o"/>
            </a:pPr>
            <a:r>
              <a:rPr lang="fi-FI" dirty="0" smtClean="0"/>
              <a:t>8x8 block is elementary unit of VSP</a:t>
            </a:r>
          </a:p>
          <a:p>
            <a:pPr lvl="3">
              <a:buFont typeface="Courier New" pitchFamily="49" charset="0"/>
              <a:buChar char="o"/>
            </a:pPr>
            <a:endParaRPr lang="fi-FI" dirty="0" smtClean="0"/>
          </a:p>
          <a:p>
            <a:pPr lvl="3">
              <a:buFont typeface="Courier New" pitchFamily="49" charset="0"/>
              <a:buChar char="o"/>
            </a:pPr>
            <a:endParaRPr lang="fi-FI" dirty="0"/>
          </a:p>
          <a:p>
            <a:pPr lvl="3">
              <a:buFont typeface="Courier New" pitchFamily="49" charset="0"/>
              <a:buChar char="o"/>
            </a:pPr>
            <a:endParaRPr lang="fi-FI" dirty="0" smtClean="0"/>
          </a:p>
          <a:p>
            <a:pPr lvl="3">
              <a:buFont typeface="Courier New" pitchFamily="49" charset="0"/>
              <a:buChar char="o"/>
            </a:pPr>
            <a:endParaRPr lang="fi-FI" dirty="0" smtClean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6616" y="3068960"/>
            <a:ext cx="2181225" cy="218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5088" y="3068960"/>
            <a:ext cx="2181225" cy="206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05747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Nokia colour palette">
      <a:dk1>
        <a:srgbClr val="0033CC"/>
      </a:dk1>
      <a:lt1>
        <a:srgbClr val="FFFFFF"/>
      </a:lt1>
      <a:dk2>
        <a:srgbClr val="0033CC"/>
      </a:dk2>
      <a:lt2>
        <a:srgbClr val="FFFFFF"/>
      </a:lt2>
      <a:accent1>
        <a:srgbClr val="44A51C"/>
      </a:accent1>
      <a:accent2>
        <a:srgbClr val="AFD4F0"/>
      </a:accent2>
      <a:accent3>
        <a:srgbClr val="040477"/>
      </a:accent3>
      <a:accent4>
        <a:srgbClr val="024C1C"/>
      </a:accent4>
      <a:accent5>
        <a:srgbClr val="E40E62"/>
      </a:accent5>
      <a:accent6>
        <a:srgbClr val="FFE805"/>
      </a:accent6>
      <a:hlink>
        <a:srgbClr val="44A51C"/>
      </a:hlink>
      <a:folHlink>
        <a:srgbClr val="44A51C"/>
      </a:folHlink>
    </a:clrScheme>
    <a:fontScheme name="Nokia fonts">
      <a:majorFont>
        <a:latin typeface="Nokia Large"/>
        <a:ea typeface=""/>
        <a:cs typeface=""/>
      </a:majorFont>
      <a:minorFont>
        <a:latin typeface="Nokia Standard Multiscrip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3261</TotalTime>
  <Words>1291</Words>
  <Application>Microsoft Office PowerPoint</Application>
  <PresentationFormat>A4 Paper (210x297 mm)</PresentationFormat>
  <Paragraphs>826</Paragraphs>
  <Slides>14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Blank</vt:lpstr>
      <vt:lpstr>Microsoft Visio Drawing</vt:lpstr>
      <vt:lpstr>CE1.a related: Harmonization of inter-view and view synthesis prediction in 3D-AVC</vt:lpstr>
      <vt:lpstr>Inter-view and VSP in 3D-AVC v7.0</vt:lpstr>
      <vt:lpstr>Inter-view and VSP in 3D-AVC v7.0</vt:lpstr>
      <vt:lpstr>Inter-view and VSP in 3D-AVC v7.0</vt:lpstr>
      <vt:lpstr>Statistics on 4x4 MCP usage</vt:lpstr>
      <vt:lpstr>BVSP with 8x8 block size</vt:lpstr>
      <vt:lpstr>Harmonized IVP/VSP </vt:lpstr>
      <vt:lpstr>Simulation results on Harmonized IVP/VSP</vt:lpstr>
      <vt:lpstr>Changes to VSP_SKIP/DIRECT</vt:lpstr>
      <vt:lpstr>Simulation results on Harmonized IVP/VSP</vt:lpstr>
      <vt:lpstr>Statistics on 4x4 MCP usage in proposed method</vt:lpstr>
      <vt:lpstr>Complexity estimates</vt:lpstr>
      <vt:lpstr>Summary</vt:lpstr>
      <vt:lpstr>Thank you! </vt:lpstr>
    </vt:vector>
  </TitlesOfParts>
  <Company>NOKIA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3DV EE4 results on “Pantomime” sequences</dc:title>
  <dc:creator>rusanovs</dc:creator>
  <cp:lastModifiedBy>Rusanovskyy Dmytro (Nokia-NRC/Tampere)</cp:lastModifiedBy>
  <cp:revision>261</cp:revision>
  <dcterms:created xsi:type="dcterms:W3CDTF">2010-07-25T07:28:45Z</dcterms:created>
  <dcterms:modified xsi:type="dcterms:W3CDTF">2013-04-20T05:05:48Z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932f63a1-a1e0-403a-90b1-accd82141eca</vt:lpwstr>
  </property>
  <property fmtid="{D5CDD505-2E9C-101B-9397-08002B2CF9AE}" pid="3" name="NokiaConfidentiality">
    <vt:lpwstr>Public</vt:lpwstr>
  </property>
</Properties>
</file>