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406" r:id="rId2"/>
    <p:sldId id="435" r:id="rId3"/>
    <p:sldId id="438" r:id="rId4"/>
    <p:sldId id="439" r:id="rId5"/>
    <p:sldId id="437" r:id="rId6"/>
    <p:sldId id="440" r:id="rId7"/>
    <p:sldId id="434" r:id="rId8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66" autoAdjust="0"/>
    <p:restoredTop sz="89265" autoAdjust="0"/>
  </p:normalViewPr>
  <p:slideViewPr>
    <p:cSldViewPr snapToObjects="1">
      <p:cViewPr varScale="1">
        <p:scale>
          <a:sx n="67" d="100"/>
          <a:sy n="67" d="100"/>
        </p:scale>
        <p:origin x="-11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JCT3V-D0156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  <p:sp>
        <p:nvSpPr>
          <p:cNvPr id="13" name="Text Box 13"/>
          <p:cNvSpPr txBox="1">
            <a:spLocks noChangeArrowheads="1"/>
          </p:cNvSpPr>
          <p:nvPr userDrawn="1"/>
        </p:nvSpPr>
        <p:spPr bwMode="auto">
          <a:xfrm>
            <a:off x="4800601" y="5621338"/>
            <a:ext cx="40338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Presented by </a:t>
            </a:r>
            <a:r>
              <a:rPr lang="en-US" altLang="zh-TW" sz="1400" dirty="0" smtClean="0"/>
              <a:t>Kai Zhang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4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in </a:t>
            </a:r>
            <a:r>
              <a:rPr lang="en-CA" sz="1400" dirty="0" err="1" smtClean="0"/>
              <a:t>Incheon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sz="1400" dirty="0" smtClean="0"/>
              <a:t>20–26 April</a:t>
            </a:r>
            <a:r>
              <a:rPr lang="en-CA" altLang="zh-TW" sz="1400" dirty="0" smtClean="0"/>
              <a:t>, 2013</a:t>
            </a:r>
            <a:endParaRPr lang="en-US" altLang="zh-TW" sz="1400" dirty="0">
              <a:ea typeface="SimHei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JCT3V-D0156</a:t>
            </a:r>
            <a:endParaRPr kumimoji="1" lang="zh-TW" altLang="en-US" sz="1400" b="1" kern="1200" dirty="0">
              <a:solidFill>
                <a:srgbClr val="E86C1F"/>
              </a:solidFill>
              <a:latin typeface="Arial" charset="0"/>
              <a:ea typeface="新細明體" charset="-12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2673350"/>
            <a:ext cx="9143999" cy="1441450"/>
          </a:xfrm>
        </p:spPr>
        <p:txBody>
          <a:bodyPr/>
          <a:lstStyle/>
          <a:p>
            <a:r>
              <a:rPr lang="en-CA" dirty="0" smtClean="0"/>
              <a:t>D0156</a:t>
            </a:r>
            <a:br>
              <a:rPr lang="en-CA" dirty="0" smtClean="0"/>
            </a:br>
            <a:r>
              <a:rPr lang="en-CA" dirty="0" smtClean="0"/>
              <a:t>CE1.h related: A high level </a:t>
            </a:r>
            <a:r>
              <a:rPr lang="en-US" dirty="0" smtClean="0"/>
              <a:t>syntax suggestion for stereo compatibility in 3D-HEVC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1059" y="4253026"/>
            <a:ext cx="84553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Kai Zhang, Jicheng An, </a:t>
            </a:r>
            <a:r>
              <a:rPr lang="en-US" sz="2000" dirty="0" err="1" smtClean="0"/>
              <a:t>Jian</a:t>
            </a:r>
            <a:r>
              <a:rPr lang="en-US" sz="2000" dirty="0" smtClean="0"/>
              <a:t>-Liang Lin, Shawmin Lei</a:t>
            </a:r>
            <a:endParaRPr lang="en-US" sz="2000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123950"/>
            <a:ext cx="8892481" cy="4954588"/>
          </a:xfrm>
        </p:spPr>
        <p:txBody>
          <a:bodyPr/>
          <a:lstStyle/>
          <a:p>
            <a:r>
              <a:rPr lang="en-US" dirty="0" smtClean="0"/>
              <a:t>Problem in the current HTM</a:t>
            </a:r>
          </a:p>
          <a:p>
            <a:pPr lvl="1"/>
            <a:r>
              <a:rPr lang="en-CA" dirty="0" smtClean="0"/>
              <a:t>Depth dependent coding (DDC) tools ( BVSP, </a:t>
            </a:r>
            <a:r>
              <a:rPr lang="en-CA" dirty="0" err="1" smtClean="0"/>
              <a:t>DoNBDV</a:t>
            </a:r>
            <a:r>
              <a:rPr lang="en-CA" dirty="0" smtClean="0"/>
              <a:t>) are adopted</a:t>
            </a:r>
            <a:endParaRPr lang="en-US" dirty="0" smtClean="0"/>
          </a:p>
          <a:p>
            <a:pPr lvl="1"/>
            <a:r>
              <a:rPr lang="en-CA" dirty="0" smtClean="0"/>
              <a:t>The dependency between texture and depth pictures breaks the stereo compatibility in 3D-HEVC</a:t>
            </a:r>
          </a:p>
          <a:p>
            <a:r>
              <a:rPr lang="en-CA" dirty="0" smtClean="0"/>
              <a:t>Proposed</a:t>
            </a:r>
          </a:p>
          <a:p>
            <a:pPr lvl="1"/>
            <a:r>
              <a:rPr lang="en-CA" dirty="0" smtClean="0"/>
              <a:t>Append syntax elements so that DDC tools can be switched on or off</a:t>
            </a:r>
          </a:p>
          <a:p>
            <a:pPr lvl="1"/>
            <a:r>
              <a:rPr lang="en-CA" dirty="0" smtClean="0"/>
              <a:t>When DDC tools are turned off on texture pictures, the stereo compatibility in 3D-HEVC can be kept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in the current HTM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123950"/>
            <a:ext cx="9144000" cy="4954588"/>
          </a:xfrm>
        </p:spPr>
        <p:txBody>
          <a:bodyPr/>
          <a:lstStyle/>
          <a:p>
            <a:r>
              <a:rPr lang="en-CA" dirty="0" smtClean="0"/>
              <a:t>Depth dependent coding (DDC) tools like BVSP and </a:t>
            </a:r>
            <a:r>
              <a:rPr lang="en-CA" dirty="0" err="1" smtClean="0"/>
              <a:t>DoNBDV</a:t>
            </a:r>
            <a:r>
              <a:rPr lang="en-CA" dirty="0" smtClean="0"/>
              <a:t> are adopted to improve the coding efficiency</a:t>
            </a:r>
          </a:p>
          <a:p>
            <a:r>
              <a:rPr lang="en-CA" dirty="0" smtClean="0"/>
              <a:t>DDC tools introduces a </a:t>
            </a:r>
            <a:r>
              <a:rPr lang="en-CA" dirty="0" smtClean="0"/>
              <a:t>dependency between texture and depth </a:t>
            </a:r>
            <a:r>
              <a:rPr lang="en-CA" dirty="0" smtClean="0"/>
              <a:t>pictures, which </a:t>
            </a:r>
            <a:r>
              <a:rPr lang="en-CA" dirty="0" smtClean="0"/>
              <a:t>breaks the stereo compatibility in 3D-HEVC</a:t>
            </a:r>
          </a:p>
          <a:p>
            <a:pPr lvl="1"/>
            <a:r>
              <a:rPr lang="en-CA" dirty="0" smtClean="0"/>
              <a:t>In previous HTMs without DDC tools: texture pictures of dependent views can be encoded and decoded without depth pictures</a:t>
            </a:r>
          </a:p>
          <a:p>
            <a:pPr lvl="1"/>
            <a:r>
              <a:rPr lang="en-CA" dirty="0" smtClean="0"/>
              <a:t>In HTM-6: texture pictures of dependent views cannot be encoded or decoded without depth pictures of the base view</a:t>
            </a:r>
          </a:p>
          <a:p>
            <a:pPr lvl="1"/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in the current HTM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1" y="1123950"/>
            <a:ext cx="8430518" cy="4954588"/>
          </a:xfrm>
        </p:spPr>
        <p:txBody>
          <a:bodyPr/>
          <a:lstStyle/>
          <a:p>
            <a:r>
              <a:rPr lang="en-CA" dirty="0" smtClean="0"/>
              <a:t>Even if depth pictures are available, DDC might </a:t>
            </a:r>
            <a:r>
              <a:rPr lang="en-CA" dirty="0" smtClean="0"/>
              <a:t>be </a:t>
            </a:r>
            <a:r>
              <a:rPr lang="en-CA" dirty="0" smtClean="0"/>
              <a:t>inefficient in the stereo application scenario</a:t>
            </a:r>
          </a:p>
          <a:p>
            <a:r>
              <a:rPr lang="en-US" dirty="0" smtClean="0"/>
              <a:t>An example, </a:t>
            </a:r>
            <a:r>
              <a:rPr lang="en-CA" dirty="0" smtClean="0"/>
              <a:t>where only V0 and V1 are desirable</a:t>
            </a:r>
          </a:p>
          <a:p>
            <a:pPr lvl="1"/>
            <a:r>
              <a:rPr lang="en-CA" dirty="0" smtClean="0"/>
              <a:t>In HTM-5, only </a:t>
            </a:r>
            <a:r>
              <a:rPr lang="en-CA" dirty="0" err="1" smtClean="0"/>
              <a:t>bitstreams</a:t>
            </a:r>
            <a:r>
              <a:rPr lang="en-CA" dirty="0" smtClean="0"/>
              <a:t> of V0 and V1 need to be sent</a:t>
            </a:r>
          </a:p>
          <a:p>
            <a:pPr lvl="1"/>
            <a:r>
              <a:rPr lang="en-CA" dirty="0" smtClean="0"/>
              <a:t>In HTM-6, </a:t>
            </a:r>
            <a:r>
              <a:rPr lang="en-CA" dirty="0" err="1" smtClean="0"/>
              <a:t>bitstream</a:t>
            </a:r>
            <a:r>
              <a:rPr lang="en-CA" dirty="0" smtClean="0"/>
              <a:t> of D0 as well as </a:t>
            </a:r>
            <a:r>
              <a:rPr lang="en-CA" dirty="0" err="1" smtClean="0"/>
              <a:t>bitstreams</a:t>
            </a:r>
            <a:r>
              <a:rPr lang="en-CA" dirty="0" smtClean="0"/>
              <a:t> of V0 and V1 need to be sent</a:t>
            </a:r>
            <a:endParaRPr lang="en-US" dirty="0" smtClean="0"/>
          </a:p>
          <a:p>
            <a:pPr lvl="1"/>
            <a:r>
              <a:rPr lang="en-CA" dirty="0" smtClean="0"/>
              <a:t>Although D0 can contribute to the coding efficiency improvement of V1, this may not justify the overhead bits of D0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4318000"/>
            <a:ext cx="3371300" cy="2319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042988"/>
            <a:ext cx="8640959" cy="5035550"/>
          </a:xfrm>
        </p:spPr>
        <p:txBody>
          <a:bodyPr/>
          <a:lstStyle/>
          <a:p>
            <a:r>
              <a:rPr lang="en-CA" dirty="0" smtClean="0"/>
              <a:t>A high level syntax suggestion for stereo compatibility in 3D-HEVC is proposed</a:t>
            </a:r>
          </a:p>
          <a:p>
            <a:pPr lvl="1"/>
            <a:r>
              <a:rPr lang="en-CA" dirty="0" smtClean="0"/>
              <a:t>DDC tools such as BVSP and </a:t>
            </a:r>
            <a:r>
              <a:rPr lang="en-CA" dirty="0" err="1" smtClean="0"/>
              <a:t>DoNBDV</a:t>
            </a:r>
            <a:r>
              <a:rPr lang="en-CA" dirty="0" smtClean="0"/>
              <a:t> can be optional </a:t>
            </a:r>
          </a:p>
          <a:p>
            <a:pPr lvl="1"/>
            <a:r>
              <a:rPr lang="en-CA" dirty="0" smtClean="0"/>
              <a:t>An encoder can decide whether to enable DDC depending on the application scenario</a:t>
            </a:r>
          </a:p>
          <a:p>
            <a:pPr lvl="1"/>
            <a:r>
              <a:rPr lang="en-CA" dirty="0" smtClean="0"/>
              <a:t>These syntax elements can be in VPS or SPS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403648" y="3212976"/>
          <a:ext cx="6462054" cy="3575304"/>
        </p:xfrm>
        <a:graphic>
          <a:graphicData uri="http://schemas.openxmlformats.org/drawingml/2006/table">
            <a:tbl>
              <a:tblPr/>
              <a:tblGrid>
                <a:gridCol w="5702515"/>
                <a:gridCol w="759539"/>
              </a:tblGrid>
              <a:tr h="206101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宋体"/>
                          <a:cs typeface="Times New Roman"/>
                        </a:rPr>
                        <a:t>vps_extension2( ) {</a:t>
                      </a:r>
                      <a:endParaRPr lang="en-US" sz="12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latin typeface="Times New Roman"/>
                          <a:ea typeface="宋体"/>
                          <a:cs typeface="Times New Roman"/>
                        </a:rPr>
                        <a:t>Descriptor</a:t>
                      </a:r>
                      <a:endParaRPr lang="en-US" sz="12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6101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latin typeface="Times New Roman"/>
                          <a:ea typeface="宋体"/>
                          <a:cs typeface="Times New Roman"/>
                        </a:rPr>
                        <a:t>…</a:t>
                      </a:r>
                      <a:endParaRPr lang="en-US" sz="12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2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6101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latin typeface="Times New Roman"/>
                          <a:ea typeface="宋体"/>
                          <a:cs typeface="Times New Roman"/>
                        </a:rPr>
                        <a:t>		if ( (layerId ! = 0)  &amp;&amp; !DepthLayerFlag[ layerId ] ) {</a:t>
                      </a:r>
                      <a:endParaRPr lang="en-US" sz="12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2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6101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latin typeface="Times New Roman"/>
                          <a:ea typeface="宋体"/>
                          <a:cs typeface="Times New Roman"/>
                        </a:rPr>
                        <a:t>			</a:t>
                      </a:r>
                      <a:r>
                        <a:rPr lang="en-GB" sz="1200" b="1">
                          <a:latin typeface="Times New Roman"/>
                          <a:ea typeface="宋体"/>
                          <a:cs typeface="Times New Roman"/>
                        </a:rPr>
                        <a:t>iv_mv_pred_flag</a:t>
                      </a:r>
                      <a:r>
                        <a:rPr lang="en-GB" sz="1200">
                          <a:latin typeface="Times New Roman"/>
                          <a:ea typeface="宋体"/>
                          <a:cs typeface="Times New Roman"/>
                        </a:rPr>
                        <a:t>[ layerId ]</a:t>
                      </a:r>
                      <a:endParaRPr lang="en-US" sz="12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latin typeface="Times New Roman"/>
                          <a:ea typeface="宋体"/>
                          <a:cs typeface="Times New Roman"/>
                        </a:rPr>
                        <a:t>u(1)</a:t>
                      </a:r>
                      <a:endParaRPr lang="en-US" sz="12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6101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latin typeface="Times New Roman"/>
                          <a:ea typeface="宋体"/>
                          <a:cs typeface="Times New Roman"/>
                        </a:rPr>
                        <a:t>			</a:t>
                      </a:r>
                      <a:r>
                        <a:rPr lang="en-GB" sz="1200" b="1">
                          <a:latin typeface="Times New Roman"/>
                          <a:ea typeface="宋体"/>
                          <a:cs typeface="Times New Roman"/>
                        </a:rPr>
                        <a:t>iv_res_pred_flag</a:t>
                      </a:r>
                      <a:r>
                        <a:rPr lang="en-GB" sz="1200">
                          <a:latin typeface="Times New Roman"/>
                          <a:ea typeface="宋体"/>
                          <a:cs typeface="Times New Roman"/>
                        </a:rPr>
                        <a:t>[ layerId ]</a:t>
                      </a:r>
                      <a:endParaRPr lang="en-US" sz="12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latin typeface="Times New Roman"/>
                          <a:ea typeface="宋体"/>
                          <a:cs typeface="Times New Roman"/>
                        </a:rPr>
                        <a:t>u(1)</a:t>
                      </a:r>
                      <a:endParaRPr lang="en-US" sz="12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6101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            </a:t>
                      </a:r>
                      <a:r>
                        <a:rPr lang="en-GB" sz="1200" b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depth_dependence_flag</a:t>
                      </a: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[ layerId ]</a:t>
                      </a:r>
                      <a:endParaRPr lang="en-US" sz="12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u(1)</a:t>
                      </a:r>
                      <a:endParaRPr lang="en-US" sz="12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6101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           if( depth_dependence_flag[ layerId ] != 0 ){</a:t>
                      </a:r>
                      <a:endParaRPr lang="en-US" sz="12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200">
                        <a:highlight>
                          <a:srgbClr val="FFFF00"/>
                        </a:highlight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6101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                </a:t>
                      </a:r>
                      <a:r>
                        <a:rPr lang="en-GB" sz="1200" b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vsp_compensation_flag</a:t>
                      </a: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[ layerId ]</a:t>
                      </a:r>
                      <a:endParaRPr lang="en-US" sz="12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u(1)</a:t>
                      </a:r>
                      <a:endParaRPr lang="en-US" sz="12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6101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b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                vsp_dv_refine_flag</a:t>
                      </a: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[ layerId ]</a:t>
                      </a:r>
                      <a:endParaRPr lang="en-US" sz="12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u(1)</a:t>
                      </a:r>
                      <a:endParaRPr lang="en-US" sz="12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6101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           }</a:t>
                      </a:r>
                      <a:endParaRPr lang="en-US" sz="12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200">
                        <a:highlight>
                          <a:srgbClr val="FFFF00"/>
                        </a:highlight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6101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latin typeface="Times New Roman"/>
                          <a:ea typeface="宋体"/>
                          <a:cs typeface="Times New Roman"/>
                        </a:rPr>
                        <a:t>		}</a:t>
                      </a:r>
                      <a:endParaRPr lang="en-US" sz="12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2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6101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latin typeface="Times New Roman"/>
                          <a:ea typeface="宋体"/>
                          <a:cs typeface="Times New Roman"/>
                        </a:rPr>
                        <a:t>         if ( DepthLayerFlag[ layerId ] ) {</a:t>
                      </a:r>
                      <a:endParaRPr lang="en-US" sz="12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2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6101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latin typeface="Times New Roman"/>
                          <a:ea typeface="宋体"/>
                          <a:cs typeface="Times New Roman"/>
                        </a:rPr>
                        <a:t>             if ( (layerId ! = 0)  </a:t>
                      </a:r>
                      <a:endParaRPr lang="en-US" sz="12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2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6101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b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                vsp_compensation_flag</a:t>
                      </a: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[ layerId ]</a:t>
                      </a:r>
                      <a:endParaRPr lang="en-US" sz="12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u(1)</a:t>
                      </a:r>
                      <a:endParaRPr lang="en-US" sz="12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6101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latin typeface="Times New Roman"/>
                          <a:ea typeface="宋体"/>
                          <a:cs typeface="Times New Roman"/>
                        </a:rPr>
                        <a:t>…</a:t>
                      </a:r>
                      <a:endParaRPr lang="en-US" sz="12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2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6101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宋体"/>
                          <a:cs typeface="Times New Roman"/>
                        </a:rPr>
                        <a:t>}</a:t>
                      </a:r>
                      <a:endParaRPr lang="en-US" sz="12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2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14282" y="1123950"/>
            <a:ext cx="8715435" cy="4954588"/>
          </a:xfrm>
        </p:spPr>
        <p:txBody>
          <a:bodyPr/>
          <a:lstStyle/>
          <a:p>
            <a:r>
              <a:rPr lang="en-CA" dirty="0" smtClean="0"/>
              <a:t>Proposed</a:t>
            </a:r>
          </a:p>
          <a:p>
            <a:pPr lvl="1"/>
            <a:r>
              <a:rPr lang="en-CA" dirty="0" smtClean="0"/>
              <a:t>Append syntax elements so that DDC tools can be switched on or off</a:t>
            </a:r>
          </a:p>
          <a:p>
            <a:pPr lvl="1"/>
            <a:r>
              <a:rPr lang="en-CA" dirty="0" smtClean="0"/>
              <a:t>When DDC tools are turned off on texture pictures, the stereo compatibility in 3D-HEVC can be kept</a:t>
            </a:r>
            <a:endParaRPr 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15531</TotalTime>
  <Words>378</Words>
  <Application>Microsoft Office PowerPoint</Application>
  <PresentationFormat>全屏显示(4:3)</PresentationFormat>
  <Paragraphs>60</Paragraphs>
  <Slides>7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Corporate ppt templatel_Confidential A</vt:lpstr>
      <vt:lpstr>D0156 CE1.h related: A high level syntax suggestion for stereo compatibility in 3D-HEVC</vt:lpstr>
      <vt:lpstr>Overall Summary</vt:lpstr>
      <vt:lpstr>Problem in the current HTM</vt:lpstr>
      <vt:lpstr>Problem in the current HTM</vt:lpstr>
      <vt:lpstr>Proposed</vt:lpstr>
      <vt:lpstr>Conclusion</vt:lpstr>
      <vt:lpstr>Thank you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mbj</cp:lastModifiedBy>
  <cp:revision>1871</cp:revision>
  <dcterms:created xsi:type="dcterms:W3CDTF">2008-02-20T09:40:59Z</dcterms:created>
  <dcterms:modified xsi:type="dcterms:W3CDTF">2013-04-20T01:21:53Z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1455241393</vt:i4>
  </property>
  <property fmtid="{D5CDD505-2E9C-101B-9397-08002B2CF9AE}" pid="3" name="_NewReviewCycle">
    <vt:lpwstr/>
  </property>
  <property fmtid="{D5CDD505-2E9C-101B-9397-08002B2CF9AE}" pid="4" name="_EmailSubject">
    <vt:lpwstr>Kai's PPTs for presentation</vt:lpwstr>
  </property>
  <property fmtid="{D5CDD505-2E9C-101B-9397-08002B2CF9AE}" pid="5" name="_AuthorEmail">
    <vt:lpwstr>Kai.Zhang@mediatek.com</vt:lpwstr>
  </property>
  <property fmtid="{D5CDD505-2E9C-101B-9397-08002B2CF9AE}" pid="6" name="_AuthorEmailDisplayName">
    <vt:lpwstr>Kai Zhang (张凯)</vt:lpwstr>
  </property>
  <property fmtid="{D5CDD505-2E9C-101B-9397-08002B2CF9AE}" pid="7" name="_PreviousAdHocReviewCycleID">
    <vt:i4>-2064365103</vt:i4>
  </property>
</Properties>
</file>