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406" r:id="rId2"/>
    <p:sldId id="435" r:id="rId3"/>
    <p:sldId id="436" r:id="rId4"/>
    <p:sldId id="437" r:id="rId5"/>
    <p:sldId id="442" r:id="rId6"/>
    <p:sldId id="443" r:id="rId7"/>
    <p:sldId id="439" r:id="rId8"/>
    <p:sldId id="444" r:id="rId9"/>
    <p:sldId id="434" r:id="rId10"/>
  </p:sldIdLst>
  <p:sldSz cx="9144000" cy="6858000" type="screen4x3"/>
  <p:notesSz cx="9926638" cy="6797675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66" autoAdjust="0"/>
    <p:restoredTop sz="75147" autoAdjust="0"/>
  </p:normalViewPr>
  <p:slideViewPr>
    <p:cSldViewPr snapToObjects="1">
      <p:cViewPr varScale="1">
        <p:scale>
          <a:sx n="67" d="100"/>
          <a:sy n="67" d="100"/>
        </p:scale>
        <p:origin x="-15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2141"/>
        <p:guide pos="312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398838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3552" y="3228896"/>
            <a:ext cx="7279535" cy="3058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+mn-cs"/>
              </a:rPr>
              <a:t>For DC and Planar modes, there is only one segment in the coded block. For DMM-1 mode, there are two segments in the coded block, as the defined by DMM-1 mode. As a simplification, a</a:t>
            </a:r>
            <a:r>
              <a:rPr kumimoji="1" lang="en-CA" sz="12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+mn-cs"/>
              </a:rPr>
              <a:t> sub-sampling method, which only uses one from each four prediction samples to get the average value, is adopted [3]. This method can reduce the addition operations in the averaging process significantly. The figure demonstrates two examples for the two-step SDC prediction approach, where there are one and two segments respectively. 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JCT3V-D0155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  <p:sp>
        <p:nvSpPr>
          <p:cNvPr id="13" name="Text Box 13"/>
          <p:cNvSpPr txBox="1">
            <a:spLocks noChangeArrowheads="1"/>
          </p:cNvSpPr>
          <p:nvPr userDrawn="1"/>
        </p:nvSpPr>
        <p:spPr bwMode="auto">
          <a:xfrm>
            <a:off x="4800601" y="5621338"/>
            <a:ext cx="40338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</a:t>
            </a:r>
            <a:r>
              <a:rPr lang="en-US" altLang="zh-TW" sz="1400" dirty="0" smtClean="0"/>
              <a:t>Kai Zhang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4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in </a:t>
            </a:r>
            <a:r>
              <a:rPr lang="en-CA" sz="1400" dirty="0" err="1" smtClean="0"/>
              <a:t>Incheon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sz="1400" dirty="0" smtClean="0"/>
              <a:t>20–26 April</a:t>
            </a:r>
            <a:r>
              <a:rPr lang="en-CA" altLang="zh-TW" sz="1400" dirty="0" smtClean="0"/>
              <a:t>, 2013</a:t>
            </a:r>
            <a:endParaRPr lang="en-US" altLang="zh-TW" sz="1400" dirty="0">
              <a:ea typeface="SimHei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JCT3V-D0155</a:t>
            </a:r>
            <a:endParaRPr kumimoji="1" lang="zh-TW" altLang="en-US" sz="1400" b="1" kern="1200" dirty="0">
              <a:solidFill>
                <a:srgbClr val="E86C1F"/>
              </a:solidFill>
              <a:latin typeface="Arial" charset="0"/>
              <a:ea typeface="新細明體" charset="-12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CA" dirty="0" smtClean="0"/>
              <a:t>D0155</a:t>
            </a:r>
            <a:br>
              <a:rPr lang="en-CA" dirty="0" smtClean="0"/>
            </a:br>
            <a:r>
              <a:rPr lang="en-CA" dirty="0" smtClean="0"/>
              <a:t>CE6.h related: Direct simplified depth coding in 3D-HEVC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4233446"/>
            <a:ext cx="7843837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Kai Zhang, Jicheng An, </a:t>
            </a:r>
            <a:r>
              <a:rPr lang="en-US" sz="2000" dirty="0" err="1" smtClean="0"/>
              <a:t>Jian</a:t>
            </a:r>
            <a:r>
              <a:rPr lang="en-US" sz="2000" dirty="0" smtClean="0"/>
              <a:t>-Liang Lin, Yi-Wen Chen, Shawmin Lei</a:t>
            </a:r>
            <a:endParaRPr lang="en-US" sz="2000" baseline="30000" dirty="0" smtClean="0"/>
          </a:p>
          <a:p>
            <a:pPr algn="ctr"/>
            <a:endParaRPr lang="en-US" sz="2000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123950"/>
            <a:ext cx="8892481" cy="4954588"/>
          </a:xfrm>
        </p:spPr>
        <p:txBody>
          <a:bodyPr/>
          <a:lstStyle/>
          <a:p>
            <a:r>
              <a:rPr lang="en-US" dirty="0" smtClean="0"/>
              <a:t>Problem in the current HTM</a:t>
            </a:r>
          </a:p>
          <a:p>
            <a:pPr lvl="1"/>
            <a:r>
              <a:rPr lang="en-US" dirty="0" smtClean="0"/>
              <a:t>Simplified depth coding (SDC) is adopted for depth intra-coding</a:t>
            </a:r>
          </a:p>
          <a:p>
            <a:pPr lvl="1"/>
            <a:r>
              <a:rPr lang="en-US" dirty="0" smtClean="0"/>
              <a:t>A two-step ( intra prediction and averaging ) approach is applied to obtain the prediction values in SDC segments</a:t>
            </a:r>
          </a:p>
          <a:p>
            <a:pPr lvl="2"/>
            <a:r>
              <a:rPr lang="en-US" dirty="0" smtClean="0"/>
              <a:t>The two-step method introduces a high complexity</a:t>
            </a:r>
          </a:p>
          <a:p>
            <a:r>
              <a:rPr lang="en-US" dirty="0" smtClean="0"/>
              <a:t>Proposed</a:t>
            </a:r>
          </a:p>
          <a:p>
            <a:pPr lvl="1"/>
            <a:r>
              <a:rPr lang="en-CA" dirty="0" smtClean="0"/>
              <a:t>Remove the two-step method</a:t>
            </a:r>
          </a:p>
          <a:p>
            <a:pPr lvl="1"/>
            <a:r>
              <a:rPr lang="en-CA" dirty="0" smtClean="0"/>
              <a:t>Instead, the prediction values are calculated from the </a:t>
            </a:r>
            <a:r>
              <a:rPr lang="en-CA" dirty="0" smtClean="0"/>
              <a:t>neighbouring </a:t>
            </a:r>
            <a:r>
              <a:rPr lang="en-CA" dirty="0" smtClean="0"/>
              <a:t>reconstructed samples directly by a simple rule</a:t>
            </a:r>
          </a:p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Can save 0.2% and 0.1% BD-rate on the synthesized view in the common test condition and all-intra test condition respectively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in the current HTM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042988"/>
            <a:ext cx="9144000" cy="4954588"/>
          </a:xfrm>
        </p:spPr>
        <p:txBody>
          <a:bodyPr/>
          <a:lstStyle/>
          <a:p>
            <a:r>
              <a:rPr lang="en-US" sz="2000" dirty="0" smtClean="0"/>
              <a:t>There is a prediction value for each SDC segment</a:t>
            </a:r>
          </a:p>
          <a:p>
            <a:r>
              <a:rPr lang="en-US" sz="2000" dirty="0" smtClean="0"/>
              <a:t>A two-step approach is applied to obtain the prediction values</a:t>
            </a:r>
          </a:p>
          <a:p>
            <a:pPr lvl="1"/>
            <a:r>
              <a:rPr lang="en-US" sz="1800" dirty="0" smtClean="0"/>
              <a:t>First, the normal intra-prediction procedure using neighboring reconstructed samples is invoked to get all the prediction samples in the coded block. DC, Planar and DMM-1 are possible prediction modes.</a:t>
            </a:r>
          </a:p>
          <a:p>
            <a:pPr lvl="1"/>
            <a:r>
              <a:rPr lang="en-US" sz="1800" dirty="0" smtClean="0"/>
              <a:t>Second, the average value of the prediction samples in a segment is calculated as the prediction value for this segment </a:t>
            </a:r>
          </a:p>
          <a:p>
            <a:pPr lvl="1"/>
            <a:endParaRPr lang="en-GB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3456310"/>
            <a:ext cx="6120680" cy="330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042988"/>
            <a:ext cx="8892480" cy="5035550"/>
          </a:xfrm>
        </p:spPr>
        <p:txBody>
          <a:bodyPr/>
          <a:lstStyle/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kern="1200" dirty="0" smtClean="0">
                <a:solidFill>
                  <a:srgbClr val="000000"/>
                </a:solidFill>
                <a:latin typeface="Arial" charset="0"/>
                <a:ea typeface="SimHei" pitchFamily="2" charset="-122"/>
                <a:cs typeface="+mn-cs"/>
              </a:rPr>
              <a:t>What we really want is the final SDC prediction value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2000" kern="1200" dirty="0" smtClean="0">
                <a:solidFill>
                  <a:srgbClr val="000000"/>
                </a:solidFill>
                <a:latin typeface="Arial" charset="0"/>
                <a:ea typeface="SimHei" pitchFamily="2" charset="-122"/>
                <a:cs typeface="+mn-cs"/>
              </a:rPr>
              <a:t>The prediction-averaging process is not necessary</a:t>
            </a:r>
            <a:endParaRPr lang="en-CA" sz="2000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CA" dirty="0" smtClean="0"/>
              <a:t>Direct SDC (</a:t>
            </a:r>
            <a:r>
              <a:rPr lang="en-CA" dirty="0" err="1" smtClean="0"/>
              <a:t>dSDC</a:t>
            </a:r>
            <a:r>
              <a:rPr lang="en-CA" dirty="0" smtClean="0"/>
              <a:t>) is proposed to simplify SDC prediction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CA" sz="2000" dirty="0" smtClean="0"/>
              <a:t>The prediction values are calculated from the </a:t>
            </a:r>
            <a:r>
              <a:rPr lang="en-CA" sz="2000" dirty="0" smtClean="0"/>
              <a:t>neighbouring </a:t>
            </a:r>
            <a:r>
              <a:rPr lang="en-CA" sz="2000" dirty="0" smtClean="0"/>
              <a:t>reconstructed samples directly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endParaRPr lang="en-US" sz="2200" dirty="0" smtClean="0">
              <a:solidFill>
                <a:srgbClr val="000000"/>
              </a:solidFill>
              <a:cs typeface="+mn-cs"/>
            </a:endParaRPr>
          </a:p>
          <a:p>
            <a:pPr marL="342900" lvl="1" indent="-342900">
              <a:spcBef>
                <a:spcPct val="50000"/>
              </a:spcBef>
              <a:buFont typeface="Arial" charset="0"/>
              <a:buChar char="▪"/>
            </a:pPr>
            <a:endParaRPr lang="en-US" kern="1200" dirty="0" smtClean="0">
              <a:latin typeface="Arial" charset="0"/>
              <a:ea typeface="SimHei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8133" y="3212976"/>
            <a:ext cx="3582019" cy="3607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dirty="0" smtClean="0"/>
              <a:t>Initialize: neighbouring reconstructed samples are initialized as </a:t>
            </a:r>
            <a:r>
              <a:rPr lang="en-CA" dirty="0" smtClean="0"/>
              <a:t>before </a:t>
            </a:r>
            <a:r>
              <a:rPr lang="en-CA" dirty="0" smtClean="0"/>
              <a:t>the </a:t>
            </a:r>
            <a:r>
              <a:rPr lang="en-CA" dirty="0" smtClean="0"/>
              <a:t>normal intra-prediction</a:t>
            </a:r>
            <a:endParaRPr lang="en-US" dirty="0" smtClean="0"/>
          </a:p>
          <a:p>
            <a:pPr lvl="0"/>
            <a:r>
              <a:rPr lang="en-US" dirty="0" smtClean="0"/>
              <a:t>For mode DMM-1.</a:t>
            </a:r>
          </a:p>
          <a:p>
            <a:pPr lvl="1"/>
            <a:r>
              <a:rPr lang="en-US" sz="1800" dirty="0" smtClean="0"/>
              <a:t>P0 and P1 are derived following the same method in DMM-1. </a:t>
            </a:r>
          </a:p>
          <a:p>
            <a:pPr lvl="1"/>
            <a:r>
              <a:rPr lang="en-US" sz="1800" dirty="0" smtClean="0"/>
              <a:t>P0 and P1 are treated as the final prediction values directly, without filling each prediction samples and calculating the average values</a:t>
            </a:r>
          </a:p>
          <a:p>
            <a:pPr lvl="0"/>
            <a:r>
              <a:rPr lang="en-US" dirty="0" smtClean="0"/>
              <a:t>For mode DC.</a:t>
            </a:r>
          </a:p>
          <a:p>
            <a:pPr lvl="1"/>
            <a:r>
              <a:rPr lang="en-US" sz="1600" dirty="0" smtClean="0"/>
              <a:t>P=(A+B+1)&gt;&gt;1</a:t>
            </a:r>
          </a:p>
          <a:p>
            <a:pPr lvl="0"/>
            <a:r>
              <a:rPr lang="en-US" sz="2000" dirty="0" smtClean="0"/>
              <a:t>For mode Planar.</a:t>
            </a:r>
          </a:p>
          <a:p>
            <a:pPr lvl="1"/>
            <a:r>
              <a:rPr lang="en-US" sz="1600" dirty="0" smtClean="0"/>
              <a:t>P= (X+Y+1) &gt;&gt; 1.</a:t>
            </a:r>
          </a:p>
          <a:p>
            <a:endParaRPr lang="en-CA" sz="180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2188" y="3413206"/>
            <a:ext cx="3407940" cy="3444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3" y="1123950"/>
            <a:ext cx="8502526" cy="4954588"/>
          </a:xfrm>
        </p:spPr>
        <p:txBody>
          <a:bodyPr/>
          <a:lstStyle/>
          <a:p>
            <a:r>
              <a:rPr lang="en-US" dirty="0" err="1" smtClean="0"/>
              <a:t>dSDC</a:t>
            </a:r>
            <a:r>
              <a:rPr lang="en-US" dirty="0" smtClean="0"/>
              <a:t> simplifies the derivation of SDC prediction values</a:t>
            </a:r>
          </a:p>
          <a:p>
            <a:pPr lvl="1"/>
            <a:r>
              <a:rPr lang="en-US" dirty="0" smtClean="0"/>
              <a:t>Remove the computational overhead of generating prediction samples and calculating the average value over these samples</a:t>
            </a:r>
          </a:p>
          <a:p>
            <a:pPr lvl="1"/>
            <a:r>
              <a:rPr lang="en-US" dirty="0" smtClean="0"/>
              <a:t>Generating a </a:t>
            </a:r>
            <a:r>
              <a:rPr lang="en-US" dirty="0" err="1" smtClean="0"/>
              <a:t>dSDC</a:t>
            </a:r>
            <a:r>
              <a:rPr lang="en-US" dirty="0" smtClean="0"/>
              <a:t> prediction value is even simpler than generating a normal prediction sample in mode DC or Planar</a:t>
            </a:r>
          </a:p>
          <a:p>
            <a:pPr lvl="1"/>
            <a:r>
              <a:rPr lang="en-US" dirty="0" smtClean="0"/>
              <a:t>The high bit-width of the averaging process is avoided in </a:t>
            </a:r>
            <a:r>
              <a:rPr lang="en-US" dirty="0" err="1" smtClean="0"/>
              <a:t>dSDC</a:t>
            </a:r>
            <a:endParaRPr lang="en-US" dirty="0" smtClean="0"/>
          </a:p>
          <a:p>
            <a:pPr lvl="2"/>
            <a:r>
              <a:rPr lang="en-US" dirty="0" smtClean="0"/>
              <a:t>In SDC, as many as 64x64/4 prediction samples may be summed together, thus 18 bits are required by the accumulator for 8-bit samples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3" y="908720"/>
            <a:ext cx="8856984" cy="5035550"/>
          </a:xfrm>
        </p:spPr>
        <p:txBody>
          <a:bodyPr/>
          <a:lstStyle/>
          <a:p>
            <a:r>
              <a:rPr lang="en-US" dirty="0" smtClean="0"/>
              <a:t>The proposed method can achieve 0.2% and 0.1% BD-rate gain on the synthesized view in CTC and AI test respectively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34522" y="1746249"/>
            <a:ext cx="7873982" cy="2546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79513" y="2924945"/>
            <a:ext cx="864095" cy="461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CTC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90252" y="4581128"/>
            <a:ext cx="864095" cy="461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AI</a:t>
            </a:r>
            <a:endParaRPr lang="en-US" dirty="0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34521" y="4310062"/>
            <a:ext cx="7873983" cy="252355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1" y="1123950"/>
            <a:ext cx="8430518" cy="4954588"/>
          </a:xfrm>
        </p:spPr>
        <p:txBody>
          <a:bodyPr/>
          <a:lstStyle/>
          <a:p>
            <a:r>
              <a:rPr lang="en-US" dirty="0" smtClean="0"/>
              <a:t>Proposed</a:t>
            </a:r>
          </a:p>
          <a:p>
            <a:pPr lvl="1"/>
            <a:r>
              <a:rPr lang="en-CA" dirty="0" smtClean="0"/>
              <a:t>Remove the two-step </a:t>
            </a:r>
            <a:r>
              <a:rPr lang="en-CA" dirty="0" smtClean="0"/>
              <a:t>method in SDC prediction value derivation</a:t>
            </a:r>
            <a:endParaRPr lang="en-CA" dirty="0" smtClean="0"/>
          </a:p>
          <a:p>
            <a:pPr lvl="1"/>
            <a:r>
              <a:rPr lang="en-CA" dirty="0" smtClean="0"/>
              <a:t>Instead, the prediction values are calculated from the neighbouring reconstructed samples directly by a simple rule</a:t>
            </a:r>
          </a:p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Can save 0.2% and 0.1% BD-rate on the synthesized view in the common test condition and all-intra test condition respectively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16357</TotalTime>
  <Words>567</Words>
  <Application>Microsoft Office PowerPoint</Application>
  <PresentationFormat>全屏显示(4:3)</PresentationFormat>
  <Paragraphs>63</Paragraphs>
  <Slides>9</Slides>
  <Notes>7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Corporate ppt templatel_Confidential A</vt:lpstr>
      <vt:lpstr>D0155 CE6.h related: Direct simplified depth coding in 3D-HEVC</vt:lpstr>
      <vt:lpstr>Overall Summary</vt:lpstr>
      <vt:lpstr>Problem in the current HTM</vt:lpstr>
      <vt:lpstr>Proposed</vt:lpstr>
      <vt:lpstr>Proposed</vt:lpstr>
      <vt:lpstr>Benefits</vt:lpstr>
      <vt:lpstr>Results</vt:lpstr>
      <vt:lpstr>Conclusion</vt:lpstr>
      <vt:lpstr>Thank you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Kai Zhang</cp:lastModifiedBy>
  <cp:revision>1867</cp:revision>
  <dcterms:created xsi:type="dcterms:W3CDTF">2008-02-20T09:40:59Z</dcterms:created>
  <dcterms:modified xsi:type="dcterms:W3CDTF">2013-04-18T09:46:30Z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1720587425</vt:i4>
  </property>
  <property fmtid="{D5CDD505-2E9C-101B-9397-08002B2CF9AE}" pid="3" name="_NewReviewCycle">
    <vt:lpwstr/>
  </property>
  <property fmtid="{D5CDD505-2E9C-101B-9397-08002B2CF9AE}" pid="4" name="_EmailSubject">
    <vt:lpwstr>Kai's PPTs for presentation</vt:lpwstr>
  </property>
  <property fmtid="{D5CDD505-2E9C-101B-9397-08002B2CF9AE}" pid="5" name="_AuthorEmail">
    <vt:lpwstr>Kai.Zhang@mediatek.com</vt:lpwstr>
  </property>
  <property fmtid="{D5CDD505-2E9C-101B-9397-08002B2CF9AE}" pid="6" name="_AuthorEmailDisplayName">
    <vt:lpwstr>Kai Zhang (张凯)</vt:lpwstr>
  </property>
  <property fmtid="{D5CDD505-2E9C-101B-9397-08002B2CF9AE}" pid="7" name="_PreviousAdHocReviewCycleID">
    <vt:i4>-2064365103</vt:i4>
  </property>
</Properties>
</file>