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435" r:id="rId3"/>
    <p:sldId id="436" r:id="rId4"/>
    <p:sldId id="437" r:id="rId5"/>
    <p:sldId id="442" r:id="rId6"/>
    <p:sldId id="443" r:id="rId7"/>
    <p:sldId id="439" r:id="rId8"/>
    <p:sldId id="444" r:id="rId9"/>
    <p:sldId id="434" r:id="rId10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265" autoAdjust="0"/>
  </p:normalViewPr>
  <p:slideViewPr>
    <p:cSldViewPr snapToObjects="1">
      <p:cViewPr varScale="1">
        <p:scale>
          <a:sx n="67" d="100"/>
          <a:sy n="67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JCT3V-D0153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Kai Zhang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4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sz="1400" dirty="0" err="1" smtClean="0"/>
              <a:t>Incheon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20–26 April</a:t>
            </a:r>
            <a:r>
              <a:rPr lang="en-CA" altLang="zh-TW" sz="1400" dirty="0" smtClean="0"/>
              <a:t>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JCT3V-D0153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D0153</a:t>
            </a:r>
            <a:br>
              <a:rPr lang="en-CA" dirty="0" smtClean="0"/>
            </a:br>
            <a:r>
              <a:rPr lang="en-CA" dirty="0" smtClean="0"/>
              <a:t>CE6.h related: A flexible DLT signalling method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1059" y="4253026"/>
            <a:ext cx="8455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Yu-Wen Huang,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Shawmin Lei</a:t>
            </a:r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23950"/>
            <a:ext cx="8892481" cy="4954588"/>
          </a:xfrm>
        </p:spPr>
        <p:txBody>
          <a:bodyPr/>
          <a:lstStyle/>
          <a:p>
            <a:r>
              <a:rPr lang="en-US" dirty="0" smtClean="0"/>
              <a:t>Problem in the current HTM</a:t>
            </a:r>
          </a:p>
          <a:p>
            <a:pPr lvl="1"/>
            <a:r>
              <a:rPr lang="en-CA" dirty="0" smtClean="0"/>
              <a:t>DLT is coded in SPS, cannot adapt to scene change</a:t>
            </a:r>
            <a:endParaRPr lang="en-US" dirty="0" smtClean="0"/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Signal one or more DLTs in SPS as sequence-level DLT </a:t>
            </a:r>
            <a:r>
              <a:rPr lang="en-US" dirty="0" smtClean="0"/>
              <a:t>candidates</a:t>
            </a:r>
            <a:endParaRPr lang="en-US" dirty="0" smtClean="0"/>
          </a:p>
          <a:p>
            <a:pPr lvl="1"/>
            <a:r>
              <a:rPr lang="en-US" dirty="0" smtClean="0"/>
              <a:t>A slice can choose to use an SPS DLT candidate or not</a:t>
            </a:r>
          </a:p>
          <a:p>
            <a:pPr lvl="1"/>
            <a:r>
              <a:rPr lang="en-US" dirty="0" smtClean="0"/>
              <a:t>If it choose not to use an SPS DLT candidate, it can choose to signal a new DLT, or inherit a DLT from its reference picture.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CA" dirty="0" smtClean="0"/>
              <a:t>Almost no coding performance change compared with HTM-6.0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in the current HTM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42988"/>
            <a:ext cx="9144000" cy="4954588"/>
          </a:xfrm>
        </p:spPr>
        <p:txBody>
          <a:bodyPr/>
          <a:lstStyle/>
          <a:p>
            <a:r>
              <a:rPr lang="en-US" dirty="0" smtClean="0"/>
              <a:t>DLT is </a:t>
            </a:r>
            <a:r>
              <a:rPr lang="en-US" dirty="0" err="1" smtClean="0"/>
              <a:t>signalled</a:t>
            </a:r>
            <a:r>
              <a:rPr lang="en-US" dirty="0" smtClean="0"/>
              <a:t> in SPS in the current HTM</a:t>
            </a:r>
          </a:p>
          <a:p>
            <a:pPr lvl="1"/>
            <a:r>
              <a:rPr lang="en-US" dirty="0" smtClean="0"/>
              <a:t>Can work well on the test sequences but hardly adapt to scene change. </a:t>
            </a:r>
          </a:p>
          <a:p>
            <a:r>
              <a:rPr lang="en-US" dirty="0" smtClean="0"/>
              <a:t>If DLT is </a:t>
            </a:r>
            <a:r>
              <a:rPr lang="en-US" dirty="0" err="1" smtClean="0"/>
              <a:t>signalled</a:t>
            </a:r>
            <a:r>
              <a:rPr lang="en-US" dirty="0" smtClean="0"/>
              <a:t> in all slice headers</a:t>
            </a:r>
          </a:p>
          <a:p>
            <a:pPr lvl="1"/>
            <a:r>
              <a:rPr lang="en-US" dirty="0" smtClean="0"/>
              <a:t>Can adapt well to scene change, but may introduce quite a lot of overhead bits if there is no scene change</a:t>
            </a:r>
          </a:p>
          <a:p>
            <a:r>
              <a:rPr lang="en-US" dirty="0" smtClean="0"/>
              <a:t>If DLT is </a:t>
            </a:r>
            <a:r>
              <a:rPr lang="en-US" dirty="0" err="1" smtClean="0"/>
              <a:t>signalled</a:t>
            </a:r>
            <a:r>
              <a:rPr lang="en-US" dirty="0" smtClean="0"/>
              <a:t> in a slice </a:t>
            </a:r>
            <a:r>
              <a:rPr lang="en-US" smtClean="0"/>
              <a:t>header periodically, </a:t>
            </a:r>
            <a:r>
              <a:rPr lang="en-US" dirty="0" smtClean="0"/>
              <a:t>and is shared by several slices following it</a:t>
            </a:r>
          </a:p>
          <a:p>
            <a:pPr lvl="1"/>
            <a:r>
              <a:rPr lang="en-US" dirty="0" smtClean="0"/>
              <a:t>Can also adapt well to scene change and the overhead bits can be reduced, but may introduce a new dependent picture which is not a reference picture for the current picture.</a:t>
            </a:r>
          </a:p>
          <a:p>
            <a:pPr lvl="1"/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042988"/>
            <a:ext cx="8640959" cy="5035550"/>
          </a:xfrm>
        </p:spPr>
        <p:txBody>
          <a:bodyPr/>
          <a:lstStyle/>
          <a:p>
            <a:r>
              <a:rPr lang="en-CA" dirty="0" smtClean="0"/>
              <a:t>A flexible DLT signalling method is proposed </a:t>
            </a:r>
          </a:p>
          <a:p>
            <a:r>
              <a:rPr lang="en-US" dirty="0" smtClean="0"/>
              <a:t>First, 0, 1 or more DLTs may be constructed based on an initial analysis, and then these DLTs are coded in SPS</a:t>
            </a:r>
          </a:p>
          <a:p>
            <a:pPr lvl="1"/>
            <a:r>
              <a:rPr lang="en-US" kern="1200" dirty="0" smtClean="0">
                <a:latin typeface="Arial" charset="0"/>
                <a:ea typeface="SimHei" pitchFamily="2" charset="-122"/>
              </a:rPr>
              <a:t>These DLTs can be sequence-level DLT candidates</a:t>
            </a:r>
          </a:p>
          <a:p>
            <a:r>
              <a:rPr lang="en-US" dirty="0" smtClean="0"/>
              <a:t>Second, a </a:t>
            </a:r>
            <a:r>
              <a:rPr lang="en-US" dirty="0" err="1" smtClean="0"/>
              <a:t>use_sps_dlt_flag</a:t>
            </a:r>
            <a:r>
              <a:rPr lang="en-US" dirty="0" smtClean="0"/>
              <a:t> is signaled in the slice header to indicate whether a DLT in SPS is used for this slice</a:t>
            </a:r>
          </a:p>
          <a:p>
            <a:pPr lvl="1"/>
            <a:r>
              <a:rPr lang="en-US" dirty="0" smtClean="0"/>
              <a:t>If it is true, a </a:t>
            </a:r>
            <a:r>
              <a:rPr lang="en-US" dirty="0" err="1" smtClean="0"/>
              <a:t>sps_dlt_idx</a:t>
            </a:r>
            <a:r>
              <a:rPr lang="en-US" dirty="0" smtClean="0"/>
              <a:t> is signaled to indicate which one is selected</a:t>
            </a:r>
          </a:p>
          <a:p>
            <a:r>
              <a:rPr lang="en-US" dirty="0" smtClean="0"/>
              <a:t>Third, if </a:t>
            </a:r>
            <a:r>
              <a:rPr lang="en-US" dirty="0" err="1" smtClean="0"/>
              <a:t>use_sps_dlt_flag</a:t>
            </a:r>
            <a:r>
              <a:rPr lang="en-US" dirty="0" smtClean="0"/>
              <a:t> is false,</a:t>
            </a:r>
          </a:p>
          <a:p>
            <a:pPr lvl="1"/>
            <a:r>
              <a:rPr lang="en-US" dirty="0" smtClean="0"/>
              <a:t>For an I slice, a new DLT is coded in the slice header</a:t>
            </a:r>
          </a:p>
          <a:p>
            <a:pPr lvl="1"/>
            <a:r>
              <a:rPr lang="en-US" dirty="0" smtClean="0"/>
              <a:t>For a B or P slice, a </a:t>
            </a:r>
            <a:r>
              <a:rPr lang="en-US" dirty="0" err="1" smtClean="0"/>
              <a:t>use_ref_pic_dlt_flag</a:t>
            </a:r>
            <a:r>
              <a:rPr lang="en-US" dirty="0" smtClean="0"/>
              <a:t> is signaled to indicate using a DLT from a reference picture or using a new DLT</a:t>
            </a:r>
          </a:p>
          <a:p>
            <a:pPr lvl="2"/>
            <a:r>
              <a:rPr lang="en-US" dirty="0" smtClean="0"/>
              <a:t>If it is true, the reference picture owning the DLT is </a:t>
            </a:r>
            <a:r>
              <a:rPr lang="en-US" dirty="0" err="1" smtClean="0"/>
              <a:t>signalled</a:t>
            </a:r>
            <a:r>
              <a:rPr lang="en-US" dirty="0" smtClean="0"/>
              <a:t> explicitly</a:t>
            </a:r>
          </a:p>
          <a:p>
            <a:pPr lvl="2"/>
            <a:r>
              <a:rPr lang="en-US" dirty="0" smtClean="0"/>
              <a:t>Otherwise</a:t>
            </a:r>
            <a:r>
              <a:rPr lang="en-US" dirty="0" smtClean="0"/>
              <a:t>, a new DLT is coded in the slice header.</a:t>
            </a:r>
          </a:p>
          <a:p>
            <a:pPr lvl="1"/>
            <a:endParaRPr lang="en-CA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3" y="1123950"/>
            <a:ext cx="3456383" cy="4954588"/>
          </a:xfrm>
        </p:spPr>
        <p:txBody>
          <a:bodyPr/>
          <a:lstStyle/>
          <a:p>
            <a:r>
              <a:rPr lang="en-CA" sz="2200" dirty="0" smtClean="0"/>
              <a:t>In SPS (or VPS)</a:t>
            </a:r>
          </a:p>
          <a:p>
            <a:endParaRPr lang="en-CA" sz="2200" dirty="0" smtClean="0"/>
          </a:p>
          <a:p>
            <a:endParaRPr lang="en-CA" sz="2200" dirty="0" smtClean="0"/>
          </a:p>
          <a:p>
            <a:r>
              <a:rPr lang="en-CA" sz="2200" dirty="0" smtClean="0"/>
              <a:t>In slice header</a:t>
            </a:r>
          </a:p>
          <a:p>
            <a:endParaRPr lang="en-CA" sz="2200" dirty="0" smtClean="0"/>
          </a:p>
          <a:p>
            <a:endParaRPr lang="en-CA" sz="2200" dirty="0" smtClean="0"/>
          </a:p>
          <a:p>
            <a:r>
              <a:rPr lang="en-US" sz="2000" dirty="0" smtClean="0"/>
              <a:t>In </a:t>
            </a:r>
            <a:r>
              <a:rPr lang="en-US" sz="2000" dirty="0" err="1" smtClean="0"/>
              <a:t>depth_lookup_table</a:t>
            </a:r>
            <a:r>
              <a:rPr lang="en-US" sz="2000" dirty="0" smtClean="0"/>
              <a:t>()</a:t>
            </a:r>
          </a:p>
          <a:p>
            <a:pPr lvl="1"/>
            <a:r>
              <a:rPr lang="en-US" sz="1600" dirty="0" smtClean="0"/>
              <a:t>Range Constrained Bit Map </a:t>
            </a:r>
            <a:r>
              <a:rPr lang="en-US" sz="1600" dirty="0" smtClean="0"/>
              <a:t>(D0151) is used to code DLT more efficiently</a:t>
            </a:r>
            <a:endParaRPr lang="en-CA" sz="18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635897" y="116632"/>
          <a:ext cx="5472608" cy="2161035"/>
        </p:xfrm>
        <a:graphic>
          <a:graphicData uri="http://schemas.openxmlformats.org/drawingml/2006/table">
            <a:tbl>
              <a:tblPr/>
              <a:tblGrid>
                <a:gridCol w="4968552"/>
                <a:gridCol w="504056"/>
              </a:tblGrid>
              <a:tr h="2401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宋体"/>
                        </a:rPr>
                        <a:t>			</a:t>
                      </a:r>
                      <a:r>
                        <a:rPr lang="en-GB" sz="1200" b="1" dirty="0" err="1">
                          <a:latin typeface="Times New Roman"/>
                          <a:ea typeface="宋体"/>
                        </a:rPr>
                        <a:t>dlt_flag</a:t>
                      </a:r>
                      <a:r>
                        <a:rPr lang="en-GB" sz="1200" dirty="0">
                          <a:latin typeface="Times New Roman"/>
                          <a:ea typeface="宋体"/>
                        </a:rPr>
                        <a:t>[ </a:t>
                      </a:r>
                      <a:r>
                        <a:rPr lang="en-GB" sz="1200" dirty="0" err="1">
                          <a:latin typeface="Times New Roman"/>
                          <a:ea typeface="宋体"/>
                        </a:rPr>
                        <a:t>layerId</a:t>
                      </a:r>
                      <a:r>
                        <a:rPr lang="en-GB" sz="1200" dirty="0">
                          <a:latin typeface="Times New Roman"/>
                          <a:ea typeface="宋体"/>
                        </a:rPr>
                        <a:t> ]</a:t>
                      </a:r>
                      <a:endParaRPr lang="en-US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</a:rPr>
                        <a:t>u(1)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01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宋体"/>
                        </a:rPr>
                        <a:t>			if( </a:t>
                      </a:r>
                      <a:r>
                        <a:rPr lang="en-GB" sz="1200" dirty="0" err="1">
                          <a:latin typeface="Times New Roman"/>
                          <a:ea typeface="宋体"/>
                        </a:rPr>
                        <a:t>dlt_flag</a:t>
                      </a:r>
                      <a:r>
                        <a:rPr lang="en-GB" sz="1200" dirty="0">
                          <a:latin typeface="Times New Roman"/>
                          <a:ea typeface="宋体"/>
                        </a:rPr>
                        <a:t>[ </a:t>
                      </a:r>
                      <a:r>
                        <a:rPr lang="en-GB" sz="1200" dirty="0" err="1">
                          <a:latin typeface="Times New Roman"/>
                          <a:ea typeface="宋体"/>
                        </a:rPr>
                        <a:t>layerId</a:t>
                      </a:r>
                      <a:r>
                        <a:rPr lang="en-GB" sz="1200" dirty="0">
                          <a:latin typeface="Times New Roman"/>
                          <a:ea typeface="宋体"/>
                        </a:rPr>
                        <a:t> ] ) {</a:t>
                      </a:r>
                      <a:endParaRPr lang="en-US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01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 strike="sngStrike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               </a:t>
                      </a:r>
                      <a:r>
                        <a:rPr lang="en-GB" sz="1200" b="1" strike="sngStrike" dirty="0" err="1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num_depth_values_in_dlt</a:t>
                      </a:r>
                      <a:r>
                        <a:rPr lang="en-GB" sz="1200" strike="sngStrike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[ </a:t>
                      </a:r>
                      <a:r>
                        <a:rPr lang="en-GB" sz="1200" strike="sngStrike" dirty="0" err="1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layerId</a:t>
                      </a:r>
                      <a:r>
                        <a:rPr lang="en-GB" sz="1200" strike="sngStrike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 ]</a:t>
                      </a:r>
                      <a:endParaRPr lang="en-US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strike="sngStrike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ue(v)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01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strike="sngStrike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               for ( j = 0; j &lt; </a:t>
                      </a:r>
                      <a:r>
                        <a:rPr lang="en-GB" sz="1200" strike="sngStrike" dirty="0" err="1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num_depth_values_in_dlt</a:t>
                      </a:r>
                      <a:r>
                        <a:rPr lang="en-GB" sz="1200" strike="sngStrike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[ </a:t>
                      </a:r>
                      <a:r>
                        <a:rPr lang="en-GB" sz="1200" strike="sngStrike" dirty="0" err="1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layerId</a:t>
                      </a:r>
                      <a:r>
                        <a:rPr lang="en-GB" sz="1200" strike="sngStrike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 ] ; j++) {</a:t>
                      </a:r>
                      <a:endParaRPr lang="en-US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01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 strike="sngStrike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                   </a:t>
                      </a:r>
                      <a:r>
                        <a:rPr lang="en-GB" sz="1200" b="1" strike="sngStrike" dirty="0" err="1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dlt_depth_value</a:t>
                      </a:r>
                      <a:r>
                        <a:rPr lang="en-GB" sz="1200" strike="sngStrike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[ </a:t>
                      </a:r>
                      <a:r>
                        <a:rPr lang="en-GB" sz="1200" strike="sngStrike" dirty="0" err="1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layerId</a:t>
                      </a:r>
                      <a:r>
                        <a:rPr lang="en-GB" sz="1200" strike="sngStrike" dirty="0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 ][ j ]</a:t>
                      </a:r>
                      <a:endParaRPr lang="en-US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strike="sngStrike">
                          <a:highlight>
                            <a:srgbClr val="00FFFF"/>
                          </a:highlight>
                          <a:latin typeface="Times New Roman"/>
                          <a:ea typeface="宋体"/>
                        </a:rPr>
                        <a:t>ue(v)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01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				</a:t>
                      </a:r>
                      <a:r>
                        <a:rPr lang="en-GB" sz="1200" b="1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num_dlt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[ 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layerId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 ]</a:t>
                      </a:r>
                      <a:endParaRPr lang="en-US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u (4)</a:t>
                      </a:r>
                      <a:endParaRPr lang="en-US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01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				for ( j = 0; j &lt; 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num_dlt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[ 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layerId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 ] ; j++) {</a:t>
                      </a:r>
                      <a:endParaRPr lang="en-US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dirty="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01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					depth_lookup_talbe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(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 layerId, j 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dirty="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01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latin typeface="Times New Roman"/>
                          <a:ea typeface="宋体"/>
                        </a:rPr>
                        <a:t>				}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635896" y="2420888"/>
          <a:ext cx="5478189" cy="4416552"/>
        </p:xfrm>
        <a:graphic>
          <a:graphicData uri="http://schemas.openxmlformats.org/drawingml/2006/table">
            <a:tbl>
              <a:tblPr/>
              <a:tblGrid>
                <a:gridCol w="5017043"/>
                <a:gridCol w="461146"/>
              </a:tblGrid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if( 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DepthLayerFlag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[ 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layerId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 ] &amp;&amp; 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dlt_flag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[ </a:t>
                      </a: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layerId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 ] )</a:t>
                      </a:r>
                      <a:r>
                        <a:rPr lang="en-GB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{</a:t>
                      </a:r>
                      <a:endParaRPr lang="en-US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</a:t>
                      </a:r>
                      <a:r>
                        <a:rPr lang="en-GB" sz="1200" b="1" dirty="0" err="1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use_sps_dlt_</a:t>
                      </a:r>
                      <a:r>
                        <a:rPr lang="en-GB" sz="1200" b="1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flag</a:t>
                      </a:r>
                      <a:endParaRPr lang="en-US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u(1)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if(use_sps_dlt_flag &amp;&amp; num_dlt[layer_id] &gt; 1)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     sps_dlt_idx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ue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(v)</a:t>
                      </a:r>
                      <a:endParaRPr lang="en-US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if(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!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use_sps_dlt_flag )</a:t>
                      </a:r>
                      <a:r>
                        <a:rPr lang="en-GB" sz="1200">
                          <a:solidFill>
                            <a:srgbClr val="1F497D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{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      if( slice_type  = = I 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          depth_lookup_talbe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(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 layerId, num_dlt[layer_id] 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      else</a:t>
                      </a:r>
                      <a:r>
                        <a:rPr lang="en-GB" sz="1200" dirty="0">
                          <a:solidFill>
                            <a:srgbClr val="984806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{</a:t>
                      </a:r>
                      <a:endParaRPr lang="en-US" sz="1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  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use_ref_pic_dlt_flag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u(1)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          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if(!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</a:rPr>
                        <a:t>use_ref_pic_dlt_flag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               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depth_lookup_talbe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(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 layerId, num_dlt[layer_id] 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          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else</a:t>
                      </a:r>
                      <a:r>
                        <a:rPr lang="en-GB" sz="1200">
                          <a:solidFill>
                            <a:srgbClr val="948A54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{</a:t>
                      </a: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               if( slice_type  = =  B 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					 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dlt_from_l0_flag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u(1)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6587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		if( ( dlt_inherit_from_l0_flag  &amp;&amp;  num_ref_idx_l0_active_minus1 &gt; 0 )</a:t>
                      </a:r>
                      <a:b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</a:b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| |  ( ! dlt_inherit_from_l0_flag  &amp;&amp; num_ref_idx_l1_active_minus1 &gt; 0 ) 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					          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dlt_ref_idx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ue(v)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                 </a:t>
                      </a:r>
                      <a:r>
                        <a:rPr lang="en-GB" sz="1200">
                          <a:solidFill>
                            <a:srgbClr val="948A54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}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            </a:t>
                      </a:r>
                      <a:r>
                        <a:rPr lang="en-GB" sz="1200">
                          <a:solidFill>
                            <a:srgbClr val="984806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}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       </a:t>
                      </a:r>
                      <a:r>
                        <a:rPr lang="en-GB" sz="1200">
                          <a:solidFill>
                            <a:srgbClr val="1F497D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}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3294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</a:t>
                      </a:r>
                      <a:r>
                        <a:rPr lang="en-GB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}</a:t>
                      </a:r>
                      <a:endParaRPr lang="en-US" sz="12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200" dirty="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9" y="1123950"/>
            <a:ext cx="8358510" cy="4954588"/>
          </a:xfrm>
        </p:spPr>
        <p:txBody>
          <a:bodyPr/>
          <a:lstStyle/>
          <a:p>
            <a:r>
              <a:rPr lang="en-US" dirty="0" smtClean="0"/>
              <a:t>Can adapt well to scene change</a:t>
            </a:r>
          </a:p>
          <a:p>
            <a:r>
              <a:rPr lang="en-US" dirty="0" smtClean="0"/>
              <a:t>Won’t introduce overhead bits for no scene change cases</a:t>
            </a:r>
          </a:p>
          <a:p>
            <a:r>
              <a:rPr lang="en-US" dirty="0" smtClean="0"/>
              <a:t>Only depends on pictures in the reference lists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60648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3" y="836712"/>
            <a:ext cx="8856984" cy="5169818"/>
          </a:xfrm>
        </p:spPr>
        <p:txBody>
          <a:bodyPr/>
          <a:lstStyle/>
          <a:p>
            <a:r>
              <a:rPr lang="en-US" dirty="0" smtClean="0"/>
              <a:t>Can achieve similar coding efficiency as the anchor</a:t>
            </a:r>
          </a:p>
          <a:p>
            <a:pPr lvl="1"/>
            <a:r>
              <a:rPr lang="en-US" dirty="0" smtClean="0"/>
              <a:t>One </a:t>
            </a:r>
            <a:r>
              <a:rPr lang="en-US" dirty="0" smtClean="0"/>
              <a:t>or none DLT is coded in SPS using the same encoder strategy as HTM-6.0. All slices are set to use the DLT coded in SPS. 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3" y="1916832"/>
            <a:ext cx="7596338" cy="245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3" y="4365104"/>
            <a:ext cx="7620909" cy="2467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7504" y="2492896"/>
            <a:ext cx="1080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CTC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9513" y="4437112"/>
            <a:ext cx="1080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Signal one or more DLTs in SPS as sequence-level DLT </a:t>
            </a:r>
            <a:r>
              <a:rPr lang="en-US" dirty="0" smtClean="0"/>
              <a:t>candidates</a:t>
            </a:r>
            <a:endParaRPr lang="en-US" dirty="0" smtClean="0"/>
          </a:p>
          <a:p>
            <a:pPr lvl="1"/>
            <a:r>
              <a:rPr lang="en-US" dirty="0" smtClean="0"/>
              <a:t>A slice can choose to use an SPS DLT candidate or not</a:t>
            </a:r>
          </a:p>
          <a:p>
            <a:pPr lvl="1"/>
            <a:r>
              <a:rPr lang="en-US" dirty="0" smtClean="0"/>
              <a:t>If it choose not to use an SPS DLT candidate, it can choose to signal a new DLT, or inherit a DLT from its reference picture.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CA" dirty="0" smtClean="0"/>
              <a:t>Almost no coding performance change compared with HTM-6.0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15575</TotalTime>
  <Words>617</Words>
  <Application>Microsoft Office PowerPoint</Application>
  <PresentationFormat>全屏显示(4:3)</PresentationFormat>
  <Paragraphs>102</Paragraphs>
  <Slides>9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Corporate ppt templatel_Confidential A</vt:lpstr>
      <vt:lpstr>D0153 CE6.h related: A flexible DLT signalling method in 3D-HEVC</vt:lpstr>
      <vt:lpstr>Overall Summary</vt:lpstr>
      <vt:lpstr>Problem in the current HTM</vt:lpstr>
      <vt:lpstr>Proposed</vt:lpstr>
      <vt:lpstr>Proposed</vt:lpstr>
      <vt:lpstr>Benefits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mbj</cp:lastModifiedBy>
  <cp:revision>1877</cp:revision>
  <dcterms:created xsi:type="dcterms:W3CDTF">2008-02-20T09:40:59Z</dcterms:created>
  <dcterms:modified xsi:type="dcterms:W3CDTF">2013-04-20T01:06:12Z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115887233</vt:i4>
  </property>
  <property fmtid="{D5CDD505-2E9C-101B-9397-08002B2CF9AE}" pid="3" name="_NewReviewCycle">
    <vt:lpwstr/>
  </property>
  <property fmtid="{D5CDD505-2E9C-101B-9397-08002B2CF9AE}" pid="4" name="_EmailSubject">
    <vt:lpwstr>Kai's PPTs for presentation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-2064365103</vt:i4>
  </property>
</Properties>
</file>