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435" r:id="rId3"/>
    <p:sldId id="436" r:id="rId4"/>
    <p:sldId id="441" r:id="rId5"/>
    <p:sldId id="437" r:id="rId6"/>
    <p:sldId id="442" r:id="rId7"/>
    <p:sldId id="439" r:id="rId8"/>
    <p:sldId id="440" r:id="rId9"/>
    <p:sldId id="434" r:id="rId10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265" autoAdjust="0"/>
  </p:normalViewPr>
  <p:slideViewPr>
    <p:cSldViewPr snapToObjects="1">
      <p:cViewPr varScale="1">
        <p:scale>
          <a:sx n="80" d="100"/>
          <a:sy n="80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CU is coded in 2Nx2N merge mode, with Merge index = 1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The reference indices from the first three candidates are 0, 0, and 1</a:t>
            </a:r>
          </a:p>
          <a:p>
            <a:pPr lvl="1"/>
            <a:r>
              <a:rPr lang="en-CA" dirty="0" smtClean="0"/>
              <a:t>The MVs from the first two candidates are equal, i.e., </a:t>
            </a:r>
            <a:r>
              <a:rPr lang="en-CA" dirty="0" err="1" smtClean="0"/>
              <a:t>Mva</a:t>
            </a:r>
            <a:r>
              <a:rPr lang="en-CA" dirty="0" smtClean="0"/>
              <a:t> = </a:t>
            </a:r>
            <a:r>
              <a:rPr lang="en-CA" dirty="0" err="1" smtClean="0"/>
              <a:t>MVb</a:t>
            </a:r>
            <a:r>
              <a:rPr lang="en-CA" dirty="0" smtClean="0"/>
              <a:t>. </a:t>
            </a:r>
          </a:p>
          <a:p>
            <a:pPr lvl="1"/>
            <a:r>
              <a:rPr lang="en-CA" dirty="0" err="1" smtClean="0"/>
              <a:t>MVb</a:t>
            </a:r>
            <a:r>
              <a:rPr lang="en-CA" dirty="0" smtClean="0"/>
              <a:t> is obtained by TMVP from the collocated picture.</a:t>
            </a:r>
          </a:p>
          <a:p>
            <a:pPr lvl="1"/>
            <a:r>
              <a:rPr lang="en-CA" dirty="0" smtClean="0"/>
              <a:t>This implies a dependency on the collocated picture</a:t>
            </a:r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threshold is 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+mn-cs"/>
              </a:rPr>
              <a:t>set to be 2 empirically </a:t>
            </a:r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Since the parsing problem only occurs when the slice has both inter-view and inter-time reference pictures in the reference lists, two modifications are applied to those slices.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JCT3V-D0152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Kai Zhang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4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sz="1400" dirty="0" err="1" smtClean="0"/>
              <a:t>Incheon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20–26 April</a:t>
            </a:r>
            <a:r>
              <a:rPr lang="en-CA" altLang="zh-TW" sz="1400" dirty="0" smtClean="0"/>
              <a:t>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JCT3V-D0152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D0152</a:t>
            </a:r>
            <a:br>
              <a:rPr lang="en-CA" dirty="0" smtClean="0"/>
            </a:br>
            <a:r>
              <a:rPr lang="en-US" dirty="0" smtClean="0"/>
              <a:t>CE5.h related: removal of parsing dependency for illumination compensation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Yi-Wen Chen,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23950"/>
            <a:ext cx="8892481" cy="4954588"/>
          </a:xfrm>
        </p:spPr>
        <p:txBody>
          <a:bodyPr/>
          <a:lstStyle/>
          <a:p>
            <a:r>
              <a:rPr lang="en-US" dirty="0" smtClean="0"/>
              <a:t>Problem in the current </a:t>
            </a:r>
            <a:r>
              <a:rPr lang="en-US" dirty="0" smtClean="0"/>
              <a:t>HTM</a:t>
            </a:r>
          </a:p>
          <a:p>
            <a:pPr lvl="1"/>
            <a:r>
              <a:rPr lang="en-CA" dirty="0" smtClean="0"/>
              <a:t>Illumination </a:t>
            </a:r>
            <a:r>
              <a:rPr lang="en-CA" dirty="0" smtClean="0"/>
              <a:t>compensation (IC) introduces a parsing dependency since </a:t>
            </a:r>
            <a:r>
              <a:rPr lang="en-CA" dirty="0" err="1" smtClean="0"/>
              <a:t>ic_flag</a:t>
            </a:r>
            <a:r>
              <a:rPr lang="en-CA" dirty="0" smtClean="0"/>
              <a:t> is conditionally signalled in </a:t>
            </a:r>
            <a:r>
              <a:rPr lang="en-CA" dirty="0" smtClean="0"/>
              <a:t>3D-HEVC</a:t>
            </a:r>
            <a:endParaRPr lang="en-US" dirty="0" smtClean="0"/>
          </a:p>
          <a:p>
            <a:r>
              <a:rPr lang="en-US" dirty="0" smtClean="0"/>
              <a:t>Proposed</a:t>
            </a:r>
            <a:endParaRPr lang="en-US" dirty="0" smtClean="0"/>
          </a:p>
          <a:p>
            <a:pPr lvl="1"/>
            <a:r>
              <a:rPr lang="en-CA" dirty="0" smtClean="0"/>
              <a:t>Make </a:t>
            </a:r>
            <a:r>
              <a:rPr lang="en-CA" dirty="0" smtClean="0"/>
              <a:t>t</a:t>
            </a:r>
            <a:r>
              <a:rPr lang="en-CA" dirty="0" smtClean="0"/>
              <a:t>wo </a:t>
            </a:r>
            <a:r>
              <a:rPr lang="en-CA" dirty="0" smtClean="0"/>
              <a:t>modifications to </a:t>
            </a:r>
            <a:r>
              <a:rPr lang="en-CA" dirty="0" smtClean="0"/>
              <a:t>slices with both </a:t>
            </a:r>
            <a:r>
              <a:rPr lang="en-CA" dirty="0" smtClean="0"/>
              <a:t>inter-view and inter-time reference pictures in the reference lists</a:t>
            </a:r>
            <a:endParaRPr lang="en-US" dirty="0" smtClean="0"/>
          </a:p>
          <a:p>
            <a:pPr lvl="2"/>
            <a:r>
              <a:rPr lang="en-CA" dirty="0" err="1" smtClean="0"/>
              <a:t>ic_flag</a:t>
            </a:r>
            <a:r>
              <a:rPr lang="en-CA" dirty="0" smtClean="0"/>
              <a:t> is only signalled for an inter CU coded as one 2Nx2N </a:t>
            </a:r>
            <a:r>
              <a:rPr lang="en-CA" dirty="0" smtClean="0"/>
              <a:t>PU</a:t>
            </a:r>
          </a:p>
          <a:p>
            <a:pPr lvl="2"/>
            <a:r>
              <a:rPr lang="en-CA" dirty="0" err="1" smtClean="0"/>
              <a:t>ic_flag</a:t>
            </a:r>
            <a:r>
              <a:rPr lang="en-CA" dirty="0" smtClean="0"/>
              <a:t> of a merge PU is derived from the selected merging </a:t>
            </a:r>
            <a:r>
              <a:rPr lang="en-CA" dirty="0" smtClean="0"/>
              <a:t>candidate</a:t>
            </a:r>
          </a:p>
          <a:p>
            <a:pPr lvl="1"/>
            <a:r>
              <a:rPr lang="en-CA" dirty="0" smtClean="0"/>
              <a:t>Remove </a:t>
            </a:r>
            <a:r>
              <a:rPr lang="en-CA" dirty="0" smtClean="0"/>
              <a:t>the parsing dependency without </a:t>
            </a:r>
            <a:r>
              <a:rPr lang="en-CA" dirty="0" smtClean="0"/>
              <a:t>introducing redundancy </a:t>
            </a:r>
            <a:r>
              <a:rPr lang="en-CA" dirty="0" smtClean="0"/>
              <a:t>bits</a:t>
            </a:r>
            <a:endParaRPr lang="en-CA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CA" dirty="0" smtClean="0"/>
              <a:t>0.1</a:t>
            </a:r>
            <a:r>
              <a:rPr lang="en-CA" dirty="0" smtClean="0"/>
              <a:t>% increases in BD-rates for video1 and </a:t>
            </a:r>
            <a:r>
              <a:rPr lang="en-CA" dirty="0" smtClean="0"/>
              <a:t>video2 on </a:t>
            </a:r>
            <a:r>
              <a:rPr lang="en-CA" dirty="0" smtClean="0"/>
              <a:t>average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in the current HTM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42988"/>
            <a:ext cx="9144000" cy="4954588"/>
          </a:xfrm>
        </p:spPr>
        <p:txBody>
          <a:bodyPr/>
          <a:lstStyle/>
          <a:p>
            <a:r>
              <a:rPr lang="en-GB" dirty="0" err="1" smtClean="0"/>
              <a:t>ic_flag</a:t>
            </a:r>
            <a:r>
              <a:rPr lang="en-GB" dirty="0" smtClean="0"/>
              <a:t> </a:t>
            </a:r>
            <a:r>
              <a:rPr lang="en-GB" dirty="0" smtClean="0"/>
              <a:t>is </a:t>
            </a:r>
            <a:r>
              <a:rPr lang="en-GB" dirty="0" smtClean="0"/>
              <a:t>parsed or not depends on whether inter-view </a:t>
            </a:r>
            <a:r>
              <a:rPr lang="en-GB" dirty="0" smtClean="0"/>
              <a:t>prediction is </a:t>
            </a:r>
            <a:r>
              <a:rPr lang="en-GB" dirty="0" smtClean="0"/>
              <a:t>used in the current CU</a:t>
            </a:r>
          </a:p>
          <a:p>
            <a:pPr lvl="1"/>
            <a:r>
              <a:rPr lang="en-GB" dirty="0" smtClean="0"/>
              <a:t>No parsing dependency in two trivial cases</a:t>
            </a:r>
            <a:endParaRPr lang="en-GB" dirty="0" smtClean="0"/>
          </a:p>
          <a:p>
            <a:pPr lvl="2"/>
            <a:r>
              <a:rPr lang="en-GB" dirty="0" smtClean="0"/>
              <a:t>if only </a:t>
            </a:r>
            <a:r>
              <a:rPr lang="en-CA" dirty="0" smtClean="0"/>
              <a:t>inter-view reference pictures </a:t>
            </a:r>
            <a:r>
              <a:rPr lang="en-CA" dirty="0" smtClean="0"/>
              <a:t>exist, </a:t>
            </a:r>
            <a:r>
              <a:rPr lang="en-GB" dirty="0" err="1" smtClean="0"/>
              <a:t>ic_flag</a:t>
            </a:r>
            <a:r>
              <a:rPr lang="en-CA" dirty="0" smtClean="0"/>
              <a:t> is always parsed in inter-CU</a:t>
            </a:r>
          </a:p>
          <a:p>
            <a:pPr lvl="2"/>
            <a:r>
              <a:rPr lang="en-GB" dirty="0" smtClean="0"/>
              <a:t>if only </a:t>
            </a:r>
            <a:r>
              <a:rPr lang="en-CA" dirty="0" smtClean="0"/>
              <a:t>inter-time </a:t>
            </a:r>
            <a:r>
              <a:rPr lang="en-CA" dirty="0" smtClean="0"/>
              <a:t>reference pictures </a:t>
            </a:r>
            <a:r>
              <a:rPr lang="en-CA" dirty="0" smtClean="0"/>
              <a:t>exist, </a:t>
            </a:r>
            <a:r>
              <a:rPr lang="en-GB" dirty="0" err="1" smtClean="0"/>
              <a:t>ic_flag</a:t>
            </a:r>
            <a:r>
              <a:rPr lang="en-CA" dirty="0" smtClean="0"/>
              <a:t> is never parsed </a:t>
            </a:r>
            <a:r>
              <a:rPr lang="en-CA" dirty="0" smtClean="0"/>
              <a:t>in inter-CU</a:t>
            </a:r>
            <a:endParaRPr lang="en-GB" dirty="0" smtClean="0"/>
          </a:p>
          <a:p>
            <a:r>
              <a:rPr lang="en-CA" dirty="0" smtClean="0"/>
              <a:t>When </a:t>
            </a:r>
            <a:r>
              <a:rPr lang="en-CA" dirty="0" smtClean="0"/>
              <a:t>both inter-view and inter-time reference pictures </a:t>
            </a:r>
            <a:r>
              <a:rPr lang="en-CA" dirty="0" smtClean="0"/>
              <a:t>exist</a:t>
            </a:r>
          </a:p>
          <a:p>
            <a:pPr lvl="1"/>
            <a:r>
              <a:rPr lang="en-GB" dirty="0" smtClean="0"/>
              <a:t>If </a:t>
            </a:r>
            <a:r>
              <a:rPr lang="en-GB" dirty="0" smtClean="0"/>
              <a:t>all PUs in </a:t>
            </a:r>
            <a:r>
              <a:rPr lang="en-GB" dirty="0" smtClean="0"/>
              <a:t>a CU </a:t>
            </a:r>
            <a:r>
              <a:rPr lang="en-GB" dirty="0" smtClean="0"/>
              <a:t>are coded in AMVP </a:t>
            </a:r>
            <a:r>
              <a:rPr lang="en-GB" dirty="0" smtClean="0"/>
              <a:t>mode</a:t>
            </a:r>
          </a:p>
          <a:p>
            <a:pPr lvl="2"/>
            <a:r>
              <a:rPr lang="en-GB" dirty="0" smtClean="0"/>
              <a:t>No </a:t>
            </a:r>
            <a:r>
              <a:rPr lang="en-GB" dirty="0" smtClean="0"/>
              <a:t>parsing dependency </a:t>
            </a:r>
            <a:r>
              <a:rPr lang="en-GB" dirty="0" smtClean="0"/>
              <a:t>because reference indices are </a:t>
            </a:r>
            <a:r>
              <a:rPr lang="en-GB" dirty="0" smtClean="0"/>
              <a:t>explicitly </a:t>
            </a:r>
            <a:r>
              <a:rPr lang="en-GB" dirty="0" smtClean="0"/>
              <a:t>signalled</a:t>
            </a:r>
          </a:p>
          <a:p>
            <a:pPr lvl="1"/>
            <a:r>
              <a:rPr lang="en-GB" dirty="0" smtClean="0"/>
              <a:t>If a PU in a CU is coded in merge mode: </a:t>
            </a:r>
            <a:r>
              <a:rPr lang="en-GB" dirty="0" smtClean="0">
                <a:solidFill>
                  <a:srgbClr val="FF0000"/>
                </a:solidFill>
              </a:rPr>
              <a:t>parsing dependency</a:t>
            </a:r>
          </a:p>
          <a:p>
            <a:pPr lvl="2"/>
            <a:r>
              <a:rPr lang="en-GB" dirty="0" smtClean="0"/>
              <a:t>The  reference index is derived from the selected merging candidate</a:t>
            </a:r>
          </a:p>
          <a:p>
            <a:pPr lvl="2"/>
            <a:r>
              <a:rPr lang="en-GB" dirty="0" smtClean="0"/>
              <a:t>Then depends on neighbouring MVs due to the pruning process</a:t>
            </a:r>
          </a:p>
          <a:p>
            <a:pPr lvl="2"/>
            <a:r>
              <a:rPr lang="en-GB" dirty="0" smtClean="0"/>
              <a:t>Finally depends on the collocated picture because the neighbouring MV may come from TMVP</a:t>
            </a:r>
            <a:endParaRPr lang="en-US" dirty="0" smtClean="0"/>
          </a:p>
          <a:p>
            <a:pPr lvl="1"/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in the current HTM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08720"/>
            <a:ext cx="9143999" cy="4954588"/>
          </a:xfrm>
        </p:spPr>
        <p:txBody>
          <a:bodyPr/>
          <a:lstStyle/>
          <a:p>
            <a:r>
              <a:rPr lang="en-US" dirty="0" smtClean="0"/>
              <a:t>An </a:t>
            </a:r>
            <a:r>
              <a:rPr lang="en-US" dirty="0" smtClean="0"/>
              <a:t>example of </a:t>
            </a:r>
            <a:r>
              <a:rPr lang="en-US" dirty="0" smtClean="0"/>
              <a:t>the parsing dependency in IC</a:t>
            </a:r>
          </a:p>
          <a:p>
            <a:pPr lvl="1"/>
            <a:r>
              <a:rPr lang="en-CA" dirty="0" smtClean="0"/>
              <a:t>Ref0: inter-time reference picture; Ref1: inter-view </a:t>
            </a:r>
            <a:r>
              <a:rPr lang="en-CA" dirty="0" smtClean="0"/>
              <a:t>reference </a:t>
            </a:r>
            <a:r>
              <a:rPr lang="en-CA" dirty="0" smtClean="0"/>
              <a:t>picture</a:t>
            </a:r>
          </a:p>
          <a:p>
            <a:pPr lvl="1"/>
            <a:r>
              <a:rPr lang="en-CA" dirty="0" smtClean="0"/>
              <a:t>The </a:t>
            </a:r>
            <a:r>
              <a:rPr lang="en-CA" dirty="0" smtClean="0"/>
              <a:t>second possible candidate is </a:t>
            </a:r>
            <a:r>
              <a:rPr lang="en-CA" dirty="0" smtClean="0"/>
              <a:t>removed in the pruning process</a:t>
            </a:r>
          </a:p>
          <a:p>
            <a:pPr lvl="2"/>
            <a:r>
              <a:rPr lang="en-CA" dirty="0" smtClean="0"/>
              <a:t>Thus the selected candidate refers to Ref1, </a:t>
            </a:r>
            <a:r>
              <a:rPr lang="en-CA" dirty="0" err="1" smtClean="0"/>
              <a:t>ic_flag</a:t>
            </a:r>
            <a:r>
              <a:rPr lang="en-CA" dirty="0" smtClean="0"/>
              <a:t> should be parsed</a:t>
            </a:r>
          </a:p>
          <a:p>
            <a:pPr lvl="1"/>
            <a:r>
              <a:rPr lang="en-CA" dirty="0" smtClean="0"/>
              <a:t>If </a:t>
            </a:r>
            <a:r>
              <a:rPr lang="en-CA" dirty="0" smtClean="0"/>
              <a:t>the collocated picture is </a:t>
            </a:r>
            <a:r>
              <a:rPr lang="en-CA" dirty="0" smtClean="0"/>
              <a:t>damaged</a:t>
            </a:r>
          </a:p>
          <a:p>
            <a:pPr lvl="2"/>
            <a:r>
              <a:rPr lang="en-CA" dirty="0" smtClean="0"/>
              <a:t>TMVP is wrong	         </a:t>
            </a:r>
            <a:r>
              <a:rPr lang="en-CA" dirty="0" err="1" smtClean="0"/>
              <a:t>MVb</a:t>
            </a:r>
            <a:r>
              <a:rPr lang="en-CA" dirty="0" smtClean="0"/>
              <a:t> is wrong         </a:t>
            </a:r>
            <a:r>
              <a:rPr lang="en-CA" dirty="0" err="1" smtClean="0"/>
              <a:t>Mva</a:t>
            </a:r>
            <a:r>
              <a:rPr lang="en-CA" dirty="0" smtClean="0"/>
              <a:t> </a:t>
            </a:r>
            <a:r>
              <a:rPr lang="en-CA" dirty="0" smtClean="0"/>
              <a:t>!= </a:t>
            </a:r>
            <a:r>
              <a:rPr lang="en-CA" dirty="0" err="1" smtClean="0"/>
              <a:t>MVb</a:t>
            </a:r>
            <a:r>
              <a:rPr lang="en-CA" dirty="0" smtClean="0"/>
              <a:t>    	</a:t>
            </a:r>
          </a:p>
          <a:p>
            <a:pPr lvl="2"/>
            <a:r>
              <a:rPr lang="en-CA" dirty="0" smtClean="0"/>
              <a:t>The </a:t>
            </a:r>
            <a:r>
              <a:rPr lang="en-CA" dirty="0" smtClean="0"/>
              <a:t>second possible candidate </a:t>
            </a:r>
            <a:r>
              <a:rPr lang="en-CA" dirty="0" smtClean="0"/>
              <a:t>is not removed</a:t>
            </a:r>
          </a:p>
          <a:p>
            <a:pPr lvl="2"/>
            <a:r>
              <a:rPr lang="en-CA" dirty="0" smtClean="0"/>
              <a:t>The </a:t>
            </a:r>
            <a:r>
              <a:rPr lang="en-CA" dirty="0" smtClean="0"/>
              <a:t>selected candidate refers to </a:t>
            </a:r>
            <a:r>
              <a:rPr lang="en-CA" dirty="0" smtClean="0"/>
              <a:t>Ref0, </a:t>
            </a:r>
            <a:r>
              <a:rPr lang="en-CA" dirty="0" err="1" smtClean="0"/>
              <a:t>ic_flag</a:t>
            </a:r>
            <a:r>
              <a:rPr lang="en-CA" dirty="0" smtClean="0"/>
              <a:t> should </a:t>
            </a:r>
            <a:r>
              <a:rPr lang="en-CA" dirty="0" smtClean="0"/>
              <a:t>not be parsed</a:t>
            </a:r>
          </a:p>
          <a:p>
            <a:pPr lvl="2"/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685925" y="4149080"/>
          <a:ext cx="5305425" cy="2352675"/>
        </p:xfrm>
        <a:graphic>
          <a:graphicData uri="http://schemas.openxmlformats.org/presentationml/2006/ole">
            <p:oleObj spid="_x0000_s1025" name="Visio" r:id="rId4" imgW="5308521" imgH="2351008" progId="Visio.Drawing.11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740352" y="2730406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Parsing error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7740352" y="2420888"/>
            <a:ext cx="360040" cy="30951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rot="5400000" flipH="1" flipV="1">
            <a:off x="7776356" y="3176972"/>
            <a:ext cx="432048" cy="21602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右箭头 11"/>
          <p:cNvSpPr/>
          <p:nvPr/>
        </p:nvSpPr>
        <p:spPr>
          <a:xfrm>
            <a:off x="2843808" y="2802414"/>
            <a:ext cx="432048" cy="3385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右箭头 12"/>
          <p:cNvSpPr/>
          <p:nvPr/>
        </p:nvSpPr>
        <p:spPr>
          <a:xfrm>
            <a:off x="4860032" y="2802414"/>
            <a:ext cx="432048" cy="3385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042988"/>
            <a:ext cx="8640959" cy="5035550"/>
          </a:xfrm>
        </p:spPr>
        <p:txBody>
          <a:bodyPr/>
          <a:lstStyle/>
          <a:p>
            <a:r>
              <a:rPr lang="en-CA" dirty="0" smtClean="0"/>
              <a:t>Straightforward way: </a:t>
            </a:r>
            <a:r>
              <a:rPr lang="en-CA" dirty="0" smtClean="0"/>
              <a:t>always signal </a:t>
            </a:r>
            <a:r>
              <a:rPr lang="en-CA" dirty="0" err="1" smtClean="0"/>
              <a:t>ic_flag</a:t>
            </a:r>
            <a:r>
              <a:rPr lang="en-CA" dirty="0" smtClean="0"/>
              <a:t> for </a:t>
            </a:r>
            <a:r>
              <a:rPr lang="en-CA" dirty="0" smtClean="0"/>
              <a:t>each inter-CU</a:t>
            </a:r>
          </a:p>
          <a:p>
            <a:r>
              <a:rPr lang="en-CA" dirty="0" smtClean="0"/>
              <a:t>This simple method can resolve the parsing problem with considerable overhead bits for signalling redundant </a:t>
            </a:r>
            <a:r>
              <a:rPr lang="en-CA" dirty="0" err="1" smtClean="0"/>
              <a:t>ic_flag</a:t>
            </a:r>
            <a:endParaRPr lang="en-CA" dirty="0" smtClean="0"/>
          </a:p>
          <a:p>
            <a:r>
              <a:rPr lang="en-CA" dirty="0" smtClean="0"/>
              <a:t>To reduce the overhead, a picture-level IC on/off </a:t>
            </a:r>
            <a:r>
              <a:rPr lang="en-CA" dirty="0" smtClean="0"/>
              <a:t>encoder strategy </a:t>
            </a:r>
            <a:r>
              <a:rPr lang="en-CA" dirty="0" smtClean="0"/>
              <a:t>based on POC difference </a:t>
            </a:r>
            <a:r>
              <a:rPr lang="en-CA" dirty="0" smtClean="0"/>
              <a:t>is designed</a:t>
            </a:r>
          </a:p>
          <a:p>
            <a:pPr lvl="1"/>
            <a:r>
              <a:rPr lang="en-US" dirty="0" smtClean="0"/>
              <a:t>IC is turned off on a picture if the </a:t>
            </a:r>
            <a:r>
              <a:rPr lang="en-US" dirty="0" smtClean="0"/>
              <a:t>absolute POC differences of </a:t>
            </a:r>
            <a:r>
              <a:rPr lang="en-US" dirty="0" smtClean="0"/>
              <a:t>one or more reference </a:t>
            </a:r>
            <a:r>
              <a:rPr lang="en-US" dirty="0" smtClean="0"/>
              <a:t>pictures are </a:t>
            </a:r>
            <a:r>
              <a:rPr lang="en-US" dirty="0" smtClean="0"/>
              <a:t>lower than </a:t>
            </a:r>
            <a:r>
              <a:rPr lang="en-US" dirty="0" smtClean="0"/>
              <a:t>a </a:t>
            </a:r>
            <a:r>
              <a:rPr lang="en-US" dirty="0" smtClean="0"/>
              <a:t>threshold</a:t>
            </a:r>
          </a:p>
          <a:p>
            <a:pPr lvl="1"/>
            <a:r>
              <a:rPr lang="en-US" dirty="0" smtClean="0"/>
              <a:t>The threshold is </a:t>
            </a:r>
            <a:r>
              <a:rPr lang="en-US" kern="1200" dirty="0" smtClean="0">
                <a:latin typeface="Arial" charset="0"/>
                <a:ea typeface="SimHei" pitchFamily="2" charset="-122"/>
              </a:rPr>
              <a:t>set to be 2 empirically </a:t>
            </a:r>
            <a:endParaRPr lang="en-US" dirty="0" smtClean="0"/>
          </a:p>
          <a:p>
            <a:pPr lvl="1"/>
            <a:endParaRPr lang="en-CA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Another method is proposed to remove the parsing dependency without introducing redundant </a:t>
            </a:r>
            <a:r>
              <a:rPr lang="en-CA" dirty="0" smtClean="0"/>
              <a:t>bits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CA" sz="2400" dirty="0" smtClean="0">
                <a:solidFill>
                  <a:srgbClr val="000000"/>
                </a:solidFill>
                <a:cs typeface="+mn-cs"/>
              </a:rPr>
              <a:t>Two modifications for </a:t>
            </a:r>
            <a:r>
              <a:rPr lang="en-CA" sz="2400" dirty="0" smtClean="0">
                <a:solidFill>
                  <a:srgbClr val="000000"/>
                </a:solidFill>
                <a:cs typeface="+mn-cs"/>
              </a:rPr>
              <a:t>slices </a:t>
            </a:r>
            <a:r>
              <a:rPr lang="en-CA" sz="2400" dirty="0" smtClean="0">
                <a:solidFill>
                  <a:srgbClr val="000000"/>
                </a:solidFill>
                <a:cs typeface="+mn-cs"/>
              </a:rPr>
              <a:t>with both inter-view and inter-time </a:t>
            </a:r>
            <a:r>
              <a:rPr lang="en-CA" sz="2400" dirty="0" smtClean="0">
                <a:solidFill>
                  <a:srgbClr val="000000"/>
                </a:solidFill>
                <a:cs typeface="+mn-cs"/>
              </a:rPr>
              <a:t>reference </a:t>
            </a:r>
            <a:r>
              <a:rPr lang="en-CA" sz="2400" dirty="0" smtClean="0">
                <a:solidFill>
                  <a:srgbClr val="000000"/>
                </a:solidFill>
                <a:cs typeface="+mn-cs"/>
              </a:rPr>
              <a:t>pictures since parsing problem only occurs on these slices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200" dirty="0" err="1" smtClean="0"/>
              <a:t>ic_flag</a:t>
            </a:r>
            <a:r>
              <a:rPr lang="en-CA" sz="2200" dirty="0" smtClean="0"/>
              <a:t> is only signalled for an inter CU coded as one 2Nx2N AMVP PU. For PUs with other sizes in non-merge mode, IC is disabled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200" dirty="0" err="1" smtClean="0"/>
              <a:t>ic_flag</a:t>
            </a:r>
            <a:r>
              <a:rPr lang="en-CA" sz="2200" dirty="0" smtClean="0"/>
              <a:t> of a merge PU is derived from the selected merging candidate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3" y="1123950"/>
            <a:ext cx="8856984" cy="4954588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simple </a:t>
            </a:r>
            <a:r>
              <a:rPr lang="en-US" dirty="0" smtClean="0"/>
              <a:t>method</a:t>
            </a:r>
          </a:p>
          <a:p>
            <a:pPr lvl="1"/>
            <a:r>
              <a:rPr lang="en-US" dirty="0" smtClean="0"/>
              <a:t>In average</a:t>
            </a:r>
            <a:endParaRPr lang="en-US" dirty="0" smtClean="0"/>
          </a:p>
          <a:p>
            <a:pPr lvl="2"/>
            <a:r>
              <a:rPr lang="en-US" dirty="0" smtClean="0"/>
              <a:t>About </a:t>
            </a:r>
            <a:r>
              <a:rPr lang="en-US" dirty="0" smtClean="0"/>
              <a:t>0.3% and 0.5% BD-rate increases for v1 and v2 </a:t>
            </a:r>
            <a:r>
              <a:rPr lang="en-US" dirty="0" smtClean="0"/>
              <a:t>respectively</a:t>
            </a:r>
          </a:p>
          <a:p>
            <a:pPr lvl="2"/>
            <a:r>
              <a:rPr lang="en-US" dirty="0" smtClean="0"/>
              <a:t>0.1</a:t>
            </a:r>
            <a:r>
              <a:rPr lang="en-US" dirty="0" smtClean="0"/>
              <a:t>% BD-rate increase for synthesis </a:t>
            </a:r>
            <a:r>
              <a:rPr lang="en-US" dirty="0" smtClean="0"/>
              <a:t>views</a:t>
            </a:r>
          </a:p>
          <a:p>
            <a:pPr lvl="1"/>
            <a:r>
              <a:rPr lang="en-US" dirty="0" smtClean="0"/>
              <a:t>Worst case (</a:t>
            </a:r>
            <a:r>
              <a:rPr lang="en-US" dirty="0" smtClean="0"/>
              <a:t>Kendo 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BD-rate increase for synthesis views goes up to 0.6%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56992"/>
            <a:ext cx="8882834" cy="287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" y="1123950"/>
            <a:ext cx="8682038" cy="4954588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proposed method</a:t>
            </a:r>
            <a:endParaRPr lang="en-US" dirty="0" smtClean="0"/>
          </a:p>
          <a:p>
            <a:pPr lvl="1"/>
            <a:r>
              <a:rPr lang="en-US" dirty="0" smtClean="0"/>
              <a:t>In average</a:t>
            </a:r>
          </a:p>
          <a:p>
            <a:pPr lvl="2"/>
            <a:r>
              <a:rPr lang="en-US" dirty="0" smtClean="0"/>
              <a:t>About </a:t>
            </a:r>
            <a:r>
              <a:rPr lang="en-US" dirty="0" smtClean="0"/>
              <a:t>0.1% BD-rate increases </a:t>
            </a:r>
            <a:r>
              <a:rPr lang="en-US" dirty="0" smtClean="0"/>
              <a:t>for v1 and </a:t>
            </a:r>
            <a:r>
              <a:rPr lang="en-US" dirty="0" smtClean="0"/>
              <a:t>v2</a:t>
            </a:r>
            <a:endParaRPr lang="en-US" dirty="0" smtClean="0"/>
          </a:p>
          <a:p>
            <a:pPr lvl="2"/>
            <a:r>
              <a:rPr lang="en-US" dirty="0" smtClean="0"/>
              <a:t>No </a:t>
            </a:r>
            <a:r>
              <a:rPr lang="en-US" dirty="0" smtClean="0"/>
              <a:t>BD-rate increase for synthesis views</a:t>
            </a:r>
          </a:p>
          <a:p>
            <a:pPr lvl="1"/>
            <a:r>
              <a:rPr lang="en-US" dirty="0" smtClean="0"/>
              <a:t>Worst case (Kendo )</a:t>
            </a:r>
          </a:p>
          <a:p>
            <a:pPr lvl="2"/>
            <a:r>
              <a:rPr lang="en-US" dirty="0" smtClean="0"/>
              <a:t>BD-rate increase for synthesis views goes up to </a:t>
            </a:r>
            <a:r>
              <a:rPr lang="en-US" dirty="0" smtClean="0"/>
              <a:t>0.1%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315047"/>
            <a:ext cx="9012408" cy="2917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15409</TotalTime>
  <Words>625</Words>
  <Application>Microsoft Office PowerPoint</Application>
  <PresentationFormat>全屏显示(4:3)</PresentationFormat>
  <Paragraphs>77</Paragraphs>
  <Slides>9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Corporate ppt templatel_Confidential A</vt:lpstr>
      <vt:lpstr>Microsoft Office Visio Drawing</vt:lpstr>
      <vt:lpstr>D0152 CE5.h related: removal of parsing dependency for illumination compensation</vt:lpstr>
      <vt:lpstr>Overall Summary</vt:lpstr>
      <vt:lpstr>Problem in the current HTM</vt:lpstr>
      <vt:lpstr>Problem in the current HTM</vt:lpstr>
      <vt:lpstr>Proposed</vt:lpstr>
      <vt:lpstr>Proposed</vt:lpstr>
      <vt:lpstr>Results</vt:lpstr>
      <vt:lpstr>Results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Kai Zhang</cp:lastModifiedBy>
  <cp:revision>1858</cp:revision>
  <dcterms:created xsi:type="dcterms:W3CDTF">2008-02-20T09:40:59Z</dcterms:created>
  <dcterms:modified xsi:type="dcterms:W3CDTF">2013-04-17T09:29:57Z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-1755233513</vt:i4>
  </property>
  <property fmtid="{D5CDD505-2E9C-101B-9397-08002B2CF9AE}" pid="3" name="_NewReviewCycle">
    <vt:lpwstr/>
  </property>
  <property fmtid="{D5CDD505-2E9C-101B-9397-08002B2CF9AE}" pid="4" name="_EmailSubject">
    <vt:lpwstr>Kai' PPT for the coming meeting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-2064365103</vt:i4>
  </property>
</Properties>
</file>