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3" r:id="rId2"/>
    <p:sldId id="414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395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104" d="100"/>
          <a:sy n="104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JCT3V-D0140</a:t>
            </a:r>
            <a:endParaRPr kumimoji="1" lang="en-US" altLang="zh-TW" sz="1400" b="1" kern="1200" dirty="0" smtClean="0">
              <a:solidFill>
                <a:srgbClr val="E86C1F"/>
              </a:solidFill>
              <a:latin typeface="Arial" charset="0"/>
              <a:ea typeface="SimHei" pitchFamily="2" charset="-122"/>
              <a:cs typeface="Arial" charset="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JCT3V-D0140</a:t>
            </a:r>
            <a:endParaRPr kumimoji="1" lang="en-US" altLang="zh-TW" sz="1400" b="1" kern="1200" dirty="0" smtClean="0">
              <a:solidFill>
                <a:srgbClr val="E86C1F"/>
              </a:solidFill>
              <a:latin typeface="Arial" charset="0"/>
              <a:ea typeface="SimHei" pitchFamily="2" charset="-122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JCT3V-D0140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3D-HEVC HLS: Camera parameter signaling and Depth reference selection 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TW" dirty="0" smtClean="0"/>
              <a:t>Yu-Lin Chang, Yu-</a:t>
            </a:r>
            <a:r>
              <a:rPr lang="en-CA" altLang="zh-TW" dirty="0" err="1" smtClean="0"/>
              <a:t>Pao</a:t>
            </a:r>
            <a:r>
              <a:rPr lang="en-CA" altLang="zh-TW" dirty="0" smtClean="0"/>
              <a:t> Tsai, </a:t>
            </a:r>
            <a:r>
              <a:rPr lang="en-CA" altLang="zh-TW" dirty="0" err="1" smtClean="0"/>
              <a:t>Shawmin</a:t>
            </a:r>
            <a:r>
              <a:rPr lang="en-CA" altLang="zh-TW" dirty="0" smtClean="0"/>
              <a:t>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Apr.,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Proposed Adaptive Depth Reference </a:t>
            </a:r>
            <a:r>
              <a:rPr lang="en-US" altLang="zh-TW" dirty="0" err="1" smtClean="0"/>
              <a:t>vs</a:t>
            </a:r>
            <a:r>
              <a:rPr lang="en-US" altLang="zh-TW" dirty="0" smtClean="0"/>
              <a:t> HTM 6.1 FCO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Anchor: </a:t>
            </a:r>
            <a:r>
              <a:rPr lang="en-US" altLang="zh-TW" dirty="0" smtClean="0"/>
              <a:t>HTM 6.1 with flexible coding order enabled</a:t>
            </a:r>
            <a:endParaRPr lang="zh-TW" altLang="en-US" dirty="0" smtClean="0"/>
          </a:p>
          <a:p>
            <a:r>
              <a:rPr lang="en-US" altLang="zh-TW" dirty="0" smtClean="0"/>
              <a:t>Test: Proposed adaptive depth reference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600" y="2710800"/>
            <a:ext cx="750186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</a:t>
            </a:r>
            <a:r>
              <a:rPr lang="en-US" altLang="zh-TW" dirty="0" smtClean="0"/>
              <a:t>camera parameters are proposed to be signaled in a normative way for both texture-first coding and depth-first </a:t>
            </a:r>
            <a:r>
              <a:rPr lang="en-US" altLang="zh-TW" dirty="0" smtClean="0"/>
              <a:t>coding</a:t>
            </a:r>
          </a:p>
          <a:p>
            <a:pPr lvl="1"/>
            <a:r>
              <a:rPr lang="en-US" altLang="zh-TW" dirty="0" smtClean="0"/>
              <a:t>An explicit flag is proposed to enable the depth oriented coding tools under different coding order while avoiding parsing dependencies</a:t>
            </a:r>
          </a:p>
          <a:p>
            <a:r>
              <a:rPr lang="en-US" altLang="zh-TW" dirty="0" smtClean="0"/>
              <a:t>Adaptations </a:t>
            </a:r>
            <a:r>
              <a:rPr lang="en-US" altLang="zh-TW" dirty="0" smtClean="0"/>
              <a:t>on BVSP and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are proposed to utilize proper depth reference under different coding </a:t>
            </a:r>
            <a:r>
              <a:rPr lang="en-US" altLang="zh-TW" dirty="0" smtClean="0"/>
              <a:t>order</a:t>
            </a:r>
          </a:p>
          <a:p>
            <a:pPr lvl="1"/>
            <a:r>
              <a:rPr lang="en-US" altLang="zh-TW" dirty="0" smtClean="0"/>
              <a:t>Depth buffer can be reduced</a:t>
            </a:r>
          </a:p>
          <a:p>
            <a:pPr lvl="1"/>
            <a:r>
              <a:rPr lang="en-US" altLang="zh-TW" dirty="0" smtClean="0"/>
              <a:t>Provide 0.1% coding efficiency gain on synthesized view over total </a:t>
            </a:r>
            <a:r>
              <a:rPr lang="en-US" altLang="zh-TW" dirty="0" err="1" smtClean="0"/>
              <a:t>bitrate</a:t>
            </a:r>
            <a:r>
              <a:rPr lang="en-US" altLang="zh-TW" dirty="0" smtClean="0"/>
              <a:t> against HTM 6.1 FCO</a:t>
            </a:r>
            <a:endParaRPr lang="zh-TW" altLang="zh-TW" dirty="0" smtClean="0"/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US" altLang="zh-TW" sz="2000" dirty="0" smtClean="0"/>
              <a:t>In </a:t>
            </a:r>
            <a:r>
              <a:rPr lang="en-US" altLang="zh-TW" sz="2000" dirty="0" smtClean="0"/>
              <a:t>3D-HEVC, depth oriented tools were used but without proper switch and depth reference mechanism </a:t>
            </a:r>
          </a:p>
          <a:p>
            <a:pPr lvl="1"/>
            <a:r>
              <a:rPr lang="en-US" altLang="zh-TW" sz="1800" dirty="0" smtClean="0"/>
              <a:t>Current </a:t>
            </a:r>
            <a:r>
              <a:rPr lang="en-US" altLang="zh-TW" sz="1800" dirty="0" smtClean="0"/>
              <a:t>camera parameter signaling </a:t>
            </a:r>
            <a:r>
              <a:rPr lang="en-US" altLang="zh-TW" sz="1800" dirty="0" smtClean="0"/>
              <a:t>scheme is designed for texture first coding order – BVSP and </a:t>
            </a:r>
            <a:r>
              <a:rPr lang="en-US" altLang="zh-TW" sz="1800" dirty="0" err="1" smtClean="0"/>
              <a:t>DoNBDV</a:t>
            </a:r>
            <a:r>
              <a:rPr lang="en-US" altLang="zh-TW" sz="1800" dirty="0" smtClean="0"/>
              <a:t> may fail while coding order is changed</a:t>
            </a:r>
          </a:p>
          <a:p>
            <a:pPr lvl="1"/>
            <a:r>
              <a:rPr lang="en-US" altLang="zh-TW" sz="1800" dirty="0" smtClean="0"/>
              <a:t>BVSP and </a:t>
            </a:r>
            <a:r>
              <a:rPr lang="en-US" altLang="zh-TW" sz="1800" dirty="0" err="1" smtClean="0"/>
              <a:t>DoNBDV</a:t>
            </a:r>
            <a:r>
              <a:rPr lang="en-US" altLang="zh-TW" sz="1800" dirty="0" smtClean="0"/>
              <a:t> always use the depth picture in base view for depth reference</a:t>
            </a:r>
            <a:endParaRPr lang="en-US" altLang="zh-TW" sz="1800" dirty="0" smtClean="0"/>
          </a:p>
          <a:p>
            <a:r>
              <a:rPr lang="en-US" altLang="zh-TW" sz="2000" dirty="0" smtClean="0"/>
              <a:t>Proposed high level syntax for camera parameter and depth oriented tools</a:t>
            </a:r>
            <a:endParaRPr lang="en-US" altLang="zh-TW" sz="2000" dirty="0" smtClean="0"/>
          </a:p>
          <a:p>
            <a:pPr lvl="1"/>
            <a:r>
              <a:rPr lang="en-US" altLang="zh-TW" sz="1800" dirty="0" smtClean="0"/>
              <a:t>Propose a </a:t>
            </a:r>
            <a:r>
              <a:rPr lang="en-US" altLang="zh-TW" sz="1800" dirty="0" err="1" smtClean="0"/>
              <a:t>depth_dependence_flag</a:t>
            </a:r>
            <a:r>
              <a:rPr lang="en-US" altLang="zh-TW" sz="1800" dirty="0" smtClean="0"/>
              <a:t> to explicitly control the depth oriented tools and the transmission of camera parameter</a:t>
            </a:r>
          </a:p>
          <a:p>
            <a:r>
              <a:rPr lang="en-US" altLang="zh-TW" sz="2200" dirty="0" smtClean="0"/>
              <a:t>Proposed adaptive depth </a:t>
            </a:r>
            <a:r>
              <a:rPr lang="en-US" altLang="zh-TW" sz="2200" dirty="0" smtClean="0"/>
              <a:t>reference for depth oriented tools</a:t>
            </a:r>
            <a:endParaRPr lang="en-US" altLang="zh-TW" sz="2200" dirty="0" smtClean="0"/>
          </a:p>
          <a:p>
            <a:pPr lvl="1"/>
            <a:r>
              <a:rPr lang="en-US" altLang="zh-TW" sz="1800" dirty="0" smtClean="0"/>
              <a:t>Propose to use proper depth reference adaptively under different coding order</a:t>
            </a:r>
          </a:p>
          <a:p>
            <a:pPr lvl="1"/>
            <a:r>
              <a:rPr lang="en-US" altLang="zh-TW" sz="1800" dirty="0" smtClean="0"/>
              <a:t>Performance</a:t>
            </a:r>
            <a:endParaRPr lang="en-US" altLang="zh-TW" sz="1800" dirty="0" smtClean="0"/>
          </a:p>
          <a:p>
            <a:pPr lvl="2"/>
            <a:r>
              <a:rPr lang="en-US" altLang="zh-TW" sz="1600" b="1" dirty="0" smtClean="0">
                <a:solidFill>
                  <a:srgbClr val="0070C0"/>
                </a:solidFill>
              </a:rPr>
              <a:t>Introduce 0.1% coding efficiency gain in the synthesized view over total </a:t>
            </a:r>
            <a:r>
              <a:rPr lang="en-US" altLang="zh-TW" sz="1600" b="1" dirty="0" err="1" smtClean="0">
                <a:solidFill>
                  <a:srgbClr val="0070C0"/>
                </a:solidFill>
              </a:rPr>
              <a:t>bitrate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1600" dirty="0" smtClean="0"/>
              <a:t>against 3D-HTM </a:t>
            </a:r>
            <a:r>
              <a:rPr lang="en-US" altLang="zh-TW" sz="1600" dirty="0" smtClean="0"/>
              <a:t>6.1 with flexible coding order on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 to Camera Parameter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Camera parameter in the current 3D-HTM works differently under different coding order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pPr lvl="1"/>
            <a:r>
              <a:rPr lang="en-US" altLang="zh-TW" dirty="0" smtClean="0"/>
              <a:t>Inconsistent cam-</a:t>
            </a:r>
            <a:r>
              <a:rPr lang="en-US" altLang="zh-TW" dirty="0" err="1" smtClean="0"/>
              <a:t>param</a:t>
            </a:r>
            <a:r>
              <a:rPr lang="en-US" altLang="zh-TW" dirty="0" smtClean="0"/>
              <a:t> signaling scheme might increase the parsing </a:t>
            </a:r>
            <a:r>
              <a:rPr lang="en-US" altLang="zh-TW" dirty="0" err="1" smtClean="0"/>
              <a:t>througput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Parsing dependency may exist for current mechanism under texture first coding order</a:t>
            </a:r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55576" y="1988840"/>
          <a:ext cx="792646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2808312"/>
                <a:gridCol w="36059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Coding order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Cam-</a:t>
                      </a:r>
                      <a:r>
                        <a:rPr lang="en-US" altLang="zh-TW" dirty="0" err="1" smtClean="0"/>
                        <a:t>param</a:t>
                      </a:r>
                      <a:r>
                        <a:rPr lang="en-US" altLang="zh-TW" dirty="0" smtClean="0"/>
                        <a:t> of texture layer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Cam-</a:t>
                      </a:r>
                      <a:r>
                        <a:rPr lang="en-US" altLang="zh-TW" dirty="0" err="1" smtClean="0"/>
                        <a:t>param</a:t>
                      </a:r>
                      <a:r>
                        <a:rPr lang="en-US" altLang="zh-TW" dirty="0" smtClean="0"/>
                        <a:t> of depth layer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Texture first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Always sent</a:t>
                      </a:r>
                      <a:r>
                        <a:rPr lang="en-US" altLang="zh-TW" baseline="0" dirty="0" smtClean="0"/>
                        <a:t> in SPS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Always derived from texture layer of the same view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Depth first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Always sent</a:t>
                      </a:r>
                      <a:r>
                        <a:rPr lang="en-US" altLang="zh-TW" baseline="0" dirty="0" smtClean="0"/>
                        <a:t> in SPS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Always sent in</a:t>
                      </a:r>
                      <a:r>
                        <a:rPr lang="en-US" altLang="zh-TW" baseline="0" dirty="0" smtClean="0"/>
                        <a:t> SPS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VPS for Camera Parameter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depth_dependence_flag</a:t>
            </a:r>
            <a:r>
              <a:rPr lang="en-US" altLang="zh-TW" dirty="0" smtClean="0"/>
              <a:t> for switching the depth oriented tools and signaling camera parameter</a:t>
            </a:r>
          </a:p>
          <a:p>
            <a:pPr lvl="1"/>
            <a:r>
              <a:rPr lang="en-US" altLang="zh-TW" dirty="0" err="1" smtClean="0"/>
              <a:t>v</a:t>
            </a:r>
            <a:r>
              <a:rPr lang="en-US" altLang="zh-TW" dirty="0" err="1" smtClean="0"/>
              <a:t>sp_compensation_flag</a:t>
            </a:r>
            <a:r>
              <a:rPr lang="en-US" altLang="zh-TW" dirty="0" smtClean="0"/>
              <a:t> – enable BVSP</a:t>
            </a:r>
          </a:p>
          <a:p>
            <a:pPr lvl="1"/>
            <a:r>
              <a:rPr lang="en-US" altLang="zh-TW" dirty="0" err="1" smtClean="0"/>
              <a:t>vsp_dv_refine_flag</a:t>
            </a:r>
            <a:r>
              <a:rPr lang="en-US" altLang="zh-TW" dirty="0" smtClean="0"/>
              <a:t> – enable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22300" y="2926552"/>
          <a:ext cx="8059738" cy="3094736"/>
        </p:xfrm>
        <a:graphic>
          <a:graphicData uri="http://schemas.openxmlformats.org/drawingml/2006/table">
            <a:tbl>
              <a:tblPr/>
              <a:tblGrid>
                <a:gridCol w="7112410"/>
                <a:gridCol w="947328"/>
              </a:tblGrid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vps_extension2( ) {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		if ( (</a:t>
                      </a:r>
                      <a:r>
                        <a:rPr lang="en-GB" sz="12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 ! = 0)  &amp;&amp; !</a:t>
                      </a:r>
                      <a:r>
                        <a:rPr lang="en-GB" sz="12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DepthLayerFlag</a:t>
                      </a: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2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 ] ) {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iv_mv_pred_flag</a:t>
                      </a: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iv_res_pred_flag</a:t>
                      </a: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depth_dependence_flag</a:t>
                      </a: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layerId ]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if(</a:t>
                      </a: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 depth_dependence_flag</a:t>
                      </a: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layerId ] != 0 ){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kern="100" dirty="0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200" b="1" kern="100" dirty="0" err="1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vsp_compensation_flag</a:t>
                      </a:r>
                      <a:r>
                        <a:rPr lang="en-GB" sz="1200" kern="100" dirty="0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200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200" b="1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vsp_dv_refine_flag</a:t>
                      </a: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</a:t>
                      </a:r>
                      <a:r>
                        <a:rPr lang="en-GB" sz="1200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zh-TW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         if ( DepthLayerFlag[ layerId ] ) {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             if ( (layerId ! = 0)  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 vsp_compensation_flag</a:t>
                      </a: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[ layerId ]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SPS for Camera Parameter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to send camera parameter according to </a:t>
            </a:r>
            <a:r>
              <a:rPr lang="en-US" altLang="zh-TW" dirty="0" err="1" smtClean="0"/>
              <a:t>depth_dependence_flag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In order to reduce parsing dependency, </a:t>
            </a:r>
            <a:r>
              <a:rPr lang="en-US" altLang="zh-TW" dirty="0" err="1" smtClean="0"/>
              <a:t>other_view_count</a:t>
            </a:r>
            <a:r>
              <a:rPr lang="en-US" altLang="zh-TW" dirty="0" smtClean="0"/>
              <a:t> is transmitted to let know how many camera parameters are there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22300" y="2780928"/>
          <a:ext cx="7910140" cy="3200400"/>
        </p:xfrm>
        <a:graphic>
          <a:graphicData uri="http://schemas.openxmlformats.org/drawingml/2006/table">
            <a:tbl>
              <a:tblPr/>
              <a:tblGrid>
                <a:gridCol w="6980730"/>
                <a:gridCol w="929410"/>
              </a:tblGrid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sps_extension2( ) {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if( </a:t>
                      </a:r>
                      <a:r>
                        <a:rPr lang="en-GB" sz="14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!VpsDepthFlag[ nuh_layer_id ] </a:t>
                      </a: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depth_dependence_flag[ nuh_layer_id ]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400" kern="100">
                          <a:latin typeface="Times New Roman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cp_precision 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cp_in_slice_header_flag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if( !cp_in_slice_header_flag ) {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other_view_count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ue(v)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	for ( i = 0; i &lt; </a:t>
                      </a:r>
                      <a:r>
                        <a:rPr lang="en-GB" sz="14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ViewId[ nuh_layer_id ]</a:t>
                      </a: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other_view_count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; i++ ) { 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	cp_scale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	cp_off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	cp_inv_scale_plus_scale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	cp_inv_off_plus_off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Slice Header for Camera Parameter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Transmit camera parameter in slice header if required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22300" y="2132856"/>
          <a:ext cx="8198172" cy="2133600"/>
        </p:xfrm>
        <a:graphic>
          <a:graphicData uri="http://schemas.openxmlformats.org/drawingml/2006/table">
            <a:tbl>
              <a:tblPr/>
              <a:tblGrid>
                <a:gridCol w="7234917"/>
                <a:gridCol w="963255"/>
              </a:tblGrid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slice_header_extension( ) {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if( cp_in_slice_header_flag </a:t>
                      </a:r>
                      <a:r>
                        <a:rPr lang="en-GB" sz="1400" kern="100">
                          <a:highlight>
                            <a:srgbClr val="00FFFF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&amp;&amp; depth_dependence_flag</a:t>
                      </a:r>
                      <a:r>
                        <a:rPr lang="en-GB" sz="1400" kern="100">
                          <a:latin typeface="Times New Roman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for ( i = 0; i &lt; ViewIdx; i++ ) {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cp_scale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cp_off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cp_inv_scale_plus_scale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			cp_inv_off_plus_off</a:t>
                      </a: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 to Depth Reference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In current 3D-HEVC, </a:t>
            </a:r>
            <a:r>
              <a:rPr lang="en-US" altLang="zh-TW" sz="2000" dirty="0" err="1" smtClean="0"/>
              <a:t>DoNBDV</a:t>
            </a:r>
            <a:r>
              <a:rPr lang="en-US" altLang="zh-TW" sz="2000" dirty="0" smtClean="0"/>
              <a:t> and BVSP all use the depth picture in base view as the depth reference because texture-first coding order is used</a:t>
            </a:r>
          </a:p>
          <a:p>
            <a:r>
              <a:rPr lang="en-US" altLang="zh-TW" sz="2000" dirty="0" smtClean="0"/>
              <a:t>The depth picture in the same view provides better accuracy and less memory buffer to store the depth map</a:t>
            </a:r>
          </a:p>
          <a:p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pSp>
        <p:nvGrpSpPr>
          <p:cNvPr id="5" name="群組 4"/>
          <p:cNvGrpSpPr/>
          <p:nvPr/>
        </p:nvGrpSpPr>
        <p:grpSpPr>
          <a:xfrm>
            <a:off x="35496" y="2564904"/>
            <a:ext cx="4452684" cy="3234337"/>
            <a:chOff x="1835696" y="2492896"/>
            <a:chExt cx="5254038" cy="3816424"/>
          </a:xfrm>
        </p:grpSpPr>
        <p:sp>
          <p:nvSpPr>
            <p:cNvPr id="6" name="矩形 5"/>
            <p:cNvSpPr/>
            <p:nvPr/>
          </p:nvSpPr>
          <p:spPr>
            <a:xfrm>
              <a:off x="4716016" y="2924944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7" name="矩形 6"/>
            <p:cNvSpPr/>
            <p:nvPr/>
          </p:nvSpPr>
          <p:spPr>
            <a:xfrm>
              <a:off x="219573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8" name="矩形 7"/>
            <p:cNvSpPr/>
            <p:nvPr/>
          </p:nvSpPr>
          <p:spPr>
            <a:xfrm>
              <a:off x="471601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9" name="矩形 8"/>
            <p:cNvSpPr/>
            <p:nvPr/>
          </p:nvSpPr>
          <p:spPr>
            <a:xfrm>
              <a:off x="5436096" y="3356992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000" dirty="0" smtClean="0">
                  <a:latin typeface="Times New Roman" pitchFamily="18" charset="0"/>
                  <a:cs typeface="Times New Roman" pitchFamily="18" charset="0"/>
                </a:rPr>
                <a:t>CB</a:t>
              </a:r>
              <a:endParaRPr lang="zh-TW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39752" y="5229200"/>
              <a:ext cx="432048" cy="43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5436096" y="5229200"/>
              <a:ext cx="43204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915816" y="5229200"/>
              <a:ext cx="432048" cy="43204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cxnSp>
          <p:nvCxnSpPr>
            <p:cNvPr id="13" name="弧形接點 12"/>
            <p:cNvCxnSpPr>
              <a:stCxn id="10" idx="2"/>
              <a:endCxn id="11" idx="2"/>
            </p:cNvCxnSpPr>
            <p:nvPr/>
          </p:nvCxnSpPr>
          <p:spPr>
            <a:xfrm rot="16200000" flipH="1">
              <a:off x="4103948" y="4113076"/>
              <a:ext cx="12700" cy="3096344"/>
            </a:xfrm>
            <a:prstGeom prst="curvedConnector3">
              <a:avLst>
                <a:gd name="adj1" fmla="val 180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/>
            <p:cNvCxnSpPr/>
            <p:nvPr/>
          </p:nvCxnSpPr>
          <p:spPr>
            <a:xfrm>
              <a:off x="5436096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接點 14"/>
            <p:cNvCxnSpPr/>
            <p:nvPr/>
          </p:nvCxnSpPr>
          <p:spPr>
            <a:xfrm>
              <a:off x="5868144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字方塊 15"/>
            <p:cNvSpPr txBox="1"/>
            <p:nvPr/>
          </p:nvSpPr>
          <p:spPr>
            <a:xfrm>
              <a:off x="5426998" y="2492896"/>
              <a:ext cx="452446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T1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2699792" y="4427820"/>
              <a:ext cx="1084206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Coded D0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1835696" y="5723964"/>
              <a:ext cx="1674353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Associated </a:t>
              </a:r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depth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直線單箭頭接點 18"/>
            <p:cNvCxnSpPr/>
            <p:nvPr/>
          </p:nvCxnSpPr>
          <p:spPr>
            <a:xfrm flipH="1">
              <a:off x="2555776" y="5445224"/>
              <a:ext cx="57606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字方塊 19"/>
            <p:cNvSpPr txBox="1"/>
            <p:nvPr/>
          </p:nvSpPr>
          <p:spPr>
            <a:xfrm>
              <a:off x="1988096" y="4914857"/>
              <a:ext cx="2442301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Estimated disparity vector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5652120" y="5651956"/>
              <a:ext cx="1437614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Virtual depth</a:t>
              </a:r>
              <a:endParaRPr lang="zh-TW" altLang="en-US" sz="1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4877126" y="2564904"/>
            <a:ext cx="3987887" cy="3234337"/>
            <a:chOff x="2195736" y="2492896"/>
            <a:chExt cx="4705594" cy="3816424"/>
          </a:xfrm>
        </p:grpSpPr>
        <p:sp>
          <p:nvSpPr>
            <p:cNvPr id="23" name="矩形 22"/>
            <p:cNvSpPr/>
            <p:nvPr/>
          </p:nvSpPr>
          <p:spPr>
            <a:xfrm>
              <a:off x="4716016" y="2924944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219573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4716016" y="4797152"/>
              <a:ext cx="2160240" cy="15121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5436096" y="3356992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000" dirty="0" smtClean="0">
                  <a:latin typeface="Times New Roman" pitchFamily="18" charset="0"/>
                  <a:cs typeface="Times New Roman" pitchFamily="18" charset="0"/>
                </a:rPr>
                <a:t>CB</a:t>
              </a:r>
              <a:endParaRPr lang="zh-TW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436096" y="5229200"/>
              <a:ext cx="432048" cy="43204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cxnSp>
          <p:nvCxnSpPr>
            <p:cNvPr id="31" name="直線接點 30"/>
            <p:cNvCxnSpPr/>
            <p:nvPr/>
          </p:nvCxnSpPr>
          <p:spPr>
            <a:xfrm>
              <a:off x="5436096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/>
            <p:nvPr/>
          </p:nvCxnSpPr>
          <p:spPr>
            <a:xfrm>
              <a:off x="5868144" y="3789040"/>
              <a:ext cx="0" cy="144016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字方塊 32"/>
            <p:cNvSpPr txBox="1"/>
            <p:nvPr/>
          </p:nvSpPr>
          <p:spPr>
            <a:xfrm>
              <a:off x="5426998" y="2492896"/>
              <a:ext cx="452446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T1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2699792" y="4427820"/>
              <a:ext cx="1084206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Coded D0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文字方塊 37"/>
            <p:cNvSpPr txBox="1"/>
            <p:nvPr/>
          </p:nvSpPr>
          <p:spPr>
            <a:xfrm>
              <a:off x="5149424" y="5651956"/>
              <a:ext cx="1751906" cy="363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Collocated</a:t>
              </a:r>
              <a:r>
                <a:rPr lang="en-US" altLang="zh-TW" sz="14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TW" sz="14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depth</a:t>
              </a:r>
              <a:endParaRPr lang="zh-TW" altLang="en-US" sz="1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" name="文字方塊 38"/>
          <p:cNvSpPr txBox="1"/>
          <p:nvPr/>
        </p:nvSpPr>
        <p:spPr>
          <a:xfrm>
            <a:off x="206252" y="5826750"/>
            <a:ext cx="4293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+mj-lt"/>
              </a:rPr>
              <a:t>Depth availability under texture first coding order</a:t>
            </a:r>
            <a:endParaRPr lang="zh-TW" altLang="en-US" sz="1600" dirty="0">
              <a:latin typeface="+mj-lt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4814764" y="5805264"/>
            <a:ext cx="418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+mj-lt"/>
              </a:rPr>
              <a:t>Depth availability under depth first coding order</a:t>
            </a:r>
            <a:endParaRPr lang="zh-TW" altLang="en-US" sz="1600" dirty="0">
              <a:latin typeface="+mj-lt"/>
            </a:endParaRPr>
          </a:p>
        </p:txBody>
      </p:sp>
      <p:cxnSp>
        <p:nvCxnSpPr>
          <p:cNvPr id="42" name="直線接點 41"/>
          <p:cNvCxnSpPr/>
          <p:nvPr/>
        </p:nvCxnSpPr>
        <p:spPr>
          <a:xfrm>
            <a:off x="4572000" y="2564904"/>
            <a:ext cx="0" cy="35789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7380312" y="4221088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Coded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D1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Adaptive Depth Reference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and BVSP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to use the depth picture in the same view for BVSP while </a:t>
            </a:r>
            <a:r>
              <a:rPr lang="en-US" altLang="zh-TW" dirty="0" err="1" smtClean="0"/>
              <a:t>vsp_comensation_flag</a:t>
            </a:r>
            <a:r>
              <a:rPr lang="en-US" altLang="zh-TW" dirty="0" smtClean="0"/>
              <a:t> = 1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Propose to use the depth picture in the same view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</a:t>
            </a:r>
            <a:r>
              <a:rPr lang="en-US" altLang="zh-TW" dirty="0" smtClean="0"/>
              <a:t>while </a:t>
            </a:r>
            <a:r>
              <a:rPr lang="en-US" altLang="zh-TW" dirty="0" err="1" smtClean="0"/>
              <a:t>vsp_dv_refine_flag</a:t>
            </a:r>
            <a:r>
              <a:rPr lang="en-US" altLang="zh-TW" dirty="0" smtClean="0"/>
              <a:t> </a:t>
            </a:r>
            <a:r>
              <a:rPr lang="en-US" altLang="zh-TW" dirty="0" smtClean="0"/>
              <a:t>= 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71600" y="2037968"/>
          <a:ext cx="7278390" cy="146304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303312"/>
                <a:gridCol w="2987539"/>
                <a:gridCol w="298753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depth_dependence_flag=0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depth_dependence_flag=1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Depth first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BVSP off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BVSP from </a:t>
                      </a:r>
                      <a:r>
                        <a:rPr lang="en-US" sz="1600" b="1" kern="100" dirty="0">
                          <a:solidFill>
                            <a:srgbClr val="0070C0"/>
                          </a:solidFill>
                        </a:rPr>
                        <a:t>collocated current depth</a:t>
                      </a:r>
                      <a:r>
                        <a:rPr lang="en-US" sz="1600" kern="100" dirty="0"/>
                        <a:t> if </a:t>
                      </a:r>
                      <a:r>
                        <a:rPr lang="en-US" sz="1600" kern="100" dirty="0" err="1"/>
                        <a:t>vsp_compensation_flag</a:t>
                      </a:r>
                      <a:r>
                        <a:rPr lang="en-US" sz="1600" kern="100" dirty="0"/>
                        <a:t> is on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Texture first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BVSP off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BVSP from </a:t>
                      </a:r>
                      <a:r>
                        <a:rPr lang="en-US" sz="1600" b="1" kern="100" dirty="0">
                          <a:solidFill>
                            <a:srgbClr val="0070C0"/>
                          </a:solidFill>
                        </a:rPr>
                        <a:t>associated base depth </a:t>
                      </a:r>
                      <a:r>
                        <a:rPr lang="en-US" sz="1600" kern="100" dirty="0"/>
                        <a:t>if </a:t>
                      </a:r>
                      <a:r>
                        <a:rPr lang="en-US" sz="1600" kern="100" dirty="0" err="1"/>
                        <a:t>vsp_compensation_flag</a:t>
                      </a:r>
                      <a:r>
                        <a:rPr lang="en-US" sz="1600" kern="100" dirty="0"/>
                        <a:t> is on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71600" y="4581128"/>
          <a:ext cx="7278390" cy="146304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303312"/>
                <a:gridCol w="2987539"/>
                <a:gridCol w="298753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depth_dependence_flag=0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depth_dependence_flag=1 and vsp_dv_refine_flag=1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Depth first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From neighbor block disparity vector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From </a:t>
                      </a:r>
                      <a:r>
                        <a:rPr lang="en-US" sz="1600" b="1" kern="100" dirty="0">
                          <a:solidFill>
                            <a:srgbClr val="0070C0"/>
                          </a:solidFill>
                        </a:rPr>
                        <a:t>collocated depth block</a:t>
                      </a:r>
                      <a:r>
                        <a:rPr lang="en-US" sz="1600" kern="100" dirty="0"/>
                        <a:t> in the current view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/>
                        <a:t>Texture first</a:t>
                      </a:r>
                      <a:endParaRPr lang="zh-TW" sz="1600" kern="10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From neighbor block disparity vector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/>
                        <a:t>From </a:t>
                      </a:r>
                      <a:r>
                        <a:rPr lang="en-US" sz="1600" b="1" kern="100" dirty="0">
                          <a:solidFill>
                            <a:srgbClr val="0070C0"/>
                          </a:solidFill>
                        </a:rPr>
                        <a:t>associated depth block </a:t>
                      </a:r>
                      <a:r>
                        <a:rPr lang="en-US" sz="1600" kern="100" dirty="0"/>
                        <a:t>in the base view</a:t>
                      </a:r>
                      <a:endParaRPr lang="zh-TW" sz="1600" kern="100" dirty="0">
                        <a:latin typeface="+mj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HTM 6.1 FCO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Anchor: HTM 6.1 CTC</a:t>
            </a:r>
          </a:p>
          <a:p>
            <a:r>
              <a:rPr lang="en-US" altLang="zh-TW" dirty="0" smtClean="0"/>
              <a:t>Test: HTM 6.1 with flexible coding order enabled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23" y="2708920"/>
            <a:ext cx="750269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15182</TotalTime>
  <Words>680</Words>
  <Application>Microsoft Office PowerPoint</Application>
  <PresentationFormat>如螢幕大小 (4:3)</PresentationFormat>
  <Paragraphs>165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Corporate ppt templatel_Confidential A</vt:lpstr>
      <vt:lpstr>JCT3V-D0140 3D-HEVC HLS: Camera parameter signaling and Depth reference selection </vt:lpstr>
      <vt:lpstr>Overall Summary</vt:lpstr>
      <vt:lpstr>Introduction to Camera Parameter</vt:lpstr>
      <vt:lpstr>Proposed VPS for Camera Parameter</vt:lpstr>
      <vt:lpstr>Proposed SPS for Camera Parameter</vt:lpstr>
      <vt:lpstr>Proposed Slice Header for Camera Parameter</vt:lpstr>
      <vt:lpstr>Introduction to Depth Reference</vt:lpstr>
      <vt:lpstr>Proposed Adaptive Depth Reference for DoNBDV and BVSP</vt:lpstr>
      <vt:lpstr>Experiment Results – HTM 6.1 FCO</vt:lpstr>
      <vt:lpstr>Experiment Results – Proposed Adaptive Depth Reference vs HTM 6.1 FCO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1837</cp:revision>
  <dcterms:created xsi:type="dcterms:W3CDTF">2008-02-20T09:40:59Z</dcterms:created>
  <dcterms:modified xsi:type="dcterms:W3CDTF">2013-04-17T11:15:50Z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