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403" r:id="rId2"/>
    <p:sldId id="414" r:id="rId3"/>
    <p:sldId id="416" r:id="rId4"/>
    <p:sldId id="420" r:id="rId5"/>
    <p:sldId id="421" r:id="rId6"/>
    <p:sldId id="422" r:id="rId7"/>
    <p:sldId id="418" r:id="rId8"/>
    <p:sldId id="419" r:id="rId9"/>
    <p:sldId id="395" r:id="rId10"/>
    <p:sldId id="423" r:id="rId11"/>
    <p:sldId id="425" r:id="rId12"/>
    <p:sldId id="433" r:id="rId13"/>
    <p:sldId id="426" r:id="rId14"/>
    <p:sldId id="427" r:id="rId15"/>
    <p:sldId id="428" r:id="rId16"/>
    <p:sldId id="429" r:id="rId17"/>
    <p:sldId id="430" r:id="rId18"/>
    <p:sldId id="431" r:id="rId19"/>
    <p:sldId id="432" r:id="rId20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93088" autoAdjust="0"/>
  </p:normalViewPr>
  <p:slideViewPr>
    <p:cSldViewPr snapToObjects="1">
      <p:cViewPr varScale="1">
        <p:scale>
          <a:sx n="104" d="100"/>
          <a:sy n="104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 smtClean="0"/>
              <a:t>Problem and </a:t>
            </a:r>
            <a:r>
              <a:rPr lang="en-US" altLang="zh-TW" dirty="0" err="1" smtClean="0"/>
              <a:t>proposeVSP</a:t>
            </a:r>
            <a:r>
              <a:rPr lang="en-US" altLang="zh-TW" dirty="0" smtClean="0"/>
              <a:t> off, finding inter-view reference without warping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99DE1-F695-41FA-989A-422C210974AC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3" descr="cover_back_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8025"/>
            <a:ext cx="9144000" cy="3352800"/>
          </a:xfrm>
          <a:prstGeom prst="rect">
            <a:avLst/>
          </a:prstGeom>
          <a:noFill/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JCT3V-D0138</a:t>
            </a: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JCT3V-D0138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JCT3V-D0138</a:t>
            </a:r>
            <a:br>
              <a:rPr lang="en-US" altLang="zh-TW" dirty="0" smtClean="0"/>
            </a:br>
            <a:r>
              <a:rPr lang="en-US" altLang="zh-TW" dirty="0" smtClean="0"/>
              <a:t>3D-CE2.h related: Simplified DV derivation for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and BVSP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b="1" dirty="0" smtClean="0"/>
              <a:t>Yu-Lin Chang, Yi-Wen Chen,</a:t>
            </a:r>
            <a:br>
              <a:rPr lang="en-US" altLang="zh-TW" b="1" dirty="0" smtClean="0"/>
            </a:br>
            <a:r>
              <a:rPr lang="en-US" altLang="zh-TW" b="1" dirty="0" err="1" smtClean="0"/>
              <a:t>Jian</a:t>
            </a:r>
            <a:r>
              <a:rPr lang="en-US" altLang="zh-TW" b="1" dirty="0" smtClean="0"/>
              <a:t>-Liang Lin, Na Zhang, </a:t>
            </a:r>
            <a:r>
              <a:rPr lang="en-US" altLang="zh-TW" b="1" dirty="0" err="1" smtClean="0"/>
              <a:t>Jicheng</a:t>
            </a:r>
            <a:r>
              <a:rPr lang="en-US" altLang="zh-TW" b="1" dirty="0" smtClean="0"/>
              <a:t> An,</a:t>
            </a:r>
            <a:br>
              <a:rPr lang="en-US" altLang="zh-TW" b="1" dirty="0" smtClean="0"/>
            </a:br>
            <a:r>
              <a:rPr lang="en-US" altLang="zh-TW" b="1" dirty="0" smtClean="0"/>
              <a:t>Yu-Wen Huang, Shawmin Lei</a:t>
            </a:r>
            <a:endParaRPr lang="zh-TW" altLang="en-US" b="1" dirty="0"/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4211960" y="5621338"/>
            <a:ext cx="4622479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</a:t>
            </a:r>
            <a:r>
              <a:rPr lang="en-US" sz="1400" dirty="0" smtClean="0"/>
              <a:t>Yu-Lin Chang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JCT on 3D Video Coding Extension Development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Apr.,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 Results – Exp 1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395536" y="1124744"/>
            <a:ext cx="8054975" cy="4570413"/>
          </a:xfrm>
        </p:spPr>
        <p:txBody>
          <a:bodyPr/>
          <a:lstStyle/>
          <a:p>
            <a:r>
              <a:rPr lang="en-US" altLang="zh-TW" dirty="0" smtClean="0"/>
              <a:t>Anchor: 3D-HTM v6.0 CTC</a:t>
            </a:r>
          </a:p>
          <a:p>
            <a:r>
              <a:rPr lang="en-US" altLang="zh-TW" dirty="0" smtClean="0"/>
              <a:t>Test: Use maximum among four corners for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only</a:t>
            </a:r>
            <a:endParaRPr lang="zh-TW" alt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sp>
        <p:nvSpPr>
          <p:cNvPr id="6" name="文字方塊 5"/>
          <p:cNvSpPr txBox="1"/>
          <p:nvPr/>
        </p:nvSpPr>
        <p:spPr>
          <a:xfrm>
            <a:off x="467544" y="5805264"/>
            <a:ext cx="4673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800" dirty="0" smtClean="0"/>
              <a:t>Cross-checked by JCT3V-C0134(Samsung)</a:t>
            </a:r>
            <a:endParaRPr lang="zh-TW" altLang="en-US" sz="1800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2854800"/>
            <a:ext cx="74199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 Results –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by Center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395536" y="1124744"/>
            <a:ext cx="8054975" cy="4570413"/>
          </a:xfrm>
        </p:spPr>
        <p:txBody>
          <a:bodyPr/>
          <a:lstStyle/>
          <a:p>
            <a:r>
              <a:rPr lang="en-US" altLang="zh-TW" dirty="0" smtClean="0"/>
              <a:t>Anchor: 3D-HTM v6.0 CTC</a:t>
            </a:r>
          </a:p>
          <a:p>
            <a:r>
              <a:rPr lang="en-US" altLang="zh-TW" dirty="0" smtClean="0"/>
              <a:t>Test: Use Center depth samples for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only</a:t>
            </a:r>
            <a:endParaRPr lang="zh-TW" alt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2854800"/>
            <a:ext cx="74199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 Results –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by RB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395536" y="1124744"/>
            <a:ext cx="8054975" cy="4570413"/>
          </a:xfrm>
        </p:spPr>
        <p:txBody>
          <a:bodyPr/>
          <a:lstStyle/>
          <a:p>
            <a:r>
              <a:rPr lang="en-US" altLang="zh-TW" dirty="0" smtClean="0"/>
              <a:t>Anchor: 3D-HTM v6.0 CTC</a:t>
            </a:r>
          </a:p>
          <a:p>
            <a:r>
              <a:rPr lang="en-US" altLang="zh-TW" dirty="0" smtClean="0"/>
              <a:t>Test: Use right bottom depth samples for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only</a:t>
            </a:r>
            <a:endParaRPr lang="zh-TW" alt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2854800"/>
            <a:ext cx="74199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 Results –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by RBLT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395536" y="1124744"/>
            <a:ext cx="8054975" cy="4570413"/>
          </a:xfrm>
        </p:spPr>
        <p:txBody>
          <a:bodyPr/>
          <a:lstStyle/>
          <a:p>
            <a:r>
              <a:rPr lang="en-US" altLang="zh-TW" dirty="0" smtClean="0"/>
              <a:t>Anchor: 3D-HTM v6.0 CTC</a:t>
            </a:r>
          </a:p>
          <a:p>
            <a:r>
              <a:rPr lang="en-US" altLang="zh-TW" dirty="0" smtClean="0"/>
              <a:t>Test: Use the larger depth between right bottom and left top </a:t>
            </a:r>
            <a:r>
              <a:rPr lang="en-US" altLang="zh-TW" dirty="0" err="1" smtClean="0"/>
              <a:t>depthsamples</a:t>
            </a:r>
            <a:r>
              <a:rPr lang="en-US" altLang="zh-TW" dirty="0" smtClean="0"/>
              <a:t> for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only</a:t>
            </a:r>
            <a:endParaRPr lang="zh-TW" alt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2854800"/>
            <a:ext cx="74199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 Results –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by </a:t>
            </a:r>
            <a:r>
              <a:rPr lang="en-US" altLang="zh-TW" dirty="0" err="1" smtClean="0"/>
              <a:t>Averge</a:t>
            </a:r>
            <a:r>
              <a:rPr lang="en-US" altLang="zh-TW" dirty="0" smtClean="0"/>
              <a:t> 4 Corners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395536" y="1124744"/>
            <a:ext cx="8054975" cy="4570413"/>
          </a:xfrm>
        </p:spPr>
        <p:txBody>
          <a:bodyPr/>
          <a:lstStyle/>
          <a:p>
            <a:r>
              <a:rPr lang="en-US" altLang="zh-TW" dirty="0" smtClean="0"/>
              <a:t>Anchor: 3D-HTM v6.0 CTC</a:t>
            </a:r>
          </a:p>
          <a:p>
            <a:r>
              <a:rPr lang="en-US" altLang="zh-TW" dirty="0" smtClean="0"/>
              <a:t>Test: Use the average of four corners for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only</a:t>
            </a:r>
            <a:endParaRPr lang="zh-TW" alt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2854800"/>
            <a:ext cx="74199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 Results – BVSP by Max 5 Points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395536" y="1124744"/>
            <a:ext cx="8054975" cy="4570413"/>
          </a:xfrm>
        </p:spPr>
        <p:txBody>
          <a:bodyPr/>
          <a:lstStyle/>
          <a:p>
            <a:r>
              <a:rPr lang="en-US" altLang="zh-TW" dirty="0" smtClean="0"/>
              <a:t>Anchor: 3D-HTM v6.0 CTC</a:t>
            </a:r>
          </a:p>
          <a:p>
            <a:r>
              <a:rPr lang="en-US" altLang="zh-TW" dirty="0" smtClean="0"/>
              <a:t>Test: Use maximum among four </a:t>
            </a:r>
            <a:r>
              <a:rPr lang="en-US" altLang="zh-TW" dirty="0" err="1" smtClean="0"/>
              <a:t>corners+center</a:t>
            </a:r>
            <a:r>
              <a:rPr lang="en-US" altLang="zh-TW" dirty="0" smtClean="0"/>
              <a:t> for BVSP only</a:t>
            </a:r>
            <a:endParaRPr lang="zh-TW" alt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2854800"/>
            <a:ext cx="74199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 Results – BVSP by max 4 corners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395536" y="1124744"/>
            <a:ext cx="8054975" cy="4570413"/>
          </a:xfrm>
        </p:spPr>
        <p:txBody>
          <a:bodyPr/>
          <a:lstStyle/>
          <a:p>
            <a:r>
              <a:rPr lang="en-US" altLang="zh-TW" dirty="0" smtClean="0"/>
              <a:t>Anchor: 3D-HTM v6.0 CTC</a:t>
            </a:r>
          </a:p>
          <a:p>
            <a:r>
              <a:rPr lang="en-US" altLang="zh-TW" dirty="0" smtClean="0"/>
              <a:t>Test: Use maximum among four corners for BVSP only</a:t>
            </a:r>
            <a:endParaRPr lang="zh-TW" alt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0400" y="2854800"/>
            <a:ext cx="75152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 Results – BVSP by Center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395536" y="1124744"/>
            <a:ext cx="8054975" cy="4570413"/>
          </a:xfrm>
        </p:spPr>
        <p:txBody>
          <a:bodyPr/>
          <a:lstStyle/>
          <a:p>
            <a:r>
              <a:rPr lang="en-US" altLang="zh-TW" dirty="0" smtClean="0"/>
              <a:t>Anchor: 3D-HTM v6.0 CTC</a:t>
            </a:r>
          </a:p>
          <a:p>
            <a:r>
              <a:rPr lang="en-US" altLang="zh-TW" dirty="0" smtClean="0"/>
              <a:t>Test: Use the center depth for BVSP only</a:t>
            </a:r>
            <a:endParaRPr lang="zh-TW" alt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2854800"/>
            <a:ext cx="74199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 Results –BVSP by RB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395536" y="1124744"/>
            <a:ext cx="8054975" cy="4570413"/>
          </a:xfrm>
        </p:spPr>
        <p:txBody>
          <a:bodyPr/>
          <a:lstStyle/>
          <a:p>
            <a:r>
              <a:rPr lang="en-US" altLang="zh-TW" dirty="0" smtClean="0"/>
              <a:t>Anchor: 3D-HTM v6.0 CTC</a:t>
            </a:r>
          </a:p>
          <a:p>
            <a:r>
              <a:rPr lang="en-US" altLang="zh-TW" dirty="0" smtClean="0"/>
              <a:t>Test: Use the right bottom depth for BVSP only</a:t>
            </a:r>
            <a:endParaRPr lang="zh-TW" alt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2854800"/>
            <a:ext cx="74199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 Results – </a:t>
            </a:r>
            <a:r>
              <a:rPr lang="en-US" altLang="zh-TW" dirty="0" err="1" smtClean="0"/>
              <a:t>DoNBDV+BVSP</a:t>
            </a:r>
            <a:r>
              <a:rPr lang="en-US" altLang="zh-TW" dirty="0" smtClean="0"/>
              <a:t> by RBLT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395536" y="1124744"/>
            <a:ext cx="8054975" cy="4570413"/>
          </a:xfrm>
        </p:spPr>
        <p:txBody>
          <a:bodyPr/>
          <a:lstStyle/>
          <a:p>
            <a:r>
              <a:rPr lang="en-US" altLang="zh-TW" dirty="0" smtClean="0"/>
              <a:t>Anchor: 3D-HTM v6.0 CTC</a:t>
            </a:r>
          </a:p>
          <a:p>
            <a:r>
              <a:rPr lang="en-US" altLang="zh-TW" dirty="0" smtClean="0"/>
              <a:t>Test: Use larger depth between right bottom for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only</a:t>
            </a:r>
            <a:endParaRPr lang="zh-TW" alt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2854800"/>
            <a:ext cx="74199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23528" y="1268760"/>
            <a:ext cx="8640960" cy="4570413"/>
          </a:xfrm>
        </p:spPr>
        <p:txBody>
          <a:bodyPr>
            <a:noAutofit/>
          </a:bodyPr>
          <a:lstStyle/>
          <a:p>
            <a:r>
              <a:rPr lang="en-US" altLang="zh-TW" sz="2000" dirty="0" smtClean="0"/>
              <a:t>In 3D-HEVC, depth oriented tools such as </a:t>
            </a:r>
            <a:r>
              <a:rPr lang="en-US" altLang="zh-TW" sz="2000" dirty="0" err="1" smtClean="0"/>
              <a:t>DoNBDV</a:t>
            </a:r>
            <a:r>
              <a:rPr lang="en-US" altLang="zh-TW" sz="2000" dirty="0" smtClean="0"/>
              <a:t> and BVSP needs a depth-to-DV conversion to extract disparity vector from a depth block</a:t>
            </a:r>
          </a:p>
          <a:p>
            <a:pPr lvl="1"/>
            <a:r>
              <a:rPr lang="en-US" altLang="zh-TW" sz="1800" dirty="0" smtClean="0"/>
              <a:t>The depth-to-DV conversion in </a:t>
            </a:r>
            <a:r>
              <a:rPr lang="en-US" altLang="zh-TW" sz="1800" dirty="0" err="1" smtClean="0"/>
              <a:t>DoNBDV</a:t>
            </a:r>
            <a:r>
              <a:rPr lang="en-US" altLang="zh-TW" sz="1800" dirty="0" smtClean="0"/>
              <a:t> uses a maximum among five points scheme within a PU, and the depth-to-DV conversion in BVSP uses the maximum within a sub-PU block</a:t>
            </a:r>
          </a:p>
          <a:p>
            <a:pPr lvl="1"/>
            <a:r>
              <a:rPr lang="en-US" altLang="zh-TW" sz="1800" dirty="0" smtClean="0"/>
              <a:t> In 3D-AVC, </a:t>
            </a:r>
            <a:r>
              <a:rPr lang="en-US" altLang="zh-TW" sz="1800" u="sng" dirty="0" smtClean="0"/>
              <a:t>max among four corners</a:t>
            </a:r>
            <a:r>
              <a:rPr lang="en-US" altLang="zh-TW" sz="1800" dirty="0" smtClean="0"/>
              <a:t> scheme is already unified in DMVP and BVSP</a:t>
            </a:r>
          </a:p>
          <a:p>
            <a:pPr lvl="1"/>
            <a:endParaRPr lang="en-US" altLang="zh-TW" sz="1200" dirty="0" smtClean="0"/>
          </a:p>
          <a:p>
            <a:r>
              <a:rPr lang="en-US" altLang="zh-TW" sz="2000" dirty="0" smtClean="0"/>
              <a:t>Proposed simplification and unification of depth-to-DV conversion by maximum among four corners for </a:t>
            </a:r>
            <a:r>
              <a:rPr lang="en-US" altLang="zh-TW" sz="2000" dirty="0" err="1" smtClean="0"/>
              <a:t>DoNBDV</a:t>
            </a:r>
            <a:r>
              <a:rPr lang="en-US" altLang="zh-TW" sz="2000" dirty="0" smtClean="0"/>
              <a:t> and BVSP</a:t>
            </a:r>
          </a:p>
          <a:p>
            <a:pPr lvl="1"/>
            <a:r>
              <a:rPr lang="en-US" altLang="zh-TW" sz="1800" dirty="0" smtClean="0"/>
              <a:t>Unification of depth-to-DV conversion method</a:t>
            </a:r>
          </a:p>
          <a:p>
            <a:pPr lvl="1"/>
            <a:r>
              <a:rPr lang="en-US" altLang="zh-TW" sz="1800" dirty="0" smtClean="0"/>
              <a:t>Simplification from maximum to maximum among four corners</a:t>
            </a:r>
          </a:p>
          <a:p>
            <a:pPr lvl="1"/>
            <a:r>
              <a:rPr lang="en-US" altLang="zh-TW" sz="1800" dirty="0" smtClean="0"/>
              <a:t>Align with the same scheme in 3D-AVC</a:t>
            </a:r>
          </a:p>
          <a:p>
            <a:pPr lvl="1"/>
            <a:r>
              <a:rPr lang="en-US" altLang="zh-TW" sz="1800" dirty="0" smtClean="0"/>
              <a:t>Performance</a:t>
            </a:r>
          </a:p>
          <a:p>
            <a:pPr lvl="2"/>
            <a:r>
              <a:rPr lang="en-US" altLang="zh-TW" sz="1600" b="1" dirty="0" smtClean="0">
                <a:solidFill>
                  <a:srgbClr val="0070C0"/>
                </a:solidFill>
              </a:rPr>
              <a:t>Introduce 0.1% coding efficiency gain in the synthesized view over total </a:t>
            </a:r>
            <a:r>
              <a:rPr lang="en-US" altLang="zh-TW" sz="1600" b="1" dirty="0" err="1" smtClean="0">
                <a:solidFill>
                  <a:srgbClr val="0070C0"/>
                </a:solidFill>
              </a:rPr>
              <a:t>bitrate</a:t>
            </a:r>
            <a:r>
              <a:rPr lang="en-US" altLang="zh-TW" sz="1600" b="1" dirty="0" smtClean="0">
                <a:solidFill>
                  <a:srgbClr val="0070C0"/>
                </a:solidFill>
              </a:rPr>
              <a:t> </a:t>
            </a:r>
            <a:r>
              <a:rPr lang="en-US" altLang="zh-TW" sz="1600" dirty="0" smtClean="0"/>
              <a:t>against 3D-HTM 6.0 CTC</a:t>
            </a:r>
            <a:endParaRPr lang="zh-TW" altLang="en-US" sz="16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Current d2D Conversion in </a:t>
            </a:r>
            <a:r>
              <a:rPr lang="en-US" altLang="zh-TW" dirty="0" err="1" smtClean="0"/>
              <a:t>DoNBDV</a:t>
            </a:r>
            <a:endParaRPr lang="zh-TW" altLang="en-US" dirty="0"/>
          </a:p>
        </p:txBody>
      </p:sp>
      <p:sp>
        <p:nvSpPr>
          <p:cNvPr id="68" name="內容版面配置區 67"/>
          <p:cNvSpPr>
            <a:spLocks noGrp="1"/>
          </p:cNvSpPr>
          <p:nvPr>
            <p:ph idx="1"/>
          </p:nvPr>
        </p:nvSpPr>
        <p:spPr>
          <a:xfrm>
            <a:off x="611560" y="1124744"/>
            <a:ext cx="8358510" cy="4570413"/>
          </a:xfrm>
        </p:spPr>
        <p:txBody>
          <a:bodyPr>
            <a:normAutofit/>
          </a:bodyPr>
          <a:lstStyle/>
          <a:p>
            <a:pPr lvl="0"/>
            <a:r>
              <a:rPr lang="en-US" altLang="zh-TW" sz="2000" dirty="0" smtClean="0"/>
              <a:t>Use an estimated disparity vector (NBDV) to locate the corresponding block in the coded texture view, then u</a:t>
            </a:r>
            <a:r>
              <a:rPr lang="en-US" altLang="zh-TW" sz="2000" dirty="0" smtClean="0">
                <a:solidFill>
                  <a:schemeClr val="tx1"/>
                </a:solidFill>
              </a:rPr>
              <a:t>se the associated depth block in the coded view as the virtual depth for the current block (coding unit) </a:t>
            </a:r>
          </a:p>
          <a:p>
            <a:pPr lvl="0"/>
            <a:r>
              <a:rPr lang="en-US" altLang="zh-TW" sz="2000" dirty="0" smtClean="0">
                <a:solidFill>
                  <a:schemeClr val="tx1"/>
                </a:solidFill>
              </a:rPr>
              <a:t>Extract a derived disparity vector from the depth block by </a:t>
            </a:r>
            <a:r>
              <a:rPr lang="en-US" altLang="zh-TW" sz="2000" b="1" dirty="0" smtClean="0">
                <a:solidFill>
                  <a:srgbClr val="0070C0"/>
                </a:solidFill>
              </a:rPr>
              <a:t>maximum among five points</a:t>
            </a:r>
            <a:r>
              <a:rPr lang="en-US" altLang="zh-TW" sz="2000" dirty="0" smtClean="0">
                <a:solidFill>
                  <a:schemeClr val="tx1"/>
                </a:solidFill>
              </a:rPr>
              <a:t> scheme for each PU</a:t>
            </a:r>
            <a:endParaRPr lang="zh-TW" altLang="zh-TW" sz="2000" dirty="0" smtClean="0">
              <a:solidFill>
                <a:schemeClr val="tx1"/>
              </a:solidFill>
            </a:endParaRPr>
          </a:p>
        </p:txBody>
      </p:sp>
      <p:sp>
        <p:nvSpPr>
          <p:cNvPr id="89" name="投影片編號版面配置區 8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grpSp>
        <p:nvGrpSpPr>
          <p:cNvPr id="48" name="群組 47"/>
          <p:cNvGrpSpPr/>
          <p:nvPr/>
        </p:nvGrpSpPr>
        <p:grpSpPr>
          <a:xfrm>
            <a:off x="1450116" y="2708920"/>
            <a:ext cx="5124796" cy="3320520"/>
            <a:chOff x="323528" y="1052736"/>
            <a:chExt cx="5779025" cy="3744416"/>
          </a:xfrm>
        </p:grpSpPr>
        <p:sp>
          <p:nvSpPr>
            <p:cNvPr id="49" name="矩形 48"/>
            <p:cNvSpPr/>
            <p:nvPr/>
          </p:nvSpPr>
          <p:spPr>
            <a:xfrm>
              <a:off x="3149502" y="1476632"/>
              <a:ext cx="2119481" cy="14836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/>
            </a:p>
          </p:txBody>
        </p:sp>
        <p:sp>
          <p:nvSpPr>
            <p:cNvPr id="50" name="矩形 49"/>
            <p:cNvSpPr/>
            <p:nvPr/>
          </p:nvSpPr>
          <p:spPr>
            <a:xfrm>
              <a:off x="676775" y="3313515"/>
              <a:ext cx="2119481" cy="14836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/>
            </a:p>
          </p:txBody>
        </p:sp>
        <p:sp>
          <p:nvSpPr>
            <p:cNvPr id="51" name="矩形 50"/>
            <p:cNvSpPr/>
            <p:nvPr/>
          </p:nvSpPr>
          <p:spPr>
            <a:xfrm>
              <a:off x="3149502" y="3313515"/>
              <a:ext cx="2119481" cy="1483637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/>
            </a:p>
          </p:txBody>
        </p:sp>
        <p:sp>
          <p:nvSpPr>
            <p:cNvPr id="52" name="矩形 51"/>
            <p:cNvSpPr/>
            <p:nvPr/>
          </p:nvSpPr>
          <p:spPr>
            <a:xfrm>
              <a:off x="3855996" y="1900528"/>
              <a:ext cx="423896" cy="4238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1050" dirty="0" smtClean="0">
                  <a:latin typeface="Times New Roman" pitchFamily="18" charset="0"/>
                  <a:cs typeface="Times New Roman" pitchFamily="18" charset="0"/>
                </a:rPr>
                <a:t>CB</a:t>
              </a:r>
              <a:endParaRPr lang="zh-TW" altLang="en-US" sz="105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818074" y="3737412"/>
              <a:ext cx="423896" cy="42389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/>
            </a:p>
          </p:txBody>
        </p:sp>
        <p:sp>
          <p:nvSpPr>
            <p:cNvPr id="54" name="矩形 53"/>
            <p:cNvSpPr/>
            <p:nvPr/>
          </p:nvSpPr>
          <p:spPr>
            <a:xfrm>
              <a:off x="3855996" y="3737412"/>
              <a:ext cx="423896" cy="42389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/>
            </a:p>
          </p:txBody>
        </p:sp>
        <p:sp>
          <p:nvSpPr>
            <p:cNvPr id="55" name="矩形 54"/>
            <p:cNvSpPr/>
            <p:nvPr/>
          </p:nvSpPr>
          <p:spPr>
            <a:xfrm>
              <a:off x="1383268" y="3737412"/>
              <a:ext cx="423896" cy="423896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/>
            </a:p>
          </p:txBody>
        </p:sp>
        <p:cxnSp>
          <p:nvCxnSpPr>
            <p:cNvPr id="56" name="弧形接點 55"/>
            <p:cNvCxnSpPr>
              <a:stCxn id="53" idx="2"/>
              <a:endCxn id="54" idx="2"/>
            </p:cNvCxnSpPr>
            <p:nvPr/>
          </p:nvCxnSpPr>
          <p:spPr>
            <a:xfrm rot="16200000" flipH="1">
              <a:off x="2548983" y="2642346"/>
              <a:ext cx="12460" cy="3037923"/>
            </a:xfrm>
            <a:prstGeom prst="curvedConnector3">
              <a:avLst>
                <a:gd name="adj1" fmla="val 180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接點 56"/>
            <p:cNvCxnSpPr/>
            <p:nvPr/>
          </p:nvCxnSpPr>
          <p:spPr>
            <a:xfrm>
              <a:off x="3855996" y="2324424"/>
              <a:ext cx="0" cy="1412987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接點 57"/>
            <p:cNvCxnSpPr/>
            <p:nvPr/>
          </p:nvCxnSpPr>
          <p:spPr>
            <a:xfrm>
              <a:off x="4279892" y="2324424"/>
              <a:ext cx="0" cy="1412987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文字方塊 58"/>
            <p:cNvSpPr txBox="1"/>
            <p:nvPr/>
          </p:nvSpPr>
          <p:spPr>
            <a:xfrm>
              <a:off x="3847070" y="1052736"/>
              <a:ext cx="464925" cy="38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 smtClean="0">
                  <a:latin typeface="Times New Roman" pitchFamily="18" charset="0"/>
                  <a:cs typeface="Times New Roman" pitchFamily="18" charset="0"/>
                </a:rPr>
                <a:t>T1</a:t>
              </a:r>
              <a:endParaRPr lang="zh-TW" alt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文字方塊 59"/>
            <p:cNvSpPr txBox="1"/>
            <p:nvPr/>
          </p:nvSpPr>
          <p:spPr>
            <a:xfrm>
              <a:off x="1171320" y="2951152"/>
              <a:ext cx="1151829" cy="38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 smtClean="0">
                  <a:latin typeface="Times New Roman" pitchFamily="18" charset="0"/>
                  <a:cs typeface="Times New Roman" pitchFamily="18" charset="0"/>
                </a:rPr>
                <a:t>Coded D0</a:t>
              </a:r>
              <a:endParaRPr lang="zh-TW" alt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文字方塊 60"/>
            <p:cNvSpPr txBox="1"/>
            <p:nvPr/>
          </p:nvSpPr>
          <p:spPr>
            <a:xfrm>
              <a:off x="323528" y="4222840"/>
              <a:ext cx="1786312" cy="38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 smtClean="0">
                  <a:latin typeface="Times New Roman" pitchFamily="18" charset="0"/>
                  <a:cs typeface="Times New Roman" pitchFamily="18" charset="0"/>
                </a:rPr>
                <a:t>Collocated depth</a:t>
              </a:r>
              <a:endParaRPr lang="zh-TW" alt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2" name="直線單箭頭接點 61"/>
            <p:cNvCxnSpPr/>
            <p:nvPr/>
          </p:nvCxnSpPr>
          <p:spPr>
            <a:xfrm flipH="1">
              <a:off x="1030022" y="3949360"/>
              <a:ext cx="565195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文字方塊 62"/>
            <p:cNvSpPr txBox="1"/>
            <p:nvPr/>
          </p:nvSpPr>
          <p:spPr>
            <a:xfrm>
              <a:off x="379418" y="3429000"/>
              <a:ext cx="2646749" cy="38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 smtClean="0">
                  <a:latin typeface="Times New Roman" pitchFamily="18" charset="0"/>
                  <a:cs typeface="Times New Roman" pitchFamily="18" charset="0"/>
                </a:rPr>
                <a:t>Estimated disparity vector</a:t>
              </a:r>
              <a:endParaRPr lang="zh-TW" alt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文字方塊 63"/>
            <p:cNvSpPr txBox="1"/>
            <p:nvPr/>
          </p:nvSpPr>
          <p:spPr>
            <a:xfrm>
              <a:off x="3419872" y="4149080"/>
              <a:ext cx="1544521" cy="38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b="1" dirty="0" smtClean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Virtual depth</a:t>
              </a:r>
              <a:endParaRPr lang="zh-TW" altLang="en-US" sz="1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5" name="直線接點 64"/>
            <p:cNvCxnSpPr/>
            <p:nvPr/>
          </p:nvCxnSpPr>
          <p:spPr bwMode="auto">
            <a:xfrm flipV="1">
              <a:off x="4427984" y="2510849"/>
              <a:ext cx="1674569" cy="120618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直線接點 65"/>
            <p:cNvCxnSpPr/>
            <p:nvPr/>
          </p:nvCxnSpPr>
          <p:spPr bwMode="auto">
            <a:xfrm flipV="1">
              <a:off x="4355976" y="3995625"/>
              <a:ext cx="1746577" cy="15345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aphicFrame>
        <p:nvGraphicFramePr>
          <p:cNvPr id="67" name="表格 66"/>
          <p:cNvGraphicFramePr>
            <a:graphicFrameLocks noGrp="1"/>
          </p:cNvGraphicFramePr>
          <p:nvPr/>
        </p:nvGraphicFramePr>
        <p:xfrm>
          <a:off x="6747608" y="4001964"/>
          <a:ext cx="1352784" cy="13166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549"/>
                <a:gridCol w="84549"/>
                <a:gridCol w="84549"/>
                <a:gridCol w="84549"/>
                <a:gridCol w="84549"/>
                <a:gridCol w="84549"/>
                <a:gridCol w="84549"/>
                <a:gridCol w="84549"/>
                <a:gridCol w="84549"/>
                <a:gridCol w="84549"/>
                <a:gridCol w="84549"/>
                <a:gridCol w="84549"/>
                <a:gridCol w="84549"/>
                <a:gridCol w="84549"/>
                <a:gridCol w="84549"/>
                <a:gridCol w="84549"/>
              </a:tblGrid>
              <a:tr h="82293"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292" marR="20292" marT="10146" marB="1014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292" marR="20292" marT="10146" marB="10146">
                    <a:solidFill>
                      <a:srgbClr val="00B0F0"/>
                    </a:solidFill>
                  </a:tcPr>
                </a:tc>
              </a:tr>
              <a:tr h="82293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</a:tr>
              <a:tr h="82293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</a:tr>
              <a:tr h="82293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</a:tr>
              <a:tr h="82293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</a:tr>
              <a:tr h="82293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</a:tr>
              <a:tr h="82293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</a:tr>
              <a:tr h="82293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292" marR="20292" marT="10146" marB="1014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</a:tr>
              <a:tr h="82293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</a:tr>
              <a:tr h="82293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</a:tr>
              <a:tr h="82293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</a:tr>
              <a:tr h="82293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</a:tr>
              <a:tr h="82293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</a:tr>
              <a:tr h="82293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</a:tr>
              <a:tr h="82293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</a:tr>
              <a:tr h="82293"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292" marR="20292" marT="10146" marB="1014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292" marR="20292" marT="10146" marB="10146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292" marR="20292" marT="10146" marB="10146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Current d2D Conversion in BVSP</a:t>
            </a:r>
            <a:endParaRPr lang="zh-TW" altLang="en-US" dirty="0"/>
          </a:p>
        </p:txBody>
      </p:sp>
      <p:sp>
        <p:nvSpPr>
          <p:cNvPr id="68" name="內容版面配置區 67"/>
          <p:cNvSpPr>
            <a:spLocks noGrp="1"/>
          </p:cNvSpPr>
          <p:nvPr>
            <p:ph idx="1"/>
          </p:nvPr>
        </p:nvSpPr>
        <p:spPr>
          <a:xfrm>
            <a:off x="611560" y="1124744"/>
            <a:ext cx="8358510" cy="4570413"/>
          </a:xfrm>
        </p:spPr>
        <p:txBody>
          <a:bodyPr>
            <a:normAutofit/>
          </a:bodyPr>
          <a:lstStyle/>
          <a:p>
            <a:pPr lvl="0"/>
            <a:r>
              <a:rPr lang="en-US" altLang="zh-TW" sz="2000" dirty="0" smtClean="0"/>
              <a:t>Use an estimated disparity vector to locate the corresponding block in the coded texture view, then u</a:t>
            </a:r>
            <a:r>
              <a:rPr lang="en-US" altLang="zh-TW" sz="2000" dirty="0" smtClean="0">
                <a:solidFill>
                  <a:schemeClr val="tx1"/>
                </a:solidFill>
              </a:rPr>
              <a:t>se the associated depth block in the coded view as the virtual depth for the current block (coding unit) </a:t>
            </a:r>
          </a:p>
          <a:p>
            <a:pPr lvl="0"/>
            <a:r>
              <a:rPr lang="en-US" altLang="zh-TW" sz="2000" dirty="0" smtClean="0">
                <a:solidFill>
                  <a:schemeClr val="tx1"/>
                </a:solidFill>
              </a:rPr>
              <a:t>Extract disparity vectors from the depth block by </a:t>
            </a:r>
            <a:r>
              <a:rPr lang="en-US" altLang="zh-TW" sz="2000" b="1" dirty="0" smtClean="0">
                <a:solidFill>
                  <a:srgbClr val="0070C0"/>
                </a:solidFill>
              </a:rPr>
              <a:t>maximum for each sub-PU block</a:t>
            </a:r>
            <a:endParaRPr lang="zh-TW" altLang="zh-TW" sz="2000" dirty="0" smtClean="0">
              <a:solidFill>
                <a:schemeClr val="tx1"/>
              </a:solidFill>
            </a:endParaRPr>
          </a:p>
        </p:txBody>
      </p:sp>
      <p:sp>
        <p:nvSpPr>
          <p:cNvPr id="89" name="投影片編號版面配置區 8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25" name="矩形 24"/>
          <p:cNvSpPr/>
          <p:nvPr/>
        </p:nvSpPr>
        <p:spPr>
          <a:xfrm>
            <a:off x="1952539" y="3056951"/>
            <a:ext cx="1997203" cy="13980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26" name="矩形 25"/>
          <p:cNvSpPr/>
          <p:nvPr/>
        </p:nvSpPr>
        <p:spPr>
          <a:xfrm>
            <a:off x="4282609" y="3056951"/>
            <a:ext cx="1997203" cy="13980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27" name="矩形 26"/>
          <p:cNvSpPr/>
          <p:nvPr/>
        </p:nvSpPr>
        <p:spPr>
          <a:xfrm>
            <a:off x="1952539" y="4787860"/>
            <a:ext cx="1997203" cy="13980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28" name="矩形 27"/>
          <p:cNvSpPr/>
          <p:nvPr/>
        </p:nvSpPr>
        <p:spPr>
          <a:xfrm>
            <a:off x="4282609" y="4787860"/>
            <a:ext cx="1997203" cy="139804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29" name="矩形 28"/>
          <p:cNvSpPr/>
          <p:nvPr/>
        </p:nvSpPr>
        <p:spPr>
          <a:xfrm>
            <a:off x="4948344" y="3456391"/>
            <a:ext cx="399441" cy="3994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618274" y="3456391"/>
            <a:ext cx="399441" cy="399441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31" name="矩形 30"/>
          <p:cNvSpPr/>
          <p:nvPr/>
        </p:nvSpPr>
        <p:spPr>
          <a:xfrm>
            <a:off x="2085686" y="3456391"/>
            <a:ext cx="399441" cy="39944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32" name="矩形 31"/>
          <p:cNvSpPr/>
          <p:nvPr/>
        </p:nvSpPr>
        <p:spPr>
          <a:xfrm>
            <a:off x="2085686" y="5187300"/>
            <a:ext cx="399441" cy="39944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33" name="矩形 32"/>
          <p:cNvSpPr/>
          <p:nvPr/>
        </p:nvSpPr>
        <p:spPr>
          <a:xfrm>
            <a:off x="4948344" y="5187300"/>
            <a:ext cx="399441" cy="3994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34" name="矩形 33"/>
          <p:cNvSpPr/>
          <p:nvPr/>
        </p:nvSpPr>
        <p:spPr>
          <a:xfrm>
            <a:off x="2618274" y="5187300"/>
            <a:ext cx="399441" cy="39944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cxnSp>
        <p:nvCxnSpPr>
          <p:cNvPr id="35" name="直線接點 34"/>
          <p:cNvCxnSpPr/>
          <p:nvPr/>
        </p:nvCxnSpPr>
        <p:spPr>
          <a:xfrm>
            <a:off x="2085686" y="3855832"/>
            <a:ext cx="0" cy="1331469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接點 35"/>
          <p:cNvCxnSpPr/>
          <p:nvPr/>
        </p:nvCxnSpPr>
        <p:spPr>
          <a:xfrm>
            <a:off x="2485127" y="3855832"/>
            <a:ext cx="0" cy="1331469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弧形接點 36"/>
          <p:cNvCxnSpPr>
            <a:stCxn id="32" idx="2"/>
            <a:endCxn id="33" idx="2"/>
          </p:cNvCxnSpPr>
          <p:nvPr/>
        </p:nvCxnSpPr>
        <p:spPr>
          <a:xfrm rot="16200000" flipH="1">
            <a:off x="3716735" y="4155412"/>
            <a:ext cx="11742" cy="2862658"/>
          </a:xfrm>
          <a:prstGeom prst="curvedConnector3">
            <a:avLst>
              <a:gd name="adj1" fmla="val 180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字方塊 37"/>
          <p:cNvSpPr txBox="1"/>
          <p:nvPr/>
        </p:nvSpPr>
        <p:spPr>
          <a:xfrm>
            <a:off x="2418553" y="2657510"/>
            <a:ext cx="9952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Coded T0</a:t>
            </a:r>
            <a:endParaRPr lang="zh-TW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4939932" y="2657510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T1</a:t>
            </a:r>
            <a:endParaRPr lang="zh-TW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2418553" y="4446402"/>
            <a:ext cx="1021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Coded D0</a:t>
            </a:r>
            <a:endParaRPr lang="zh-TW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文字方塊 40"/>
          <p:cNvSpPr txBox="1"/>
          <p:nvPr/>
        </p:nvSpPr>
        <p:spPr>
          <a:xfrm>
            <a:off x="1691680" y="5644724"/>
            <a:ext cx="1584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Collocated depth</a:t>
            </a:r>
            <a:endParaRPr lang="zh-TW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直線單箭頭接點 41"/>
          <p:cNvCxnSpPr/>
          <p:nvPr/>
        </p:nvCxnSpPr>
        <p:spPr>
          <a:xfrm flipH="1">
            <a:off x="2285406" y="5387021"/>
            <a:ext cx="532587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字方塊 42"/>
          <p:cNvSpPr txBox="1"/>
          <p:nvPr/>
        </p:nvSpPr>
        <p:spPr>
          <a:xfrm>
            <a:off x="1403648" y="4817750"/>
            <a:ext cx="23471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Estimated disparity vector</a:t>
            </a:r>
            <a:endParaRPr lang="zh-TW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文字方塊 43"/>
          <p:cNvSpPr txBox="1"/>
          <p:nvPr/>
        </p:nvSpPr>
        <p:spPr>
          <a:xfrm>
            <a:off x="5148064" y="5578150"/>
            <a:ext cx="1369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Virtual depth</a:t>
            </a:r>
            <a:endParaRPr lang="zh-TW" altLang="en-US" sz="1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5" name="直線接點 44"/>
          <p:cNvCxnSpPr>
            <a:stCxn id="33" idx="0"/>
            <a:endCxn id="33" idx="2"/>
          </p:cNvCxnSpPr>
          <p:nvPr/>
        </p:nvCxnSpPr>
        <p:spPr bwMode="auto">
          <a:xfrm>
            <a:off x="5148065" y="5187300"/>
            <a:ext cx="0" cy="39944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直線接點 45"/>
          <p:cNvCxnSpPr>
            <a:stCxn id="33" idx="1"/>
            <a:endCxn id="33" idx="3"/>
          </p:cNvCxnSpPr>
          <p:nvPr/>
        </p:nvCxnSpPr>
        <p:spPr bwMode="auto">
          <a:xfrm>
            <a:off x="4948344" y="5387021"/>
            <a:ext cx="39944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直線接點 46"/>
          <p:cNvCxnSpPr/>
          <p:nvPr/>
        </p:nvCxnSpPr>
        <p:spPr>
          <a:xfrm>
            <a:off x="2615208" y="3846149"/>
            <a:ext cx="2316832" cy="1763689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接點 47"/>
          <p:cNvCxnSpPr/>
          <p:nvPr/>
        </p:nvCxnSpPr>
        <p:spPr>
          <a:xfrm>
            <a:off x="3007094" y="3846149"/>
            <a:ext cx="1924946" cy="1331641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接點 68"/>
          <p:cNvCxnSpPr>
            <a:stCxn id="30" idx="1"/>
            <a:endCxn id="30" idx="3"/>
          </p:cNvCxnSpPr>
          <p:nvPr/>
        </p:nvCxnSpPr>
        <p:spPr bwMode="auto">
          <a:xfrm>
            <a:off x="2618274" y="3656112"/>
            <a:ext cx="39944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直線接點 69"/>
          <p:cNvCxnSpPr>
            <a:stCxn id="30" idx="2"/>
            <a:endCxn id="30" idx="0"/>
          </p:cNvCxnSpPr>
          <p:nvPr/>
        </p:nvCxnSpPr>
        <p:spPr bwMode="auto">
          <a:xfrm flipV="1">
            <a:off x="2817995" y="3456391"/>
            <a:ext cx="0" cy="39944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直線單箭頭接點 70"/>
          <p:cNvCxnSpPr/>
          <p:nvPr/>
        </p:nvCxnSpPr>
        <p:spPr>
          <a:xfrm flipH="1">
            <a:off x="2285406" y="3656112"/>
            <a:ext cx="532587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矩形 71"/>
          <p:cNvSpPr/>
          <p:nvPr/>
        </p:nvSpPr>
        <p:spPr>
          <a:xfrm>
            <a:off x="2089044" y="3205581"/>
            <a:ext cx="225767" cy="22576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73" name="矩形 72"/>
          <p:cNvSpPr/>
          <p:nvPr/>
        </p:nvSpPr>
        <p:spPr>
          <a:xfrm>
            <a:off x="2330009" y="3405583"/>
            <a:ext cx="225767" cy="22576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74" name="矩形 73"/>
          <p:cNvSpPr/>
          <p:nvPr/>
        </p:nvSpPr>
        <p:spPr>
          <a:xfrm>
            <a:off x="2339752" y="3828300"/>
            <a:ext cx="225767" cy="22576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75" name="矩形 74"/>
          <p:cNvSpPr/>
          <p:nvPr/>
        </p:nvSpPr>
        <p:spPr>
          <a:xfrm>
            <a:off x="2177074" y="3693615"/>
            <a:ext cx="225767" cy="22576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cxnSp>
        <p:nvCxnSpPr>
          <p:cNvPr id="76" name="直線單箭頭接點 75"/>
          <p:cNvCxnSpPr/>
          <p:nvPr/>
        </p:nvCxnSpPr>
        <p:spPr>
          <a:xfrm flipH="1">
            <a:off x="2267744" y="3761857"/>
            <a:ext cx="460580" cy="73134"/>
          </a:xfrm>
          <a:prstGeom prst="straightConnector1">
            <a:avLst/>
          </a:prstGeom>
          <a:ln w="158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單箭頭接點 76"/>
          <p:cNvCxnSpPr/>
          <p:nvPr/>
        </p:nvCxnSpPr>
        <p:spPr>
          <a:xfrm flipH="1">
            <a:off x="2411760" y="3752843"/>
            <a:ext cx="502028" cy="200811"/>
          </a:xfrm>
          <a:prstGeom prst="straightConnector1">
            <a:avLst/>
          </a:prstGeom>
          <a:ln w="158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單箭頭接點 77"/>
          <p:cNvCxnSpPr/>
          <p:nvPr/>
        </p:nvCxnSpPr>
        <p:spPr>
          <a:xfrm flipH="1" flipV="1">
            <a:off x="2411760" y="3521606"/>
            <a:ext cx="288032" cy="72008"/>
          </a:xfrm>
          <a:prstGeom prst="straightConnector1">
            <a:avLst/>
          </a:prstGeom>
          <a:ln w="158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單箭頭接點 78"/>
          <p:cNvCxnSpPr/>
          <p:nvPr/>
        </p:nvCxnSpPr>
        <p:spPr>
          <a:xfrm flipH="1" flipV="1">
            <a:off x="2195736" y="3305582"/>
            <a:ext cx="710750" cy="260040"/>
          </a:xfrm>
          <a:prstGeom prst="straightConnector1">
            <a:avLst/>
          </a:prstGeom>
          <a:ln w="158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接點 79"/>
          <p:cNvCxnSpPr>
            <a:stCxn id="29" idx="1"/>
            <a:endCxn id="29" idx="3"/>
          </p:cNvCxnSpPr>
          <p:nvPr/>
        </p:nvCxnSpPr>
        <p:spPr bwMode="auto">
          <a:xfrm>
            <a:off x="4948344" y="3656112"/>
            <a:ext cx="39944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直線接點 80"/>
          <p:cNvCxnSpPr>
            <a:stCxn id="29" idx="2"/>
            <a:endCxn id="29" idx="0"/>
          </p:cNvCxnSpPr>
          <p:nvPr/>
        </p:nvCxnSpPr>
        <p:spPr bwMode="auto">
          <a:xfrm flipV="1">
            <a:off x="5148065" y="3456391"/>
            <a:ext cx="0" cy="39944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手繪多邊形 81"/>
          <p:cNvSpPr/>
          <p:nvPr/>
        </p:nvSpPr>
        <p:spPr bwMode="auto">
          <a:xfrm>
            <a:off x="2232653" y="2821337"/>
            <a:ext cx="2817845" cy="642257"/>
          </a:xfrm>
          <a:custGeom>
            <a:avLst/>
            <a:gdLst>
              <a:gd name="connsiteX0" fmla="*/ 0 w 2817845"/>
              <a:gd name="connsiteY0" fmla="*/ 371669 h 642257"/>
              <a:gd name="connsiteX1" fmla="*/ 1539551 w 2817845"/>
              <a:gd name="connsiteY1" fmla="*/ 45098 h 642257"/>
              <a:gd name="connsiteX2" fmla="*/ 2817845 w 2817845"/>
              <a:gd name="connsiteY2" fmla="*/ 642257 h 642257"/>
              <a:gd name="connsiteX3" fmla="*/ 2817845 w 2817845"/>
              <a:gd name="connsiteY3" fmla="*/ 642257 h 642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7845" h="642257">
                <a:moveTo>
                  <a:pt x="0" y="371669"/>
                </a:moveTo>
                <a:cubicBezTo>
                  <a:pt x="534955" y="185834"/>
                  <a:pt x="1069910" y="0"/>
                  <a:pt x="1539551" y="45098"/>
                </a:cubicBezTo>
                <a:cubicBezTo>
                  <a:pt x="2009192" y="90196"/>
                  <a:pt x="2817845" y="642257"/>
                  <a:pt x="2817845" y="642257"/>
                </a:cubicBezTo>
                <a:lnTo>
                  <a:pt x="2817845" y="642257"/>
                </a:lnTo>
              </a:path>
            </a:pathLst>
          </a:cu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  <a:cs typeface="Arial" charset="0"/>
            </a:endParaRPr>
          </a:p>
        </p:txBody>
      </p:sp>
      <p:sp>
        <p:nvSpPr>
          <p:cNvPr id="83" name="手繪多邊形 82"/>
          <p:cNvSpPr/>
          <p:nvPr/>
        </p:nvSpPr>
        <p:spPr bwMode="auto">
          <a:xfrm>
            <a:off x="2447257" y="2866434"/>
            <a:ext cx="2789853" cy="578499"/>
          </a:xfrm>
          <a:custGeom>
            <a:avLst/>
            <a:gdLst>
              <a:gd name="connsiteX0" fmla="*/ 0 w 2789853"/>
              <a:gd name="connsiteY0" fmla="*/ 522515 h 578499"/>
              <a:gd name="connsiteX1" fmla="*/ 1642188 w 2789853"/>
              <a:gd name="connsiteY1" fmla="*/ 9331 h 578499"/>
              <a:gd name="connsiteX2" fmla="*/ 2789853 w 2789853"/>
              <a:gd name="connsiteY2" fmla="*/ 578499 h 578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89853" h="578499">
                <a:moveTo>
                  <a:pt x="0" y="522515"/>
                </a:moveTo>
                <a:cubicBezTo>
                  <a:pt x="588606" y="261257"/>
                  <a:pt x="1177213" y="0"/>
                  <a:pt x="1642188" y="9331"/>
                </a:cubicBezTo>
                <a:cubicBezTo>
                  <a:pt x="2107163" y="18662"/>
                  <a:pt x="2448508" y="298580"/>
                  <a:pt x="2789853" y="578499"/>
                </a:cubicBezTo>
              </a:path>
            </a:pathLst>
          </a:cu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  <a:cs typeface="Arial" charset="0"/>
            </a:endParaRPr>
          </a:p>
        </p:txBody>
      </p:sp>
      <p:sp>
        <p:nvSpPr>
          <p:cNvPr id="84" name="手繪多邊形 83"/>
          <p:cNvSpPr/>
          <p:nvPr/>
        </p:nvSpPr>
        <p:spPr bwMode="auto">
          <a:xfrm>
            <a:off x="2279306" y="3864810"/>
            <a:ext cx="2780523" cy="618931"/>
          </a:xfrm>
          <a:custGeom>
            <a:avLst/>
            <a:gdLst>
              <a:gd name="connsiteX0" fmla="*/ 0 w 2780523"/>
              <a:gd name="connsiteY0" fmla="*/ 74645 h 618931"/>
              <a:gd name="connsiteX1" fmla="*/ 1408923 w 2780523"/>
              <a:gd name="connsiteY1" fmla="*/ 606490 h 618931"/>
              <a:gd name="connsiteX2" fmla="*/ 2780523 w 2780523"/>
              <a:gd name="connsiteY2" fmla="*/ 0 h 618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80523" h="618931">
                <a:moveTo>
                  <a:pt x="0" y="74645"/>
                </a:moveTo>
                <a:cubicBezTo>
                  <a:pt x="472751" y="346788"/>
                  <a:pt x="945503" y="618931"/>
                  <a:pt x="1408923" y="606490"/>
                </a:cubicBezTo>
                <a:cubicBezTo>
                  <a:pt x="1872343" y="594049"/>
                  <a:pt x="2326433" y="297024"/>
                  <a:pt x="2780523" y="0"/>
                </a:cubicBezTo>
              </a:path>
            </a:pathLst>
          </a:cu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  <a:cs typeface="Arial" charset="0"/>
            </a:endParaRPr>
          </a:p>
        </p:txBody>
      </p:sp>
      <p:sp>
        <p:nvSpPr>
          <p:cNvPr id="85" name="手繪多邊形 84"/>
          <p:cNvSpPr/>
          <p:nvPr/>
        </p:nvSpPr>
        <p:spPr bwMode="auto">
          <a:xfrm>
            <a:off x="2447257" y="3864810"/>
            <a:ext cx="2808515" cy="622041"/>
          </a:xfrm>
          <a:custGeom>
            <a:avLst/>
            <a:gdLst>
              <a:gd name="connsiteX0" fmla="*/ 0 w 2808515"/>
              <a:gd name="connsiteY0" fmla="*/ 205274 h 622041"/>
              <a:gd name="connsiteX1" fmla="*/ 1856792 w 2808515"/>
              <a:gd name="connsiteY1" fmla="*/ 587829 h 622041"/>
              <a:gd name="connsiteX2" fmla="*/ 2808515 w 2808515"/>
              <a:gd name="connsiteY2" fmla="*/ 0 h 62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08515" h="622041">
                <a:moveTo>
                  <a:pt x="0" y="205274"/>
                </a:moveTo>
                <a:cubicBezTo>
                  <a:pt x="694353" y="413657"/>
                  <a:pt x="1388706" y="622041"/>
                  <a:pt x="1856792" y="587829"/>
                </a:cubicBezTo>
                <a:cubicBezTo>
                  <a:pt x="2324878" y="553617"/>
                  <a:pt x="2566696" y="276808"/>
                  <a:pt x="2808515" y="0"/>
                </a:cubicBezTo>
              </a:path>
            </a:pathLst>
          </a:cu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  <a:cs typeface="Arial" charset="0"/>
            </a:endParaRPr>
          </a:p>
        </p:txBody>
      </p:sp>
      <p:cxnSp>
        <p:nvCxnSpPr>
          <p:cNvPr id="87" name="直線接點 86"/>
          <p:cNvCxnSpPr/>
          <p:nvPr/>
        </p:nvCxnSpPr>
        <p:spPr bwMode="auto">
          <a:xfrm flipV="1">
            <a:off x="5364088" y="4715852"/>
            <a:ext cx="1728192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直線接點 87"/>
          <p:cNvCxnSpPr/>
          <p:nvPr/>
        </p:nvCxnSpPr>
        <p:spPr bwMode="auto">
          <a:xfrm>
            <a:off x="5364088" y="5363924"/>
            <a:ext cx="1656184" cy="720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90" name="表格 89"/>
          <p:cNvGraphicFramePr>
            <a:graphicFrameLocks noGrp="1"/>
          </p:cNvGraphicFramePr>
          <p:nvPr/>
        </p:nvGraphicFramePr>
        <p:xfrm>
          <a:off x="7236296" y="4781376"/>
          <a:ext cx="1332992" cy="131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3248"/>
                <a:gridCol w="333248"/>
                <a:gridCol w="333248"/>
                <a:gridCol w="333248"/>
              </a:tblGrid>
              <a:tr h="327980">
                <a:tc>
                  <a:txBody>
                    <a:bodyPr/>
                    <a:lstStyle/>
                    <a:p>
                      <a:endParaRPr lang="zh-TW" altLang="en-US" sz="1100" dirty="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 dirty="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</a:tr>
              <a:tr h="327980"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</a:tr>
              <a:tr h="327980"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</a:tr>
              <a:tr h="327980">
                <a:tc>
                  <a:txBody>
                    <a:bodyPr/>
                    <a:lstStyle/>
                    <a:p>
                      <a:endParaRPr lang="zh-TW" altLang="en-US" sz="1100" dirty="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 dirty="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 dirty="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d2D Conversion in </a:t>
            </a:r>
            <a:r>
              <a:rPr lang="en-US" altLang="zh-TW" dirty="0" err="1" smtClean="0"/>
              <a:t>DoNBDV</a:t>
            </a:r>
            <a:endParaRPr lang="zh-TW" altLang="en-US" dirty="0"/>
          </a:p>
        </p:txBody>
      </p:sp>
      <p:sp>
        <p:nvSpPr>
          <p:cNvPr id="68" name="內容版面配置區 67"/>
          <p:cNvSpPr>
            <a:spLocks noGrp="1"/>
          </p:cNvSpPr>
          <p:nvPr>
            <p:ph idx="1"/>
          </p:nvPr>
        </p:nvSpPr>
        <p:spPr>
          <a:xfrm>
            <a:off x="611560" y="1124744"/>
            <a:ext cx="8358510" cy="4570413"/>
          </a:xfrm>
        </p:spPr>
        <p:txBody>
          <a:bodyPr>
            <a:normAutofit/>
          </a:bodyPr>
          <a:lstStyle/>
          <a:p>
            <a:pPr lvl="0"/>
            <a:r>
              <a:rPr lang="en-US" altLang="zh-TW" sz="2000" dirty="0" smtClean="0"/>
              <a:t>Use an estimated disparity vector (NBDV) to locate the corresponding block in the coded texture view, then u</a:t>
            </a:r>
            <a:r>
              <a:rPr lang="en-US" altLang="zh-TW" sz="2000" dirty="0" smtClean="0">
                <a:solidFill>
                  <a:schemeClr val="tx1"/>
                </a:solidFill>
              </a:rPr>
              <a:t>se the associated depth block in the coded view as the virtual depth for the current block (coding unit) </a:t>
            </a:r>
          </a:p>
          <a:p>
            <a:pPr lvl="0"/>
            <a:r>
              <a:rPr lang="en-US" altLang="zh-TW" sz="2000" dirty="0" smtClean="0">
                <a:solidFill>
                  <a:schemeClr val="tx1"/>
                </a:solidFill>
              </a:rPr>
              <a:t>Extract a derived disparity vector from the depth block by </a:t>
            </a:r>
            <a:r>
              <a:rPr lang="en-US" altLang="zh-TW" sz="2000" b="1" dirty="0" smtClean="0">
                <a:solidFill>
                  <a:srgbClr val="0070C0"/>
                </a:solidFill>
              </a:rPr>
              <a:t>maximum among four corners</a:t>
            </a:r>
            <a:r>
              <a:rPr lang="en-US" altLang="zh-TW" sz="2000" dirty="0" smtClean="0">
                <a:solidFill>
                  <a:schemeClr val="tx1"/>
                </a:solidFill>
              </a:rPr>
              <a:t> scheme for each PU</a:t>
            </a:r>
            <a:endParaRPr lang="zh-TW" altLang="zh-TW" sz="2000" dirty="0" smtClean="0">
              <a:solidFill>
                <a:schemeClr val="tx1"/>
              </a:solidFill>
            </a:endParaRPr>
          </a:p>
        </p:txBody>
      </p:sp>
      <p:sp>
        <p:nvSpPr>
          <p:cNvPr id="89" name="投影片編號版面配置區 8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6578520" y="4581128"/>
          <a:ext cx="1377856" cy="13410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</a:tblGrid>
              <a:tr h="83818"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669" marR="20669" marT="10334" marB="10334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669" marR="20669" marT="10334" marB="10334">
                    <a:solidFill>
                      <a:srgbClr val="00B0F0"/>
                    </a:solidFill>
                  </a:tcPr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669" marR="20669" marT="10334" marB="10334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669" marR="20669" marT="10334" marB="10334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pSp>
        <p:nvGrpSpPr>
          <p:cNvPr id="26" name="群組 25"/>
          <p:cNvGrpSpPr/>
          <p:nvPr/>
        </p:nvGrpSpPr>
        <p:grpSpPr>
          <a:xfrm>
            <a:off x="1213792" y="2773958"/>
            <a:ext cx="5073080" cy="3382053"/>
            <a:chOff x="323528" y="1052736"/>
            <a:chExt cx="5616624" cy="3744416"/>
          </a:xfrm>
        </p:grpSpPr>
        <p:sp>
          <p:nvSpPr>
            <p:cNvPr id="27" name="矩形 26"/>
            <p:cNvSpPr/>
            <p:nvPr/>
          </p:nvSpPr>
          <p:spPr>
            <a:xfrm>
              <a:off x="3149502" y="1476632"/>
              <a:ext cx="2119481" cy="14836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/>
            </a:p>
          </p:txBody>
        </p:sp>
        <p:sp>
          <p:nvSpPr>
            <p:cNvPr id="28" name="矩形 27"/>
            <p:cNvSpPr/>
            <p:nvPr/>
          </p:nvSpPr>
          <p:spPr>
            <a:xfrm>
              <a:off x="676775" y="3313515"/>
              <a:ext cx="2119481" cy="14836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/>
            </a:p>
          </p:txBody>
        </p:sp>
        <p:sp>
          <p:nvSpPr>
            <p:cNvPr id="29" name="矩形 28"/>
            <p:cNvSpPr/>
            <p:nvPr/>
          </p:nvSpPr>
          <p:spPr>
            <a:xfrm>
              <a:off x="3149502" y="3313515"/>
              <a:ext cx="2119481" cy="1483637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/>
            </a:p>
          </p:txBody>
        </p:sp>
        <p:sp>
          <p:nvSpPr>
            <p:cNvPr id="30" name="矩形 29"/>
            <p:cNvSpPr/>
            <p:nvPr/>
          </p:nvSpPr>
          <p:spPr>
            <a:xfrm>
              <a:off x="3855996" y="1900528"/>
              <a:ext cx="423896" cy="4238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1050" dirty="0" smtClean="0">
                  <a:latin typeface="Times New Roman" pitchFamily="18" charset="0"/>
                  <a:cs typeface="Times New Roman" pitchFamily="18" charset="0"/>
                </a:rPr>
                <a:t>CB</a:t>
              </a:r>
              <a:endParaRPr lang="zh-TW" altLang="en-US" sz="105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18074" y="3737412"/>
              <a:ext cx="423896" cy="42389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/>
            </a:p>
          </p:txBody>
        </p:sp>
        <p:sp>
          <p:nvSpPr>
            <p:cNvPr id="32" name="矩形 31"/>
            <p:cNvSpPr/>
            <p:nvPr/>
          </p:nvSpPr>
          <p:spPr>
            <a:xfrm>
              <a:off x="3855996" y="3737412"/>
              <a:ext cx="423896" cy="42389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/>
            </a:p>
          </p:txBody>
        </p:sp>
        <p:sp>
          <p:nvSpPr>
            <p:cNvPr id="33" name="矩形 32"/>
            <p:cNvSpPr/>
            <p:nvPr/>
          </p:nvSpPr>
          <p:spPr>
            <a:xfrm>
              <a:off x="1383268" y="3737412"/>
              <a:ext cx="423896" cy="423896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600"/>
            </a:p>
          </p:txBody>
        </p:sp>
        <p:cxnSp>
          <p:nvCxnSpPr>
            <p:cNvPr id="34" name="弧形接點 33"/>
            <p:cNvCxnSpPr>
              <a:stCxn id="31" idx="2"/>
              <a:endCxn id="32" idx="2"/>
            </p:cNvCxnSpPr>
            <p:nvPr/>
          </p:nvCxnSpPr>
          <p:spPr>
            <a:xfrm rot="16200000" flipH="1">
              <a:off x="2548983" y="2642346"/>
              <a:ext cx="12460" cy="3037923"/>
            </a:xfrm>
            <a:prstGeom prst="curvedConnector3">
              <a:avLst>
                <a:gd name="adj1" fmla="val 180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接點 34"/>
            <p:cNvCxnSpPr/>
            <p:nvPr/>
          </p:nvCxnSpPr>
          <p:spPr>
            <a:xfrm>
              <a:off x="3855996" y="2324424"/>
              <a:ext cx="0" cy="1412987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接點 35"/>
            <p:cNvCxnSpPr/>
            <p:nvPr/>
          </p:nvCxnSpPr>
          <p:spPr>
            <a:xfrm>
              <a:off x="4279892" y="2324424"/>
              <a:ext cx="0" cy="1412987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字方塊 36"/>
            <p:cNvSpPr txBox="1"/>
            <p:nvPr/>
          </p:nvSpPr>
          <p:spPr>
            <a:xfrm>
              <a:off x="3847070" y="1052736"/>
              <a:ext cx="456466" cy="374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 smtClean="0">
                  <a:latin typeface="Times New Roman" pitchFamily="18" charset="0"/>
                  <a:cs typeface="Times New Roman" pitchFamily="18" charset="0"/>
                </a:rPr>
                <a:t>T1</a:t>
              </a:r>
              <a:endParaRPr lang="zh-TW" alt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文字方塊 37"/>
            <p:cNvSpPr txBox="1"/>
            <p:nvPr/>
          </p:nvSpPr>
          <p:spPr>
            <a:xfrm>
              <a:off x="1171320" y="2951152"/>
              <a:ext cx="1130872" cy="374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 smtClean="0">
                  <a:latin typeface="Times New Roman" pitchFamily="18" charset="0"/>
                  <a:cs typeface="Times New Roman" pitchFamily="18" charset="0"/>
                </a:rPr>
                <a:t>Coded D0</a:t>
              </a:r>
              <a:endParaRPr lang="zh-TW" alt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文字方塊 38"/>
            <p:cNvSpPr txBox="1"/>
            <p:nvPr/>
          </p:nvSpPr>
          <p:spPr>
            <a:xfrm>
              <a:off x="323528" y="4222840"/>
              <a:ext cx="1753812" cy="374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 smtClean="0">
                  <a:latin typeface="Times New Roman" pitchFamily="18" charset="0"/>
                  <a:cs typeface="Times New Roman" pitchFamily="18" charset="0"/>
                </a:rPr>
                <a:t>Collocated depth</a:t>
              </a:r>
              <a:endParaRPr lang="zh-TW" alt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0" name="直線單箭頭接點 39"/>
            <p:cNvCxnSpPr/>
            <p:nvPr/>
          </p:nvCxnSpPr>
          <p:spPr>
            <a:xfrm flipH="1">
              <a:off x="1030022" y="3949360"/>
              <a:ext cx="565195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文字方塊 40"/>
            <p:cNvSpPr txBox="1"/>
            <p:nvPr/>
          </p:nvSpPr>
          <p:spPr>
            <a:xfrm>
              <a:off x="379418" y="3429000"/>
              <a:ext cx="2598594" cy="374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 smtClean="0">
                  <a:latin typeface="Times New Roman" pitchFamily="18" charset="0"/>
                  <a:cs typeface="Times New Roman" pitchFamily="18" charset="0"/>
                </a:rPr>
                <a:t>Estimated disparity vector</a:t>
              </a:r>
              <a:endParaRPr lang="zh-TW" alt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文字方塊 41"/>
            <p:cNvSpPr txBox="1"/>
            <p:nvPr/>
          </p:nvSpPr>
          <p:spPr>
            <a:xfrm>
              <a:off x="3419872" y="4149080"/>
              <a:ext cx="1516420" cy="374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b="1" dirty="0" smtClean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Virtual depth</a:t>
              </a:r>
              <a:endParaRPr lang="zh-TW" altLang="en-US" sz="1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3" name="直線接點 42"/>
            <p:cNvCxnSpPr/>
            <p:nvPr/>
          </p:nvCxnSpPr>
          <p:spPr bwMode="auto">
            <a:xfrm flipV="1">
              <a:off x="4427984" y="3212976"/>
              <a:ext cx="1512168" cy="50405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直線接點 43"/>
            <p:cNvCxnSpPr/>
            <p:nvPr/>
          </p:nvCxnSpPr>
          <p:spPr bwMode="auto">
            <a:xfrm>
              <a:off x="4355976" y="4149080"/>
              <a:ext cx="1512168" cy="5760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aphicFrame>
        <p:nvGraphicFramePr>
          <p:cNvPr id="45" name="表格 44"/>
          <p:cNvGraphicFramePr>
            <a:graphicFrameLocks noGrp="1"/>
          </p:cNvGraphicFramePr>
          <p:nvPr/>
        </p:nvGraphicFramePr>
        <p:xfrm>
          <a:off x="6578520" y="2798692"/>
          <a:ext cx="1377856" cy="13410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  <a:gridCol w="86116"/>
              </a:tblGrid>
              <a:tr h="83818"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669" marR="20669" marT="10334" marB="10334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669" marR="20669" marT="10334" marB="10334">
                    <a:solidFill>
                      <a:srgbClr val="00B0F0"/>
                    </a:solidFill>
                  </a:tcPr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669" marR="20669" marT="10334" marB="10334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</a:tr>
              <a:tr h="83818"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669" marR="20669" marT="10334" marB="10334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/>
                    </a:p>
                  </a:txBody>
                  <a:tcPr marL="20669" marR="20669" marT="10334" marB="10334"/>
                </a:tc>
                <a:tc>
                  <a:txBody>
                    <a:bodyPr/>
                    <a:lstStyle/>
                    <a:p>
                      <a:endParaRPr lang="zh-TW" altLang="en-US" sz="400" dirty="0"/>
                    </a:p>
                  </a:txBody>
                  <a:tcPr marL="20669" marR="20669" marT="10334" marB="10334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46" name="文字方塊 45"/>
          <p:cNvSpPr txBox="1"/>
          <p:nvPr/>
        </p:nvSpPr>
        <p:spPr>
          <a:xfrm>
            <a:off x="6444208" y="4166238"/>
            <a:ext cx="16909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/>
              <a:t>Original scheme </a:t>
            </a:r>
            <a:endParaRPr lang="zh-TW" altLang="en-US" sz="16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6372200" y="5970766"/>
            <a:ext cx="1837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/>
              <a:t>Proposed scheme</a:t>
            </a:r>
            <a:endParaRPr lang="zh-TW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d2D Conversion in BVSP</a:t>
            </a:r>
            <a:endParaRPr lang="zh-TW" altLang="en-US" dirty="0"/>
          </a:p>
        </p:txBody>
      </p:sp>
      <p:sp>
        <p:nvSpPr>
          <p:cNvPr id="68" name="內容版面配置區 67"/>
          <p:cNvSpPr>
            <a:spLocks noGrp="1"/>
          </p:cNvSpPr>
          <p:nvPr>
            <p:ph idx="1"/>
          </p:nvPr>
        </p:nvSpPr>
        <p:spPr>
          <a:xfrm>
            <a:off x="611560" y="1052736"/>
            <a:ext cx="8358510" cy="4570413"/>
          </a:xfrm>
        </p:spPr>
        <p:txBody>
          <a:bodyPr>
            <a:normAutofit/>
          </a:bodyPr>
          <a:lstStyle/>
          <a:p>
            <a:pPr lvl="0"/>
            <a:r>
              <a:rPr lang="en-US" altLang="zh-TW" sz="2000" dirty="0" smtClean="0"/>
              <a:t>Use an estimated disparity vector to locate the corresponding block in the coded texture view, then u</a:t>
            </a:r>
            <a:r>
              <a:rPr lang="en-US" altLang="zh-TW" sz="2000" dirty="0" smtClean="0">
                <a:solidFill>
                  <a:schemeClr val="tx1"/>
                </a:solidFill>
              </a:rPr>
              <a:t>se the associated depth block in the coded view as the virtual depth for the current block (coding unit) </a:t>
            </a:r>
          </a:p>
          <a:p>
            <a:pPr lvl="0"/>
            <a:r>
              <a:rPr lang="en-US" altLang="zh-TW" sz="2000" dirty="0" smtClean="0">
                <a:solidFill>
                  <a:schemeClr val="tx1"/>
                </a:solidFill>
              </a:rPr>
              <a:t>Extract disparity vectors from the depth block by </a:t>
            </a:r>
            <a:r>
              <a:rPr lang="en-US" altLang="zh-TW" sz="2000" b="1" dirty="0" smtClean="0">
                <a:solidFill>
                  <a:srgbClr val="0070C0"/>
                </a:solidFill>
              </a:rPr>
              <a:t>maximum among four corners for each sub-PU block</a:t>
            </a:r>
            <a:endParaRPr lang="zh-TW" altLang="zh-TW" sz="2000" dirty="0" smtClean="0">
              <a:solidFill>
                <a:schemeClr val="tx1"/>
              </a:solidFill>
            </a:endParaRPr>
          </a:p>
        </p:txBody>
      </p:sp>
      <p:sp>
        <p:nvSpPr>
          <p:cNvPr id="89" name="投影片編號版面配置區 8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49" name="矩形 48"/>
          <p:cNvSpPr/>
          <p:nvPr/>
        </p:nvSpPr>
        <p:spPr>
          <a:xfrm>
            <a:off x="1448483" y="3129847"/>
            <a:ext cx="1997203" cy="13980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50" name="矩形 49"/>
          <p:cNvSpPr/>
          <p:nvPr/>
        </p:nvSpPr>
        <p:spPr>
          <a:xfrm>
            <a:off x="3778553" y="3129847"/>
            <a:ext cx="1997203" cy="13980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51" name="矩形 50"/>
          <p:cNvSpPr/>
          <p:nvPr/>
        </p:nvSpPr>
        <p:spPr>
          <a:xfrm>
            <a:off x="1448483" y="4860756"/>
            <a:ext cx="1997203" cy="13980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52" name="矩形 51"/>
          <p:cNvSpPr/>
          <p:nvPr/>
        </p:nvSpPr>
        <p:spPr>
          <a:xfrm>
            <a:off x="3778553" y="4860756"/>
            <a:ext cx="1997203" cy="139804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53" name="矩形 52"/>
          <p:cNvSpPr/>
          <p:nvPr/>
        </p:nvSpPr>
        <p:spPr>
          <a:xfrm>
            <a:off x="4444288" y="3529287"/>
            <a:ext cx="399441" cy="3994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114218" y="3529287"/>
            <a:ext cx="399441" cy="399441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55" name="矩形 54"/>
          <p:cNvSpPr/>
          <p:nvPr/>
        </p:nvSpPr>
        <p:spPr>
          <a:xfrm>
            <a:off x="1581630" y="3529287"/>
            <a:ext cx="399441" cy="39944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56" name="矩形 55"/>
          <p:cNvSpPr/>
          <p:nvPr/>
        </p:nvSpPr>
        <p:spPr>
          <a:xfrm>
            <a:off x="1581630" y="5260196"/>
            <a:ext cx="399441" cy="39944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57" name="矩形 56"/>
          <p:cNvSpPr/>
          <p:nvPr/>
        </p:nvSpPr>
        <p:spPr>
          <a:xfrm>
            <a:off x="4444288" y="5260196"/>
            <a:ext cx="399441" cy="3994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58" name="矩形 57"/>
          <p:cNvSpPr/>
          <p:nvPr/>
        </p:nvSpPr>
        <p:spPr>
          <a:xfrm>
            <a:off x="2114218" y="5260196"/>
            <a:ext cx="399441" cy="39944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cxnSp>
        <p:nvCxnSpPr>
          <p:cNvPr id="59" name="直線接點 58"/>
          <p:cNvCxnSpPr/>
          <p:nvPr/>
        </p:nvCxnSpPr>
        <p:spPr>
          <a:xfrm>
            <a:off x="1581630" y="3928728"/>
            <a:ext cx="0" cy="1331469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接點 59"/>
          <p:cNvCxnSpPr/>
          <p:nvPr/>
        </p:nvCxnSpPr>
        <p:spPr>
          <a:xfrm>
            <a:off x="1981071" y="3928728"/>
            <a:ext cx="0" cy="1331469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弧形接點 60"/>
          <p:cNvCxnSpPr>
            <a:stCxn id="56" idx="2"/>
            <a:endCxn id="57" idx="2"/>
          </p:cNvCxnSpPr>
          <p:nvPr/>
        </p:nvCxnSpPr>
        <p:spPr>
          <a:xfrm rot="16200000" flipH="1">
            <a:off x="3212679" y="4228308"/>
            <a:ext cx="11742" cy="2862658"/>
          </a:xfrm>
          <a:prstGeom prst="curvedConnector3">
            <a:avLst>
              <a:gd name="adj1" fmla="val 180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字方塊 61"/>
          <p:cNvSpPr txBox="1"/>
          <p:nvPr/>
        </p:nvSpPr>
        <p:spPr>
          <a:xfrm>
            <a:off x="1914497" y="2730406"/>
            <a:ext cx="9952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Coded T0</a:t>
            </a:r>
            <a:endParaRPr lang="zh-TW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文字方塊 62"/>
          <p:cNvSpPr txBox="1"/>
          <p:nvPr/>
        </p:nvSpPr>
        <p:spPr>
          <a:xfrm>
            <a:off x="4435876" y="2730406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T1</a:t>
            </a:r>
            <a:endParaRPr lang="zh-TW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文字方塊 63"/>
          <p:cNvSpPr txBox="1"/>
          <p:nvPr/>
        </p:nvSpPr>
        <p:spPr>
          <a:xfrm>
            <a:off x="1914497" y="4519298"/>
            <a:ext cx="1021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Coded D0</a:t>
            </a:r>
            <a:endParaRPr lang="zh-TW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文字方塊 64"/>
          <p:cNvSpPr txBox="1"/>
          <p:nvPr/>
        </p:nvSpPr>
        <p:spPr>
          <a:xfrm>
            <a:off x="1187624" y="5717620"/>
            <a:ext cx="1584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Collocated depth</a:t>
            </a:r>
            <a:endParaRPr lang="zh-TW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6" name="直線單箭頭接點 65"/>
          <p:cNvCxnSpPr/>
          <p:nvPr/>
        </p:nvCxnSpPr>
        <p:spPr>
          <a:xfrm flipH="1">
            <a:off x="1781350" y="5459917"/>
            <a:ext cx="532587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字方塊 66"/>
          <p:cNvSpPr txBox="1"/>
          <p:nvPr/>
        </p:nvSpPr>
        <p:spPr>
          <a:xfrm>
            <a:off x="899592" y="4890646"/>
            <a:ext cx="23471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Estimated disparity vector</a:t>
            </a:r>
            <a:endParaRPr lang="zh-TW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文字方塊 85"/>
          <p:cNvSpPr txBox="1"/>
          <p:nvPr/>
        </p:nvSpPr>
        <p:spPr>
          <a:xfrm>
            <a:off x="4644008" y="5651046"/>
            <a:ext cx="1369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Virtual depth</a:t>
            </a:r>
            <a:endParaRPr lang="zh-TW" altLang="en-US" sz="1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1" name="直線接點 90"/>
          <p:cNvCxnSpPr>
            <a:stCxn id="57" idx="0"/>
            <a:endCxn id="57" idx="2"/>
          </p:cNvCxnSpPr>
          <p:nvPr/>
        </p:nvCxnSpPr>
        <p:spPr bwMode="auto">
          <a:xfrm>
            <a:off x="4644009" y="5260196"/>
            <a:ext cx="0" cy="39944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直線接點 91"/>
          <p:cNvCxnSpPr>
            <a:stCxn id="57" idx="1"/>
            <a:endCxn id="57" idx="3"/>
          </p:cNvCxnSpPr>
          <p:nvPr/>
        </p:nvCxnSpPr>
        <p:spPr bwMode="auto">
          <a:xfrm>
            <a:off x="4444288" y="5459917"/>
            <a:ext cx="39944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直線接點 92"/>
          <p:cNvCxnSpPr/>
          <p:nvPr/>
        </p:nvCxnSpPr>
        <p:spPr>
          <a:xfrm>
            <a:off x="2111152" y="3919045"/>
            <a:ext cx="2316832" cy="1763689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接點 93"/>
          <p:cNvCxnSpPr/>
          <p:nvPr/>
        </p:nvCxnSpPr>
        <p:spPr>
          <a:xfrm>
            <a:off x="2503038" y="3919045"/>
            <a:ext cx="1924946" cy="1331641"/>
          </a:xfrm>
          <a:prstGeom prst="line">
            <a:avLst/>
          </a:prstGeom>
          <a:ln>
            <a:solidFill>
              <a:schemeClr val="tx1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接點 94"/>
          <p:cNvCxnSpPr>
            <a:stCxn id="54" idx="1"/>
            <a:endCxn id="54" idx="3"/>
          </p:cNvCxnSpPr>
          <p:nvPr/>
        </p:nvCxnSpPr>
        <p:spPr bwMode="auto">
          <a:xfrm>
            <a:off x="2114218" y="3729008"/>
            <a:ext cx="39944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直線接點 95"/>
          <p:cNvCxnSpPr>
            <a:stCxn id="54" idx="2"/>
            <a:endCxn id="54" idx="0"/>
          </p:cNvCxnSpPr>
          <p:nvPr/>
        </p:nvCxnSpPr>
        <p:spPr bwMode="auto">
          <a:xfrm flipV="1">
            <a:off x="2313939" y="3529287"/>
            <a:ext cx="0" cy="39944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直線單箭頭接點 96"/>
          <p:cNvCxnSpPr/>
          <p:nvPr/>
        </p:nvCxnSpPr>
        <p:spPr>
          <a:xfrm flipH="1">
            <a:off x="1781350" y="3729008"/>
            <a:ext cx="532587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矩形 97"/>
          <p:cNvSpPr/>
          <p:nvPr/>
        </p:nvSpPr>
        <p:spPr>
          <a:xfrm>
            <a:off x="1584988" y="3278477"/>
            <a:ext cx="225767" cy="22576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99" name="矩形 98"/>
          <p:cNvSpPr/>
          <p:nvPr/>
        </p:nvSpPr>
        <p:spPr>
          <a:xfrm>
            <a:off x="1825953" y="3478479"/>
            <a:ext cx="225767" cy="22576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100" name="矩形 99"/>
          <p:cNvSpPr/>
          <p:nvPr/>
        </p:nvSpPr>
        <p:spPr>
          <a:xfrm>
            <a:off x="1835696" y="3901196"/>
            <a:ext cx="225767" cy="22576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101" name="矩形 100"/>
          <p:cNvSpPr/>
          <p:nvPr/>
        </p:nvSpPr>
        <p:spPr>
          <a:xfrm>
            <a:off x="1673018" y="3766511"/>
            <a:ext cx="225767" cy="22576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cxnSp>
        <p:nvCxnSpPr>
          <p:cNvPr id="102" name="直線單箭頭接點 101"/>
          <p:cNvCxnSpPr/>
          <p:nvPr/>
        </p:nvCxnSpPr>
        <p:spPr>
          <a:xfrm flipH="1">
            <a:off x="1763688" y="3834753"/>
            <a:ext cx="460580" cy="73134"/>
          </a:xfrm>
          <a:prstGeom prst="straightConnector1">
            <a:avLst/>
          </a:prstGeom>
          <a:ln w="158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單箭頭接點 102"/>
          <p:cNvCxnSpPr/>
          <p:nvPr/>
        </p:nvCxnSpPr>
        <p:spPr>
          <a:xfrm flipH="1">
            <a:off x="1907704" y="3825739"/>
            <a:ext cx="502028" cy="200811"/>
          </a:xfrm>
          <a:prstGeom prst="straightConnector1">
            <a:avLst/>
          </a:prstGeom>
          <a:ln w="158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單箭頭接點 103"/>
          <p:cNvCxnSpPr/>
          <p:nvPr/>
        </p:nvCxnSpPr>
        <p:spPr>
          <a:xfrm flipH="1" flipV="1">
            <a:off x="1907704" y="3594502"/>
            <a:ext cx="288032" cy="72008"/>
          </a:xfrm>
          <a:prstGeom prst="straightConnector1">
            <a:avLst/>
          </a:prstGeom>
          <a:ln w="158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單箭頭接點 104"/>
          <p:cNvCxnSpPr/>
          <p:nvPr/>
        </p:nvCxnSpPr>
        <p:spPr>
          <a:xfrm flipH="1" flipV="1">
            <a:off x="1691680" y="3378478"/>
            <a:ext cx="710750" cy="260040"/>
          </a:xfrm>
          <a:prstGeom prst="straightConnector1">
            <a:avLst/>
          </a:prstGeom>
          <a:ln w="158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接點 105"/>
          <p:cNvCxnSpPr>
            <a:stCxn id="53" idx="1"/>
            <a:endCxn id="53" idx="3"/>
          </p:cNvCxnSpPr>
          <p:nvPr/>
        </p:nvCxnSpPr>
        <p:spPr bwMode="auto">
          <a:xfrm>
            <a:off x="4444288" y="3729008"/>
            <a:ext cx="39944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直線接點 106"/>
          <p:cNvCxnSpPr>
            <a:stCxn id="53" idx="2"/>
            <a:endCxn id="53" idx="0"/>
          </p:cNvCxnSpPr>
          <p:nvPr/>
        </p:nvCxnSpPr>
        <p:spPr bwMode="auto">
          <a:xfrm flipV="1">
            <a:off x="4644009" y="3529287"/>
            <a:ext cx="0" cy="39944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8" name="手繪多邊形 107"/>
          <p:cNvSpPr/>
          <p:nvPr/>
        </p:nvSpPr>
        <p:spPr bwMode="auto">
          <a:xfrm>
            <a:off x="1728597" y="2894233"/>
            <a:ext cx="2817845" cy="642257"/>
          </a:xfrm>
          <a:custGeom>
            <a:avLst/>
            <a:gdLst>
              <a:gd name="connsiteX0" fmla="*/ 0 w 2817845"/>
              <a:gd name="connsiteY0" fmla="*/ 371669 h 642257"/>
              <a:gd name="connsiteX1" fmla="*/ 1539551 w 2817845"/>
              <a:gd name="connsiteY1" fmla="*/ 45098 h 642257"/>
              <a:gd name="connsiteX2" fmla="*/ 2817845 w 2817845"/>
              <a:gd name="connsiteY2" fmla="*/ 642257 h 642257"/>
              <a:gd name="connsiteX3" fmla="*/ 2817845 w 2817845"/>
              <a:gd name="connsiteY3" fmla="*/ 642257 h 642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7845" h="642257">
                <a:moveTo>
                  <a:pt x="0" y="371669"/>
                </a:moveTo>
                <a:cubicBezTo>
                  <a:pt x="534955" y="185834"/>
                  <a:pt x="1069910" y="0"/>
                  <a:pt x="1539551" y="45098"/>
                </a:cubicBezTo>
                <a:cubicBezTo>
                  <a:pt x="2009192" y="90196"/>
                  <a:pt x="2817845" y="642257"/>
                  <a:pt x="2817845" y="642257"/>
                </a:cubicBezTo>
                <a:lnTo>
                  <a:pt x="2817845" y="642257"/>
                </a:lnTo>
              </a:path>
            </a:pathLst>
          </a:cu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  <a:cs typeface="Arial" charset="0"/>
            </a:endParaRPr>
          </a:p>
        </p:txBody>
      </p:sp>
      <p:sp>
        <p:nvSpPr>
          <p:cNvPr id="109" name="手繪多邊形 108"/>
          <p:cNvSpPr/>
          <p:nvPr/>
        </p:nvSpPr>
        <p:spPr bwMode="auto">
          <a:xfrm>
            <a:off x="1943201" y="2939330"/>
            <a:ext cx="2789853" cy="578499"/>
          </a:xfrm>
          <a:custGeom>
            <a:avLst/>
            <a:gdLst>
              <a:gd name="connsiteX0" fmla="*/ 0 w 2789853"/>
              <a:gd name="connsiteY0" fmla="*/ 522515 h 578499"/>
              <a:gd name="connsiteX1" fmla="*/ 1642188 w 2789853"/>
              <a:gd name="connsiteY1" fmla="*/ 9331 h 578499"/>
              <a:gd name="connsiteX2" fmla="*/ 2789853 w 2789853"/>
              <a:gd name="connsiteY2" fmla="*/ 578499 h 578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89853" h="578499">
                <a:moveTo>
                  <a:pt x="0" y="522515"/>
                </a:moveTo>
                <a:cubicBezTo>
                  <a:pt x="588606" y="261257"/>
                  <a:pt x="1177213" y="0"/>
                  <a:pt x="1642188" y="9331"/>
                </a:cubicBezTo>
                <a:cubicBezTo>
                  <a:pt x="2107163" y="18662"/>
                  <a:pt x="2448508" y="298580"/>
                  <a:pt x="2789853" y="578499"/>
                </a:cubicBezTo>
              </a:path>
            </a:pathLst>
          </a:cu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  <a:cs typeface="Arial" charset="0"/>
            </a:endParaRPr>
          </a:p>
        </p:txBody>
      </p:sp>
      <p:sp>
        <p:nvSpPr>
          <p:cNvPr id="110" name="手繪多邊形 109"/>
          <p:cNvSpPr/>
          <p:nvPr/>
        </p:nvSpPr>
        <p:spPr bwMode="auto">
          <a:xfrm>
            <a:off x="1775250" y="3937706"/>
            <a:ext cx="2780523" cy="618931"/>
          </a:xfrm>
          <a:custGeom>
            <a:avLst/>
            <a:gdLst>
              <a:gd name="connsiteX0" fmla="*/ 0 w 2780523"/>
              <a:gd name="connsiteY0" fmla="*/ 74645 h 618931"/>
              <a:gd name="connsiteX1" fmla="*/ 1408923 w 2780523"/>
              <a:gd name="connsiteY1" fmla="*/ 606490 h 618931"/>
              <a:gd name="connsiteX2" fmla="*/ 2780523 w 2780523"/>
              <a:gd name="connsiteY2" fmla="*/ 0 h 618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80523" h="618931">
                <a:moveTo>
                  <a:pt x="0" y="74645"/>
                </a:moveTo>
                <a:cubicBezTo>
                  <a:pt x="472751" y="346788"/>
                  <a:pt x="945503" y="618931"/>
                  <a:pt x="1408923" y="606490"/>
                </a:cubicBezTo>
                <a:cubicBezTo>
                  <a:pt x="1872343" y="594049"/>
                  <a:pt x="2326433" y="297024"/>
                  <a:pt x="2780523" y="0"/>
                </a:cubicBezTo>
              </a:path>
            </a:pathLst>
          </a:cu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  <a:cs typeface="Arial" charset="0"/>
            </a:endParaRPr>
          </a:p>
        </p:txBody>
      </p:sp>
      <p:sp>
        <p:nvSpPr>
          <p:cNvPr id="111" name="手繪多邊形 110"/>
          <p:cNvSpPr/>
          <p:nvPr/>
        </p:nvSpPr>
        <p:spPr bwMode="auto">
          <a:xfrm>
            <a:off x="1943201" y="3937706"/>
            <a:ext cx="2808515" cy="622041"/>
          </a:xfrm>
          <a:custGeom>
            <a:avLst/>
            <a:gdLst>
              <a:gd name="connsiteX0" fmla="*/ 0 w 2808515"/>
              <a:gd name="connsiteY0" fmla="*/ 205274 h 622041"/>
              <a:gd name="connsiteX1" fmla="*/ 1856792 w 2808515"/>
              <a:gd name="connsiteY1" fmla="*/ 587829 h 622041"/>
              <a:gd name="connsiteX2" fmla="*/ 2808515 w 2808515"/>
              <a:gd name="connsiteY2" fmla="*/ 0 h 622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08515" h="622041">
                <a:moveTo>
                  <a:pt x="0" y="205274"/>
                </a:moveTo>
                <a:cubicBezTo>
                  <a:pt x="694353" y="413657"/>
                  <a:pt x="1388706" y="622041"/>
                  <a:pt x="1856792" y="587829"/>
                </a:cubicBezTo>
                <a:cubicBezTo>
                  <a:pt x="2324878" y="553617"/>
                  <a:pt x="2566696" y="276808"/>
                  <a:pt x="2808515" y="0"/>
                </a:cubicBezTo>
              </a:path>
            </a:pathLst>
          </a:cu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  <a:cs typeface="Arial" charset="0"/>
            </a:endParaRPr>
          </a:p>
        </p:txBody>
      </p:sp>
      <p:graphicFrame>
        <p:nvGraphicFramePr>
          <p:cNvPr id="112" name="表格 111"/>
          <p:cNvGraphicFramePr>
            <a:graphicFrameLocks noGrp="1"/>
          </p:cNvGraphicFramePr>
          <p:nvPr/>
        </p:nvGraphicFramePr>
        <p:xfrm>
          <a:off x="6804248" y="4658846"/>
          <a:ext cx="1332992" cy="131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3248"/>
                <a:gridCol w="333248"/>
                <a:gridCol w="333248"/>
                <a:gridCol w="333248"/>
              </a:tblGrid>
              <a:tr h="327980">
                <a:tc>
                  <a:txBody>
                    <a:bodyPr/>
                    <a:lstStyle/>
                    <a:p>
                      <a:endParaRPr lang="zh-TW" altLang="en-US" sz="1100" dirty="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/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/>
                </a:tc>
                <a:tc>
                  <a:txBody>
                    <a:bodyPr/>
                    <a:lstStyle/>
                    <a:p>
                      <a:endParaRPr lang="zh-TW" altLang="en-US" sz="1100" dirty="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</a:tr>
              <a:tr h="327980"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/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/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/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/>
                </a:tc>
              </a:tr>
              <a:tr h="327980"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/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/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/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/>
                </a:tc>
              </a:tr>
              <a:tr h="327980">
                <a:tc>
                  <a:txBody>
                    <a:bodyPr/>
                    <a:lstStyle/>
                    <a:p>
                      <a:endParaRPr lang="zh-TW" altLang="en-US" sz="1100" dirty="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 dirty="0"/>
                    </a:p>
                  </a:txBody>
                  <a:tcPr marL="55812" marR="55812" marT="27906" marB="27906"/>
                </a:tc>
                <a:tc>
                  <a:txBody>
                    <a:bodyPr/>
                    <a:lstStyle/>
                    <a:p>
                      <a:endParaRPr lang="zh-TW" altLang="en-US" sz="1100" dirty="0"/>
                    </a:p>
                  </a:txBody>
                  <a:tcPr marL="55812" marR="55812" marT="27906" marB="27906"/>
                </a:tc>
                <a:tc>
                  <a:txBody>
                    <a:bodyPr/>
                    <a:lstStyle/>
                    <a:p>
                      <a:endParaRPr lang="zh-TW" altLang="en-US" sz="1100" dirty="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cxnSp>
        <p:nvCxnSpPr>
          <p:cNvPr id="113" name="直線接點 112"/>
          <p:cNvCxnSpPr/>
          <p:nvPr/>
        </p:nvCxnSpPr>
        <p:spPr bwMode="auto">
          <a:xfrm flipV="1">
            <a:off x="4860032" y="4788748"/>
            <a:ext cx="1728192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直線接點 113"/>
          <p:cNvCxnSpPr/>
          <p:nvPr/>
        </p:nvCxnSpPr>
        <p:spPr bwMode="auto">
          <a:xfrm>
            <a:off x="4860032" y="5436820"/>
            <a:ext cx="1656184" cy="720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15" name="表格 114"/>
          <p:cNvGraphicFramePr>
            <a:graphicFrameLocks noGrp="1"/>
          </p:cNvGraphicFramePr>
          <p:nvPr/>
        </p:nvGraphicFramePr>
        <p:xfrm>
          <a:off x="6804248" y="2874422"/>
          <a:ext cx="1332992" cy="131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3248"/>
                <a:gridCol w="333248"/>
                <a:gridCol w="333248"/>
                <a:gridCol w="333248"/>
              </a:tblGrid>
              <a:tr h="327980">
                <a:tc>
                  <a:txBody>
                    <a:bodyPr/>
                    <a:lstStyle/>
                    <a:p>
                      <a:endParaRPr lang="zh-TW" altLang="en-US" sz="1100" dirty="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 dirty="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</a:tr>
              <a:tr h="327980"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</a:tr>
              <a:tr h="327980"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</a:tr>
              <a:tr h="327980">
                <a:tc>
                  <a:txBody>
                    <a:bodyPr/>
                    <a:lstStyle/>
                    <a:p>
                      <a:endParaRPr lang="zh-TW" altLang="en-US" sz="1100" dirty="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TW" altLang="en-US" sz="1100" dirty="0"/>
                    </a:p>
                  </a:txBody>
                  <a:tcPr marL="55812" marR="55812" marT="27906" marB="27906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116" name="文字方塊 115"/>
          <p:cNvSpPr txBox="1"/>
          <p:nvPr/>
        </p:nvSpPr>
        <p:spPr>
          <a:xfrm>
            <a:off x="6660232" y="4170566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/>
              <a:t>Original scheme</a:t>
            </a:r>
            <a:endParaRPr lang="zh-TW" altLang="en-US" sz="1600" dirty="0"/>
          </a:p>
        </p:txBody>
      </p:sp>
      <p:sp>
        <p:nvSpPr>
          <p:cNvPr id="117" name="文字方塊 116"/>
          <p:cNvSpPr txBox="1"/>
          <p:nvPr/>
        </p:nvSpPr>
        <p:spPr>
          <a:xfrm>
            <a:off x="6623070" y="5970766"/>
            <a:ext cx="1837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/>
              <a:t>Proposed scheme</a:t>
            </a:r>
            <a:endParaRPr lang="zh-TW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 Results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395536" y="1124744"/>
            <a:ext cx="8054975" cy="4570413"/>
          </a:xfrm>
        </p:spPr>
        <p:txBody>
          <a:bodyPr/>
          <a:lstStyle/>
          <a:p>
            <a:r>
              <a:rPr lang="en-US" altLang="zh-TW" dirty="0" smtClean="0"/>
              <a:t>Anchor: 3D-HTM v6.0 CTC</a:t>
            </a:r>
          </a:p>
          <a:p>
            <a:r>
              <a:rPr lang="en-US" altLang="zh-TW" dirty="0" smtClean="0"/>
              <a:t>Test: Use maximum among four corners for both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and BVSP</a:t>
            </a:r>
            <a:endParaRPr lang="zh-TW" alt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6" name="文字方塊 5"/>
          <p:cNvSpPr txBox="1"/>
          <p:nvPr/>
        </p:nvSpPr>
        <p:spPr>
          <a:xfrm>
            <a:off x="467544" y="5805264"/>
            <a:ext cx="4673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800" dirty="0" smtClean="0"/>
              <a:t>Cross-checked by JCT3V-C0134(Samsung)</a:t>
            </a:r>
            <a:endParaRPr lang="zh-TW" altLang="en-US" sz="1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2852936"/>
            <a:ext cx="74199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 simplified depth-to-DV conversion is proposed </a:t>
            </a:r>
          </a:p>
          <a:p>
            <a:pPr lvl="1"/>
            <a:r>
              <a:rPr lang="en-US" altLang="zh-TW" dirty="0" smtClean="0"/>
              <a:t>Use the maximum among four corners of the depth samples to extract a disparity vector from the virtual depth block in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and BVSP</a:t>
            </a:r>
          </a:p>
          <a:p>
            <a:pPr lvl="1"/>
            <a:r>
              <a:rPr lang="en-CA" altLang="zh-TW" dirty="0" smtClean="0"/>
              <a:t>Not only unify the depth-to-DV conversion method among </a:t>
            </a:r>
            <a:r>
              <a:rPr lang="en-CA" altLang="zh-TW" dirty="0" err="1" smtClean="0"/>
              <a:t>DoNBDV</a:t>
            </a:r>
            <a:r>
              <a:rPr lang="en-CA" altLang="zh-TW" dirty="0" smtClean="0"/>
              <a:t> and BVSP but also align the depth-to-DV conversion method with 3D-AVC</a:t>
            </a:r>
          </a:p>
          <a:p>
            <a:r>
              <a:rPr lang="en-CA" altLang="zh-TW" dirty="0" smtClean="0"/>
              <a:t>Performance</a:t>
            </a:r>
          </a:p>
          <a:p>
            <a:pPr lvl="1"/>
            <a:r>
              <a:rPr lang="en-CA" altLang="zh-TW" dirty="0" smtClean="0"/>
              <a:t>The </a:t>
            </a:r>
            <a:r>
              <a:rPr lang="en-US" altLang="zh-TW" dirty="0" smtClean="0"/>
              <a:t>computational complexity and </a:t>
            </a:r>
            <a:r>
              <a:rPr lang="en-CA" altLang="zh-TW" dirty="0" smtClean="0"/>
              <a:t>memory access of depth samples are reduced </a:t>
            </a:r>
          </a:p>
          <a:p>
            <a:pPr lvl="1"/>
            <a:r>
              <a:rPr lang="en-US" altLang="zh-TW" dirty="0" smtClean="0">
                <a:solidFill>
                  <a:srgbClr val="0070C0"/>
                </a:solidFill>
              </a:rPr>
              <a:t>0.1% </a:t>
            </a:r>
            <a:r>
              <a:rPr lang="en-US" altLang="zh-TW" dirty="0" smtClean="0"/>
              <a:t>BD-rate gain for synthesized view over total bit-rate</a:t>
            </a:r>
          </a:p>
          <a:p>
            <a:pPr lvl="1"/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15041</TotalTime>
  <Words>797</Words>
  <Application>Microsoft Office PowerPoint</Application>
  <PresentationFormat>如螢幕大小 (4:3)</PresentationFormat>
  <Paragraphs>119</Paragraphs>
  <Slides>19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19</vt:i4>
      </vt:variant>
    </vt:vector>
  </HeadingPairs>
  <TitlesOfParts>
    <vt:vector size="20" baseType="lpstr">
      <vt:lpstr>Corporate ppt templatel_Confidential A</vt:lpstr>
      <vt:lpstr>JCT3V-D0138 3D-CE2.h related: Simplified DV derivation for DoNBDV and BVSP</vt:lpstr>
      <vt:lpstr>Overall Summary</vt:lpstr>
      <vt:lpstr>Current d2D Conversion in DoNBDV</vt:lpstr>
      <vt:lpstr>Current d2D Conversion in BVSP</vt:lpstr>
      <vt:lpstr>Proposed d2D Conversion in DoNBDV</vt:lpstr>
      <vt:lpstr>Proposed d2D Conversion in BVSP</vt:lpstr>
      <vt:lpstr>Experiment Results</vt:lpstr>
      <vt:lpstr>Conclusions</vt:lpstr>
      <vt:lpstr>Thanks for your attention!</vt:lpstr>
      <vt:lpstr>Experiment Results – Exp 1</vt:lpstr>
      <vt:lpstr>Experiment Results – DoNBDV by Center</vt:lpstr>
      <vt:lpstr>Experiment Results – DoNBDV by RB</vt:lpstr>
      <vt:lpstr>Experiment Results – DoNBDV by RBLT</vt:lpstr>
      <vt:lpstr>Experiment Results – DoNBDV by Averge 4 Corners</vt:lpstr>
      <vt:lpstr>Experiment Results – BVSP by Max 5 Points</vt:lpstr>
      <vt:lpstr>Experiment Results – BVSP by max 4 corners</vt:lpstr>
      <vt:lpstr>Experiment Results – BVSP by Center</vt:lpstr>
      <vt:lpstr>Experiment Results –BVSP by RB</vt:lpstr>
      <vt:lpstr>Experiment Results – DoNBDV+BVSP by RBLT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Yulin Chang</cp:lastModifiedBy>
  <cp:revision>1802</cp:revision>
  <dcterms:created xsi:type="dcterms:W3CDTF">2008-02-20T09:40:59Z</dcterms:created>
  <dcterms:modified xsi:type="dcterms:W3CDTF">2013-04-17T08:51:57Z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-1063369428</vt:i4>
  </property>
  <property fmtid="{D5CDD505-2E9C-101B-9397-08002B2CF9AE}" pid="3" name="_NewReviewCycle">
    <vt:lpwstr/>
  </property>
  <property fmtid="{D5CDD505-2E9C-101B-9397-08002B2CF9AE}" pid="4" name="_EmailSubject">
    <vt:lpwstr>M24847 Motion vector competition-based SkipDirect mode</vt:lpwstr>
  </property>
  <property fmtid="{D5CDD505-2E9C-101B-9397-08002B2CF9AE}" pid="5" name="_AuthorEmail">
    <vt:lpwstr>yulin.chang@mediatek.com</vt:lpwstr>
  </property>
  <property fmtid="{D5CDD505-2E9C-101B-9397-08002B2CF9AE}" pid="6" name="_AuthorEmailDisplayName">
    <vt:lpwstr>YuLin Chang (張毓麟)</vt:lpwstr>
  </property>
</Properties>
</file>