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721" r:id="rId2"/>
    <p:sldId id="865" r:id="rId3"/>
    <p:sldId id="897" r:id="rId4"/>
    <p:sldId id="898" r:id="rId5"/>
    <p:sldId id="899" r:id="rId6"/>
    <p:sldId id="900" r:id="rId7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188" y="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142984"/>
            <a:ext cx="89221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JCT3V-D0122: AMVP List Construction</a:t>
            </a:r>
            <a:endParaRPr lang="en-US" altLang="ko-KR" sz="150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Current AMVP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For AMVP, three candidates are selected among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One inter-view motion vector candidate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>
                <a:latin typeface="+mn-ea"/>
              </a:rPr>
              <a:t>Five spatial candidates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Two temporal candiates</a:t>
            </a:r>
            <a:endParaRPr lang="en-US" altLang="ko-KR" sz="14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Motion vector predictor index (</a:t>
            </a:r>
            <a:r>
              <a:rPr lang="en-US" altLang="ko-KR" sz="1600" i="1" smtClean="0">
                <a:latin typeface="+mn-ea"/>
              </a:rPr>
              <a:t>mvp_l0_idx</a:t>
            </a:r>
            <a:r>
              <a:rPr lang="en-US" altLang="ko-KR" sz="1600" smtClean="0">
                <a:latin typeface="+mn-ea"/>
              </a:rPr>
              <a:t> and </a:t>
            </a:r>
            <a:r>
              <a:rPr lang="en-US" altLang="ko-KR" sz="1600" i="1" smtClean="0">
                <a:latin typeface="+mn-ea"/>
              </a:rPr>
              <a:t>mvp_l1_idx</a:t>
            </a:r>
            <a:r>
              <a:rPr lang="en-US" altLang="ko-KR" sz="1600" smtClean="0">
                <a:latin typeface="+mn-ea"/>
              </a:rPr>
              <a:t>) is defined in 3D-HEVC, instead of using a conventional flag (</a:t>
            </a:r>
            <a:r>
              <a:rPr lang="en-US" altLang="ko-KR" sz="1600" i="1" smtClean="0">
                <a:latin typeface="+mn-ea"/>
              </a:rPr>
              <a:t>mvp_l0_flag</a:t>
            </a:r>
            <a:r>
              <a:rPr lang="en-US" altLang="ko-KR" sz="1600" smtClean="0">
                <a:latin typeface="+mn-ea"/>
              </a:rPr>
              <a:t> and </a:t>
            </a:r>
            <a:r>
              <a:rPr lang="en-US" altLang="ko-KR" sz="1600" i="1" smtClean="0">
                <a:latin typeface="+mn-ea"/>
              </a:rPr>
              <a:t>mvp_l1_flag</a:t>
            </a:r>
            <a:r>
              <a:rPr lang="en-US" altLang="ko-KR" sz="1600" smtClean="0">
                <a:latin typeface="+mn-ea"/>
              </a:rPr>
              <a:t>)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2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354393"/>
            <a:ext cx="4318254" cy="114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Proposed AMVP #1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Inter-view motion vector candidate is removed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For AMVP, two candidates are selected among (Same as AMVP in HEVC)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>
                <a:latin typeface="+mn-ea"/>
              </a:rPr>
              <a:t>Five spatial candidates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Two temporal candiates</a:t>
            </a:r>
            <a:endParaRPr lang="en-US" altLang="ko-KR" sz="14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Conventional flag (</a:t>
            </a:r>
            <a:r>
              <a:rPr lang="en-US" altLang="ko-KR" sz="1600" i="1" smtClean="0">
                <a:latin typeface="+mn-ea"/>
              </a:rPr>
              <a:t>mvp_l0_flag</a:t>
            </a:r>
            <a:r>
              <a:rPr lang="en-US" altLang="ko-KR" sz="1600" smtClean="0">
                <a:latin typeface="+mn-ea"/>
              </a:rPr>
              <a:t> and </a:t>
            </a:r>
            <a:r>
              <a:rPr lang="en-US" altLang="ko-KR" sz="1600" i="1" smtClean="0">
                <a:latin typeface="+mn-ea"/>
              </a:rPr>
              <a:t>mvp_l1_flag</a:t>
            </a:r>
            <a:r>
              <a:rPr lang="en-US" altLang="ko-KR" sz="1600" smtClean="0">
                <a:latin typeface="+mn-ea"/>
              </a:rPr>
              <a:t>) is used, so syntax elements in HEVC are not chaged for the 3D extension part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1697" y="3643314"/>
            <a:ext cx="466465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Proposed AMVP #2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Inter-view motion vector candidate is used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For AMVP, two candidates are selected among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One inter-view candidate</a:t>
            </a:r>
            <a:endParaRPr lang="en-US" altLang="ko-KR" sz="1400" smtClean="0">
              <a:latin typeface="+mn-ea"/>
            </a:endParaRP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>
                <a:latin typeface="+mn-ea"/>
              </a:rPr>
              <a:t>Five spatial candidates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Two temporal candiates</a:t>
            </a:r>
            <a:endParaRPr lang="en-US" altLang="ko-KR" sz="14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Conventional flag (</a:t>
            </a:r>
            <a:r>
              <a:rPr lang="en-US" altLang="ko-KR" sz="1600" i="1" smtClean="0">
                <a:latin typeface="+mn-ea"/>
              </a:rPr>
              <a:t>mvp_l0_flag</a:t>
            </a:r>
            <a:r>
              <a:rPr lang="en-US" altLang="ko-KR" sz="1600" smtClean="0">
                <a:latin typeface="+mn-ea"/>
              </a:rPr>
              <a:t> and </a:t>
            </a:r>
            <a:r>
              <a:rPr lang="en-US" altLang="ko-KR" sz="1600" i="1" smtClean="0">
                <a:latin typeface="+mn-ea"/>
              </a:rPr>
              <a:t>mvp_l1_flag</a:t>
            </a:r>
            <a:r>
              <a:rPr lang="en-US" altLang="ko-KR" sz="1600" smtClean="0">
                <a:latin typeface="+mn-ea"/>
              </a:rPr>
              <a:t>) is used, so syntax elements in HEVC are not chaged for the 3D extension part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7" y="3719520"/>
            <a:ext cx="4056626" cy="1066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Results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5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TextBox 8"/>
          <p:cNvSpPr txBox="1"/>
          <p:nvPr/>
        </p:nvSpPr>
        <p:spPr>
          <a:xfrm>
            <a:off x="928662" y="1035827"/>
            <a:ext cx="6929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1400" b="0" smtClean="0">
                <a:latin typeface="+mn-ea"/>
                <a:ea typeface="+mn-ea"/>
              </a:rPr>
              <a:t>Method 1 : # of AMVP = 2, Not using the inter-view motion vector candidate</a:t>
            </a:r>
            <a:endParaRPr lang="ko-KR" altLang="en-US" sz="1400" b="0">
              <a:latin typeface="+mn-ea"/>
              <a:ea typeface="+mn-ea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00100" y="3644867"/>
            <a:ext cx="6643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+mn-cs"/>
              </a:defRPr>
            </a:lvl9pPr>
          </a:lstStyle>
          <a:p>
            <a:r>
              <a:rPr lang="en-US" altLang="ko-KR" sz="1400" b="0" smtClean="0">
                <a:latin typeface="+mn-ea"/>
              </a:rPr>
              <a:t>Method 1 : # of AMVP = 2, Using the inter-view motion vector candidate</a:t>
            </a:r>
            <a:endParaRPr lang="ko-KR" altLang="en-US" sz="1400" b="0">
              <a:latin typeface="+mn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428736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087830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Three candidates are not necessary in AMVP </a:t>
            </a:r>
            <a:r>
              <a:rPr lang="en-US" altLang="ko-KR" sz="1600" dirty="0" smtClean="0">
                <a:latin typeface="+mn-ea"/>
                <a:sym typeface="Wingdings" pitchFamily="2" charset="2"/>
              </a:rPr>
              <a:t> Reduce # from three to two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By turning off or removing the inter-view motion vector candidate, </a:t>
            </a:r>
          </a:p>
          <a:p>
            <a:pPr>
              <a:buNone/>
            </a:pPr>
            <a:r>
              <a:rPr lang="en-US" altLang="ko-KR" sz="1600" dirty="0" smtClean="0">
                <a:latin typeface="+mn-ea"/>
              </a:rPr>
              <a:t>     - </a:t>
            </a:r>
            <a:r>
              <a:rPr lang="en-US" altLang="ko-KR" sz="1600" smtClean="0">
                <a:latin typeface="+mn-ea"/>
              </a:rPr>
              <a:t>Encoding times </a:t>
            </a:r>
            <a:r>
              <a:rPr lang="en-US" altLang="ko-KR" sz="1600" dirty="0" smtClean="0">
                <a:latin typeface="+mn-ea"/>
              </a:rPr>
              <a:t>are reduced without the coding loss </a:t>
            </a:r>
          </a:p>
          <a:p>
            <a:pPr>
              <a:buNone/>
            </a:pPr>
            <a:r>
              <a:rPr lang="en-US" altLang="ko-KR" sz="1600" dirty="0" smtClean="0">
                <a:latin typeface="+mn-ea"/>
              </a:rPr>
              <a:t>	- Conventional flag (</a:t>
            </a:r>
            <a:r>
              <a:rPr lang="en-US" altLang="ko-KR" sz="1600" i="1" dirty="0" smtClean="0">
                <a:latin typeface="+mn-ea"/>
              </a:rPr>
              <a:t>mvp_l0_flag</a:t>
            </a:r>
            <a:r>
              <a:rPr lang="en-US" altLang="ko-KR" sz="1600" dirty="0" smtClean="0">
                <a:latin typeface="+mn-ea"/>
              </a:rPr>
              <a:t> and </a:t>
            </a:r>
            <a:r>
              <a:rPr lang="en-US" altLang="ko-KR" sz="1600" i="1" dirty="0" smtClean="0">
                <a:latin typeface="+mn-ea"/>
              </a:rPr>
              <a:t>mvp_l1_flag</a:t>
            </a:r>
            <a:r>
              <a:rPr lang="en-US" altLang="ko-KR" sz="1600" dirty="0" smtClean="0">
                <a:latin typeface="+mn-ea"/>
              </a:rPr>
              <a:t>) can be used. So syntax elements in HEVC are not </a:t>
            </a:r>
            <a:r>
              <a:rPr lang="en-US" altLang="ko-KR" sz="1600" dirty="0" err="1" smtClean="0">
                <a:latin typeface="+mn-ea"/>
              </a:rPr>
              <a:t>chaged</a:t>
            </a:r>
            <a:r>
              <a:rPr lang="en-US" altLang="ko-KR" sz="1600" dirty="0" smtClean="0">
                <a:latin typeface="+mn-ea"/>
              </a:rPr>
              <a:t> for the 3D extension part</a:t>
            </a:r>
          </a:p>
          <a:p>
            <a:pPr lvl="1" algn="just">
              <a:spcBef>
                <a:spcPts val="680"/>
              </a:spcBef>
              <a:spcAft>
                <a:spcPts val="0"/>
              </a:spcAft>
            </a:pPr>
            <a:endParaRPr lang="en-GB" altLang="ko-KR" sz="1200" b="1" dirty="0" smtClean="0"/>
          </a:p>
          <a:p>
            <a:pPr lvl="1" algn="just">
              <a:spcBef>
                <a:spcPts val="680"/>
              </a:spcBef>
              <a:spcAft>
                <a:spcPts val="0"/>
              </a:spcAft>
            </a:pPr>
            <a:r>
              <a:rPr lang="en-GB" altLang="ko-KR" sz="1200" b="1" dirty="0" smtClean="0"/>
              <a:t>mvp_l0_flag</a:t>
            </a:r>
            <a:r>
              <a:rPr lang="en-GB" altLang="ko-KR" sz="1200" dirty="0" smtClean="0"/>
              <a:t>[ x0 ][ y0 ] specifies the motion vector predictor flag of list 0 where x0, y0 specify the location ( x0, y0 ) of the top-left </a:t>
            </a:r>
            <a:r>
              <a:rPr lang="en-GB" altLang="ko-KR" sz="1200" dirty="0" err="1" smtClean="0"/>
              <a:t>luma</a:t>
            </a:r>
            <a:r>
              <a:rPr lang="en-GB" altLang="ko-KR" sz="1200" dirty="0" smtClean="0"/>
              <a:t> sample of the considered prediction block relative to the top-left </a:t>
            </a:r>
            <a:r>
              <a:rPr lang="en-GB" altLang="ko-KR" sz="1200" dirty="0" err="1" smtClean="0"/>
              <a:t>luma</a:t>
            </a:r>
            <a:r>
              <a:rPr lang="en-GB" altLang="ko-KR" sz="1200" dirty="0" smtClean="0"/>
              <a:t> sample of the picture. </a:t>
            </a:r>
            <a:endParaRPr lang="ko-KR" altLang="ko-KR" sz="1200" dirty="0" smtClean="0"/>
          </a:p>
          <a:p>
            <a:pPr lvl="1" algn="just">
              <a:spcBef>
                <a:spcPts val="680"/>
              </a:spcBef>
              <a:spcAft>
                <a:spcPts val="0"/>
              </a:spcAft>
            </a:pPr>
            <a:r>
              <a:rPr lang="en-GB" altLang="ko-KR" sz="1200" dirty="0" smtClean="0"/>
              <a:t>When mvp_l0_idx[ x0 ][ y0 ] is not present, it is inferred to be equal to 0.</a:t>
            </a:r>
            <a:endParaRPr lang="ko-KR" altLang="ko-KR" sz="1200" dirty="0" smtClean="0"/>
          </a:p>
          <a:p>
            <a:pPr lvl="1" algn="just">
              <a:spcBef>
                <a:spcPts val="680"/>
              </a:spcBef>
              <a:spcAft>
                <a:spcPts val="0"/>
              </a:spcAft>
            </a:pPr>
            <a:r>
              <a:rPr lang="en-GB" altLang="ko-KR" sz="1200" b="1" dirty="0" smtClean="0"/>
              <a:t>mvp_l1_flag</a:t>
            </a:r>
            <a:r>
              <a:rPr lang="en-GB" altLang="ko-KR" sz="1200" dirty="0" smtClean="0"/>
              <a:t>[ x0 ][ y0 ] has the same semantics as mvp_l0_flag, with l0 and list 0 replaced by l1 and list 1, respectively.</a:t>
            </a:r>
            <a:endParaRPr lang="ko-KR" altLang="ko-KR" sz="1200" dirty="0" smtClean="0"/>
          </a:p>
          <a:p>
            <a:pPr lvl="1" algn="just">
              <a:spcBef>
                <a:spcPts val="680"/>
              </a:spcBef>
              <a:spcAft>
                <a:spcPts val="0"/>
              </a:spcAft>
            </a:pPr>
            <a:r>
              <a:rPr lang="en-GB" altLang="ko-KR" sz="1200" b="1" dirty="0" smtClean="0"/>
              <a:t>merge_</a:t>
            </a:r>
            <a:r>
              <a:rPr lang="en-US" altLang="ko-KR" sz="1200" b="1" dirty="0" err="1" smtClean="0"/>
              <a:t>idx</a:t>
            </a:r>
            <a:r>
              <a:rPr lang="en-GB" altLang="ko-KR" sz="1200" dirty="0" smtClean="0"/>
              <a:t>[ x0 ][ y0 ] specifies the merging candidate index of the merging candidate list where x0, y0 specify the location ( x0, y0 ) of the top-left </a:t>
            </a:r>
            <a:r>
              <a:rPr lang="en-GB" altLang="ko-KR" sz="1200" dirty="0" err="1" smtClean="0"/>
              <a:t>luma</a:t>
            </a:r>
            <a:r>
              <a:rPr lang="en-GB" altLang="ko-KR" sz="1200" dirty="0" smtClean="0"/>
              <a:t> sample of the considered prediction block relative to the top-left </a:t>
            </a:r>
            <a:r>
              <a:rPr lang="en-GB" altLang="ko-KR" sz="1200" dirty="0" err="1" smtClean="0"/>
              <a:t>luma</a:t>
            </a:r>
            <a:r>
              <a:rPr lang="en-GB" altLang="ko-KR" sz="1200" dirty="0" smtClean="0"/>
              <a:t> sample of the picture. When </a:t>
            </a:r>
            <a:r>
              <a:rPr lang="en-GB" altLang="ko-KR" sz="1200" dirty="0" err="1" smtClean="0"/>
              <a:t>merge_idx</a:t>
            </a:r>
            <a:r>
              <a:rPr lang="en-GB" altLang="ko-KR" sz="1200" dirty="0" smtClean="0"/>
              <a:t>[ x0 ][ y0 ] is not present, it is inferred to be equal to 0</a:t>
            </a:r>
            <a:endParaRPr lang="en-US" altLang="ko-KR" sz="1600" dirty="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6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62302</TotalTime>
  <Words>246</Words>
  <Application>Microsoft Office PowerPoint</Application>
  <PresentationFormat>화면 슬라이드 쇼(4:3)</PresentationFormat>
  <Paragraphs>58</Paragraphs>
  <Slides>6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Presentation만들기</vt:lpstr>
      <vt:lpstr>PowerPoint 프레젠테이션</vt:lpstr>
      <vt:lpstr>Current AMVP</vt:lpstr>
      <vt:lpstr>Proposed AMVP #1</vt:lpstr>
      <vt:lpstr>Proposed AMVP #2</vt:lpstr>
      <vt:lpstr>Results</vt:lpstr>
      <vt:lpstr>Conclusion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이진영</cp:lastModifiedBy>
  <cp:revision>5510</cp:revision>
  <dcterms:created xsi:type="dcterms:W3CDTF">2003-01-13T07:35:44Z</dcterms:created>
  <dcterms:modified xsi:type="dcterms:W3CDTF">2013-04-21T06:52:37Z</dcterms:modified>
</cp:coreProperties>
</file>