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721" r:id="rId2"/>
    <p:sldId id="900" r:id="rId3"/>
    <p:sldId id="905" r:id="rId4"/>
    <p:sldId id="896" r:id="rId5"/>
    <p:sldId id="897" r:id="rId6"/>
    <p:sldId id="898" r:id="rId7"/>
    <p:sldId id="899" r:id="rId8"/>
    <p:sldId id="901" r:id="rId9"/>
    <p:sldId id="902" r:id="rId10"/>
    <p:sldId id="894" r:id="rId11"/>
    <p:sldId id="907" r:id="rId12"/>
    <p:sldId id="895" r:id="rId13"/>
    <p:sldId id="906" r:id="rId14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3CAE5"/>
    <a:srgbClr val="FFFFCC"/>
    <a:srgbClr val="66CCFF"/>
    <a:srgbClr val="FF00FF"/>
    <a:srgbClr val="5FE3D6"/>
    <a:srgbClr val="5DCBC1"/>
    <a:srgbClr val="990000"/>
    <a:srgbClr val="CC33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65" autoAdjust="0"/>
    <p:restoredTop sz="94229" autoAdjust="0"/>
  </p:normalViewPr>
  <p:slideViewPr>
    <p:cSldViewPr>
      <p:cViewPr varScale="1">
        <p:scale>
          <a:sx n="68" d="100"/>
          <a:sy n="68" d="100"/>
        </p:scale>
        <p:origin x="-15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9" name="Picture 9" descr="ss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80564" y="6541138"/>
            <a:ext cx="755576" cy="28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Watermark_Elli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12" y="1587"/>
            <a:ext cx="9145512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s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01" y="420688"/>
            <a:ext cx="176137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23405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JCT3V-D0114 – CE5.h related:</a:t>
            </a:r>
            <a:b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</a:b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Simplification of</a:t>
            </a:r>
            <a:b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</a:b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Illumination Compensation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852936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357563"/>
            <a:ext cx="8305800" cy="3000375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ea typeface="바탕체" pitchFamily="17" charset="-127"/>
              </a:rPr>
              <a:t>Min Woo Park</a:t>
            </a:r>
          </a:p>
          <a:p>
            <a:pPr eaLnBrk="1" hangingPunct="1">
              <a:spcBef>
                <a:spcPct val="0"/>
              </a:spcBef>
            </a:pPr>
            <a:endParaRPr lang="en-US" altLang="ko-KR" sz="24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solidFill>
                  <a:schemeClr val="accent6"/>
                </a:solidFill>
                <a:ea typeface="바탕체" pitchFamily="17" charset="-127"/>
              </a:rPr>
              <a:t>Samsung 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Combining All Methods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Combining all methods (1, 2, 3 and 4)</a:t>
            </a:r>
          </a:p>
          <a:p>
            <a:pPr lvl="1"/>
            <a:r>
              <a:rPr lang="en-US" altLang="ko-KR" dirty="0" smtClean="0"/>
              <a:t>Based on CTC w/ HTM6.0</a:t>
            </a:r>
          </a:p>
          <a:p>
            <a:pPr lvl="1"/>
            <a:r>
              <a:rPr lang="en-US" altLang="ko-KR" dirty="0" smtClean="0"/>
              <a:t>0.2% and 0.6% gain on dependent view</a:t>
            </a:r>
          </a:p>
          <a:p>
            <a:pPr lvl="1"/>
            <a:r>
              <a:rPr lang="en-US" altLang="ko-KR" dirty="0" smtClean="0"/>
              <a:t>0.2% and 0.1% gain on coded and synthesized view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12" y="2492896"/>
            <a:ext cx="7954001" cy="304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985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More coding gains are </a:t>
            </a:r>
            <a:r>
              <a:rPr lang="en-US" altLang="ko-KR" dirty="0" smtClean="0"/>
              <a:t>obtained when combining all methods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11</a:t>
            </a:fld>
            <a:endParaRPr lang="en-US" altLang="ko-K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8064896" cy="250471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직사각형 5"/>
          <p:cNvSpPr/>
          <p:nvPr/>
        </p:nvSpPr>
        <p:spPr bwMode="auto">
          <a:xfrm>
            <a:off x="692277" y="3785217"/>
            <a:ext cx="8064896" cy="3444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9813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We propose 4 methods for illumination compensation</a:t>
            </a:r>
          </a:p>
          <a:p>
            <a:pPr lvl="1"/>
            <a:r>
              <a:rPr lang="en-US" altLang="ko-KR" dirty="0" smtClean="0"/>
              <a:t>In spite of the simplification,</a:t>
            </a:r>
          </a:p>
          <a:p>
            <a:pPr lvl="2"/>
            <a:r>
              <a:rPr lang="en-US" altLang="ko-KR" dirty="0" smtClean="0"/>
              <a:t>0.2% and 0.6% coding gain on dependent view</a:t>
            </a:r>
          </a:p>
          <a:p>
            <a:pPr lvl="2"/>
            <a:r>
              <a:rPr lang="en-US" altLang="ko-KR" dirty="0" smtClean="0"/>
              <a:t>0.2% and 0.1% coding gain on coded and synthesized view</a:t>
            </a:r>
          </a:p>
          <a:p>
            <a:pPr lvl="1"/>
            <a:r>
              <a:rPr lang="en-US" altLang="ko-KR" dirty="0" smtClean="0"/>
              <a:t>When combining all method, more coding gains are observed</a:t>
            </a:r>
          </a:p>
          <a:p>
            <a:pPr lvl="2"/>
            <a:endParaRPr lang="en-US" altLang="ko-KR" dirty="0"/>
          </a:p>
          <a:p>
            <a:r>
              <a:rPr lang="en-US" altLang="ko-KR" dirty="0" smtClean="0"/>
              <a:t>We recommend to adopt all proposed methods into next 3D-HEVC TM</a:t>
            </a:r>
          </a:p>
          <a:p>
            <a:pPr lvl="1"/>
            <a:r>
              <a:rPr lang="en-US" altLang="ko-KR" dirty="0" smtClean="0"/>
              <a:t>Method 1: Simplification of the scale factor derivation</a:t>
            </a:r>
          </a:p>
          <a:p>
            <a:pPr lvl="1"/>
            <a:r>
              <a:rPr lang="en-US" altLang="ko-KR" dirty="0" smtClean="0"/>
              <a:t>Method 2: Applying IC to 2Nx2N partition only</a:t>
            </a:r>
          </a:p>
          <a:p>
            <a:pPr lvl="1"/>
            <a:r>
              <a:rPr lang="en-US" altLang="ko-KR" dirty="0" smtClean="0"/>
              <a:t>Method 3: </a:t>
            </a:r>
            <a:r>
              <a:rPr lang="en-US" altLang="ko-KR" dirty="0"/>
              <a:t>Derivation of top-left sample in the reference block</a:t>
            </a:r>
          </a:p>
          <a:p>
            <a:pPr lvl="1"/>
            <a:r>
              <a:rPr lang="en-US" altLang="ko-KR" dirty="0" smtClean="0"/>
              <a:t>Method 4: Preventing useless decoding process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12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>
          <a:xfrm>
            <a:off x="1187624" y="5625253"/>
            <a:ext cx="6990578" cy="40011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000"/>
              <a:t>Thanks </a:t>
            </a:r>
            <a:r>
              <a:rPr lang="en-US" altLang="ko-KR" sz="2000" smtClean="0">
                <a:solidFill>
                  <a:srgbClr val="00B0F0"/>
                </a:solidFill>
              </a:rPr>
              <a:t>LG </a:t>
            </a:r>
            <a:r>
              <a:rPr lang="en-US" altLang="ko-KR" sz="2000" dirty="0" smtClean="0"/>
              <a:t>for </a:t>
            </a:r>
            <a:r>
              <a:rPr lang="en-US" altLang="ko-KR" sz="2000" dirty="0"/>
              <a:t>the cross checking (</a:t>
            </a:r>
            <a:r>
              <a:rPr lang="en-US" altLang="ko-KR" sz="2000" dirty="0" smtClean="0"/>
              <a:t>JCT3V-D0146).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3689622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샘파트너스\Desktop\삼성전자 D.I 3.0 재작업 프로젝트\6th PT Tool 수정작업\1차 작업본\Source\Samsung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384" y="3301219"/>
            <a:ext cx="730800" cy="242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324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Method 1: Simplification of Scale factor</a:t>
            </a:r>
          </a:p>
          <a:p>
            <a:r>
              <a:rPr lang="en-US" altLang="ko-KR" dirty="0" smtClean="0"/>
              <a:t>Method 2: Applying IC to 2Nx2N partition only</a:t>
            </a:r>
          </a:p>
          <a:p>
            <a:r>
              <a:rPr lang="en-US" altLang="ko-KR" dirty="0" smtClean="0"/>
              <a:t>Method 3: Derivation of top-left sample in the reference block</a:t>
            </a:r>
          </a:p>
          <a:p>
            <a:r>
              <a:rPr lang="en-US" altLang="ko-KR" dirty="0" smtClean="0"/>
              <a:t>Method 4: Preventing useless decoding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02355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1912" y="76200"/>
            <a:ext cx="8632576" cy="685800"/>
          </a:xfrm>
        </p:spPr>
        <p:txBody>
          <a:bodyPr/>
          <a:lstStyle/>
          <a:p>
            <a:r>
              <a:rPr lang="en-US" altLang="ko-KR" sz="3200" dirty="0">
                <a:solidFill>
                  <a:srgbClr val="FFFFFF"/>
                </a:solidFill>
              </a:rPr>
              <a:t>Simplification of Scale Factor Derivation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Current derivation for the scale factor</a:t>
            </a:r>
          </a:p>
          <a:p>
            <a:pPr lvl="1"/>
            <a:r>
              <a:rPr lang="en-US" altLang="ko-KR" dirty="0"/>
              <a:t>There are </a:t>
            </a:r>
            <a:r>
              <a:rPr lang="en-US" altLang="ko-KR" u="sng" dirty="0"/>
              <a:t>numerous multiplications</a:t>
            </a:r>
          </a:p>
          <a:p>
            <a:pPr lvl="1"/>
            <a:r>
              <a:rPr lang="en-US" altLang="ko-KR" u="sng" dirty="0" smtClean="0"/>
              <a:t>In one CU</a:t>
            </a:r>
            <a:r>
              <a:rPr lang="en-US" altLang="ko-KR" dirty="0" smtClean="0"/>
              <a:t>, </a:t>
            </a:r>
            <a:r>
              <a:rPr lang="en-US" altLang="ko-KR" dirty="0"/>
              <a:t>t</a:t>
            </a:r>
            <a:r>
              <a:rPr lang="en-US" altLang="ko-KR" dirty="0" smtClean="0"/>
              <a:t>his </a:t>
            </a:r>
            <a:r>
              <a:rPr lang="en-US" altLang="ko-KR" dirty="0"/>
              <a:t>derivation is performed for </a:t>
            </a:r>
          </a:p>
          <a:p>
            <a:pPr lvl="2"/>
            <a:r>
              <a:rPr lang="en-US" altLang="ko-KR" dirty="0"/>
              <a:t>every PUs</a:t>
            </a:r>
          </a:p>
          <a:p>
            <a:pPr lvl="2"/>
            <a:r>
              <a:rPr lang="en-US" altLang="ko-KR" dirty="0"/>
              <a:t>every prediction directions (reference list 0 and list 1) </a:t>
            </a:r>
          </a:p>
          <a:p>
            <a:pPr lvl="2"/>
            <a:r>
              <a:rPr lang="en-US" altLang="ko-KR" dirty="0"/>
              <a:t>every color component (Y, U and V) and depth.</a:t>
            </a:r>
          </a:p>
          <a:p>
            <a:pPr lvl="1"/>
            <a:r>
              <a:rPr lang="en-US" altLang="ko-KR" dirty="0" smtClean="0"/>
              <a:t>e.g. When </a:t>
            </a:r>
            <a:r>
              <a:rPr lang="en-US" altLang="ko-KR" dirty="0"/>
              <a:t>PU partition mode is </a:t>
            </a:r>
            <a:r>
              <a:rPr lang="en-US" altLang="ko-KR" dirty="0" err="1"/>
              <a:t>NxN</a:t>
            </a:r>
            <a:r>
              <a:rPr lang="en-US" altLang="ko-KR" dirty="0"/>
              <a:t> &amp; each PU is bi-predictive mode</a:t>
            </a:r>
          </a:p>
          <a:p>
            <a:pPr lvl="2"/>
            <a:r>
              <a:rPr lang="en-US" altLang="ko-KR" dirty="0">
                <a:sym typeface="Wingdings" pitchFamily="2" charset="2"/>
              </a:rPr>
              <a:t>4 (</a:t>
            </a:r>
            <a:r>
              <a:rPr lang="en-US" altLang="ko-KR" dirty="0" err="1">
                <a:sym typeface="Wingdings" pitchFamily="2" charset="2"/>
              </a:rPr>
              <a:t>NxN</a:t>
            </a:r>
            <a:r>
              <a:rPr lang="en-US" altLang="ko-KR" dirty="0">
                <a:sym typeface="Wingdings" pitchFamily="2" charset="2"/>
              </a:rPr>
              <a:t>) x 2 (bi-predictive) x </a:t>
            </a:r>
            <a:r>
              <a:rPr lang="en-US" altLang="ko-KR" dirty="0" smtClean="0">
                <a:sym typeface="Wingdings" pitchFamily="2" charset="2"/>
              </a:rPr>
              <a:t>3 </a:t>
            </a:r>
            <a:r>
              <a:rPr lang="en-US" altLang="ko-KR" dirty="0">
                <a:sym typeface="Wingdings" pitchFamily="2" charset="2"/>
              </a:rPr>
              <a:t>(Y, U</a:t>
            </a:r>
            <a:r>
              <a:rPr lang="en-US" altLang="ko-KR" dirty="0" smtClean="0">
                <a:sym typeface="Wingdings" pitchFamily="2" charset="2"/>
              </a:rPr>
              <a:t>, and V) </a:t>
            </a:r>
            <a:r>
              <a:rPr lang="en-US" altLang="ko-KR" dirty="0">
                <a:sym typeface="Wingdings" pitchFamily="2" charset="2"/>
              </a:rPr>
              <a:t>= </a:t>
            </a:r>
            <a:r>
              <a:rPr lang="en-US" altLang="ko-KR" u="sng" dirty="0" smtClean="0">
                <a:sym typeface="Wingdings" pitchFamily="2" charset="2"/>
              </a:rPr>
              <a:t>24 times</a:t>
            </a:r>
            <a:endParaRPr lang="en-US" altLang="ko-KR" u="sng" dirty="0"/>
          </a:p>
          <a:p>
            <a:pPr lvl="2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37" y="3933056"/>
            <a:ext cx="4769543" cy="1296144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13418"/>
            <a:ext cx="1296144" cy="1082449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68090" y="5301208"/>
            <a:ext cx="37565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u="sng" dirty="0" smtClean="0">
                <a:solidFill>
                  <a:srgbClr val="FF0000"/>
                </a:solidFill>
                <a:latin typeface="+mn-lt"/>
              </a:rPr>
              <a:t>Current</a:t>
            </a:r>
            <a:r>
              <a:rPr lang="en-US" altLang="ko-KR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en-US" altLang="ko-KR" dirty="0" smtClean="0">
                <a:solidFill>
                  <a:srgbClr val="00B0F0"/>
                </a:solidFill>
                <a:latin typeface="+mn-lt"/>
              </a:rPr>
            </a:br>
            <a:endParaRPr lang="en-US" altLang="ko-KR" dirty="0" smtClean="0">
              <a:solidFill>
                <a:srgbClr val="00B0F0"/>
              </a:solidFill>
              <a:latin typeface="+mn-lt"/>
            </a:endParaRPr>
          </a:p>
          <a:p>
            <a:pPr algn="ctr"/>
            <a:r>
              <a:rPr lang="en-US" altLang="ko-KR" b="0" dirty="0" smtClean="0">
                <a:solidFill>
                  <a:srgbClr val="00B0F0"/>
                </a:solidFill>
                <a:latin typeface="+mn-lt"/>
              </a:rPr>
              <a:t>: </a:t>
            </a:r>
            <a:r>
              <a:rPr lang="en-US" altLang="ko-KR" u="sng" dirty="0" smtClean="0">
                <a:solidFill>
                  <a:srgbClr val="00B0F0"/>
                </a:solidFill>
                <a:latin typeface="+mn-lt"/>
              </a:rPr>
              <a:t>Correlation</a:t>
            </a:r>
            <a:r>
              <a:rPr lang="en-US" altLang="ko-KR" b="0" dirty="0" smtClean="0">
                <a:solidFill>
                  <a:srgbClr val="00B0F0"/>
                </a:solidFill>
                <a:latin typeface="+mn-lt"/>
              </a:rPr>
              <a:t> between </a:t>
            </a:r>
            <a:r>
              <a:rPr lang="en-US" altLang="ko-KR" b="0" i="1" dirty="0" err="1" smtClean="0">
                <a:solidFill>
                  <a:srgbClr val="00B0F0"/>
                </a:solidFill>
                <a:latin typeface="+mn-lt"/>
              </a:rPr>
              <a:t>NB</a:t>
            </a:r>
            <a:r>
              <a:rPr lang="en-US" altLang="ko-KR" b="0" i="1" baseline="-25000" dirty="0" err="1" smtClean="0">
                <a:solidFill>
                  <a:srgbClr val="00B0F0"/>
                </a:solidFill>
                <a:latin typeface="+mn-lt"/>
              </a:rPr>
              <a:t>curr</a:t>
            </a:r>
            <a:r>
              <a:rPr lang="en-US" altLang="ko-KR" b="0" dirty="0" smtClean="0">
                <a:solidFill>
                  <a:srgbClr val="00B0F0"/>
                </a:solidFill>
                <a:latin typeface="+mn-lt"/>
              </a:rPr>
              <a:t> and </a:t>
            </a:r>
            <a:r>
              <a:rPr lang="en-US" altLang="ko-KR" b="0" i="1" dirty="0" err="1" smtClean="0">
                <a:solidFill>
                  <a:srgbClr val="00B0F0"/>
                </a:solidFill>
                <a:latin typeface="+mn-lt"/>
              </a:rPr>
              <a:t>NB</a:t>
            </a:r>
            <a:r>
              <a:rPr lang="en-US" altLang="ko-KR" b="0" i="1" baseline="-25000" dirty="0" err="1" smtClean="0">
                <a:solidFill>
                  <a:srgbClr val="00B0F0"/>
                </a:solidFill>
                <a:latin typeface="+mn-lt"/>
              </a:rPr>
              <a:t>ref</a:t>
            </a:r>
            <a:endParaRPr lang="ko-KR" altLang="en-US" b="0" i="1" baseline="-250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2188" y="5132405"/>
            <a:ext cx="28685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u="sng" dirty="0" smtClean="0">
                <a:solidFill>
                  <a:srgbClr val="FF0000"/>
                </a:solidFill>
                <a:latin typeface="+mn-lt"/>
              </a:rPr>
              <a:t>Proposed</a:t>
            </a:r>
            <a:r>
              <a:rPr lang="en-US" altLang="ko-KR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en-US" altLang="ko-KR" dirty="0" smtClean="0">
                <a:solidFill>
                  <a:srgbClr val="00B0F0"/>
                </a:solidFill>
                <a:latin typeface="+mn-lt"/>
              </a:rPr>
            </a:br>
            <a:r>
              <a:rPr lang="en-US" altLang="ko-KR" b="0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: Remove multiplicative terms</a:t>
            </a:r>
          </a:p>
          <a:p>
            <a:pPr algn="ctr"/>
            <a:endParaRPr lang="en-US" altLang="ko-KR" b="0" dirty="0" smtClean="0">
              <a:solidFill>
                <a:srgbClr val="00B0F0"/>
              </a:solidFill>
              <a:latin typeface="+mn-lt"/>
              <a:sym typeface="Wingdings" pitchFamily="2" charset="2"/>
            </a:endParaRPr>
          </a:p>
          <a:p>
            <a:pPr algn="ctr"/>
            <a:r>
              <a:rPr lang="en-US" altLang="ko-KR" b="0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: </a:t>
            </a:r>
            <a:r>
              <a:rPr lang="en-US" altLang="ko-KR" u="sng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Ratio</a:t>
            </a:r>
            <a:r>
              <a:rPr lang="en-US" altLang="ko-KR" b="0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 of </a:t>
            </a:r>
            <a:r>
              <a:rPr lang="en-US" altLang="ko-KR" b="0" i="1" dirty="0" err="1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NB</a:t>
            </a:r>
            <a:r>
              <a:rPr lang="en-US" altLang="ko-KR" b="0" i="1" baseline="-25000" dirty="0" err="1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curr</a:t>
            </a:r>
            <a:r>
              <a:rPr lang="en-US" altLang="ko-KR" b="0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 </a:t>
            </a:r>
            <a:r>
              <a:rPr lang="en-US" altLang="ko-KR" b="0" dirty="0">
                <a:solidFill>
                  <a:srgbClr val="00B0F0"/>
                </a:solidFill>
                <a:latin typeface="+mn-lt"/>
                <a:sym typeface="Wingdings" pitchFamily="2" charset="2"/>
              </a:rPr>
              <a:t>to </a:t>
            </a:r>
            <a:r>
              <a:rPr lang="en-US" altLang="ko-KR" b="0" i="1" dirty="0" err="1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NB</a:t>
            </a:r>
            <a:r>
              <a:rPr lang="en-US" altLang="ko-KR" b="0" i="1" baseline="-25000" dirty="0" err="1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ref</a:t>
            </a:r>
            <a:endParaRPr lang="ko-KR" altLang="en-US" b="0" i="1" baseline="-250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622" y="1355272"/>
            <a:ext cx="1071356" cy="106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6761679" y="1487867"/>
            <a:ext cx="895927" cy="890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132" y="1355619"/>
            <a:ext cx="1071356" cy="106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8031189" y="1488215"/>
            <a:ext cx="895927" cy="89009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830318" y="1671651"/>
            <a:ext cx="752130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+mn-lt"/>
              </a:rPr>
              <a:t>current</a:t>
            </a:r>
            <a:br>
              <a:rPr lang="en-US" altLang="ko-KR" sz="1200" dirty="0" smtClean="0">
                <a:latin typeface="+mn-lt"/>
              </a:rPr>
            </a:br>
            <a:r>
              <a:rPr lang="en-US" altLang="ko-KR" sz="1200" dirty="0" smtClean="0">
                <a:latin typeface="+mn-lt"/>
              </a:rPr>
              <a:t>block</a:t>
            </a:r>
            <a:endParaRPr lang="ko-KR" altLang="en-US" sz="12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36296" y="994599"/>
            <a:ext cx="412484" cy="236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err="1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US" altLang="ko-KR" i="1" baseline="-25000" dirty="0" err="1" smtClean="0">
                <a:latin typeface="Times New Roman" pitchFamily="18" charset="0"/>
                <a:cs typeface="Times New Roman" pitchFamily="18" charset="0"/>
              </a:rPr>
              <a:t>ref</a:t>
            </a:r>
            <a:endParaRPr lang="ko-KR" alt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68659" y="994599"/>
            <a:ext cx="475549" cy="236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err="1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en-US" altLang="ko-KR" i="1" baseline="-25000" dirty="0" err="1" smtClean="0">
                <a:latin typeface="Times New Roman" pitchFamily="18" charset="0"/>
                <a:cs typeface="Times New Roman" pitchFamily="18" charset="0"/>
              </a:rPr>
              <a:t>curr</a:t>
            </a:r>
            <a:endParaRPr lang="ko-KR" alt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 flipH="1" flipV="1">
            <a:off x="6511517" y="1244768"/>
            <a:ext cx="322133" cy="110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H="1" flipV="1">
            <a:off x="6381058" y="1288515"/>
            <a:ext cx="242563" cy="2724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 flipV="1">
            <a:off x="7709056" y="1246945"/>
            <a:ext cx="322133" cy="110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 flipV="1">
            <a:off x="7650568" y="1300367"/>
            <a:ext cx="242563" cy="2724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80031" y="1702428"/>
            <a:ext cx="598241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+mn-lt"/>
              </a:rPr>
              <a:t>ref.</a:t>
            </a:r>
            <a:br>
              <a:rPr lang="en-US" altLang="ko-KR" sz="1200" dirty="0" smtClean="0">
                <a:latin typeface="+mn-lt"/>
              </a:rPr>
            </a:br>
            <a:r>
              <a:rPr lang="en-US" altLang="ko-KR" sz="1200" dirty="0" smtClean="0">
                <a:latin typeface="+mn-lt"/>
              </a:rPr>
              <a:t>block</a:t>
            </a:r>
            <a:endParaRPr lang="ko-KR" altLang="en-US" sz="1200" dirty="0">
              <a:latin typeface="+mn-lt"/>
            </a:endParaRPr>
          </a:p>
        </p:txBody>
      </p:sp>
      <p:pic>
        <p:nvPicPr>
          <p:cNvPr id="24" name="Picture 21" descr="31-1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/>
          <a:stretch>
            <a:fillRect/>
          </a:stretch>
        </p:blipFill>
        <p:spPr bwMode="auto">
          <a:xfrm flipH="1">
            <a:off x="5463202" y="4205392"/>
            <a:ext cx="1053014" cy="698499"/>
          </a:xfrm>
          <a:prstGeom prst="rect">
            <a:avLst/>
          </a:prstGeom>
          <a:noFill/>
        </p:spPr>
      </p:pic>
      <p:sp>
        <p:nvSpPr>
          <p:cNvPr id="25" name="직사각형 24"/>
          <p:cNvSpPr/>
          <p:nvPr/>
        </p:nvSpPr>
        <p:spPr bwMode="auto">
          <a:xfrm>
            <a:off x="6516869" y="3955360"/>
            <a:ext cx="1629706" cy="116281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6" name="직사각형 25"/>
          <p:cNvSpPr/>
          <p:nvPr/>
        </p:nvSpPr>
        <p:spPr bwMode="auto">
          <a:xfrm>
            <a:off x="395536" y="3789040"/>
            <a:ext cx="4974127" cy="1512168"/>
          </a:xfrm>
          <a:prstGeom prst="rect">
            <a:avLst/>
          </a:prstGeom>
          <a:noFill/>
          <a:ln w="19050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5616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904" y="76200"/>
            <a:ext cx="8776592" cy="685800"/>
          </a:xfrm>
        </p:spPr>
        <p:txBody>
          <a:bodyPr/>
          <a:lstStyle/>
          <a:p>
            <a:r>
              <a:rPr lang="en-US" altLang="ko-KR" sz="3200" dirty="0">
                <a:solidFill>
                  <a:srgbClr val="FFFFFF"/>
                </a:solidFill>
              </a:rPr>
              <a:t>Simplification of Scale Factor Derivation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Test results (CTC w/ HTM6.0)</a:t>
            </a:r>
          </a:p>
          <a:p>
            <a:pPr lvl="1"/>
            <a:r>
              <a:rPr lang="en-US" altLang="ko-KR" dirty="0" smtClean="0"/>
              <a:t>0.1% and 0.3% gain on dependent view</a:t>
            </a:r>
          </a:p>
          <a:p>
            <a:pPr lvl="1"/>
            <a:r>
              <a:rPr lang="en-US" altLang="ko-KR" dirty="0" smtClean="0"/>
              <a:t>0.1% gain on overall video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78400"/>
            <a:ext cx="8352928" cy="319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043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Applying IC to 2Nx2N only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Current</a:t>
            </a:r>
          </a:p>
          <a:p>
            <a:pPr lvl="1"/>
            <a:r>
              <a:rPr lang="en-US" altLang="ko-KR" dirty="0" smtClean="0"/>
              <a:t>IC is applied to all PU partition sizes</a:t>
            </a:r>
          </a:p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US" altLang="ko-KR" dirty="0" smtClean="0"/>
              <a:t>Apply IC to 2Nx2N partition only</a:t>
            </a:r>
          </a:p>
          <a:p>
            <a:pPr lvl="2"/>
            <a:r>
              <a:rPr lang="en-US" altLang="ko-KR" dirty="0" smtClean="0"/>
              <a:t>Number of neighboring pixel can be represented as the power of 2</a:t>
            </a:r>
          </a:p>
          <a:p>
            <a:pPr lvl="2"/>
            <a:r>
              <a:rPr lang="en-US" altLang="ko-KR" dirty="0" smtClean="0"/>
              <a:t>At Encoder side, mode </a:t>
            </a:r>
            <a:r>
              <a:rPr lang="en-US" altLang="ko-KR" dirty="0"/>
              <a:t>decision for IC </a:t>
            </a:r>
            <a:r>
              <a:rPr lang="en-US" altLang="ko-KR" dirty="0" smtClean="0"/>
              <a:t>doesn’t need below 2Nx2N PU size</a:t>
            </a:r>
            <a:endParaRPr lang="en-US" altLang="ko-KR" dirty="0"/>
          </a:p>
          <a:p>
            <a:r>
              <a:rPr lang="en-US" altLang="ko-KR" dirty="0" smtClean="0"/>
              <a:t>Test Results (CTC</a:t>
            </a:r>
            <a:r>
              <a:rPr lang="en-US" altLang="ko-KR" dirty="0"/>
              <a:t> </a:t>
            </a:r>
            <a:r>
              <a:rPr lang="en-US" altLang="ko-KR" dirty="0" smtClean="0"/>
              <a:t>w/ HTM6.0): no coding loss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75152"/>
            <a:ext cx="2305076" cy="146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모서리가 둥근 직사각형 4"/>
          <p:cNvSpPr/>
          <p:nvPr/>
        </p:nvSpPr>
        <p:spPr bwMode="auto">
          <a:xfrm>
            <a:off x="5760089" y="936120"/>
            <a:ext cx="596343" cy="703352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429000"/>
            <a:ext cx="771893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7215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Derivation of top-left sample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the current IC parameter derivation</a:t>
            </a:r>
          </a:p>
          <a:p>
            <a:pPr lvl="1"/>
            <a:r>
              <a:rPr lang="en-US" altLang="ko-KR" dirty="0" smtClean="0"/>
              <a:t>When deriving the top-left sample of the reference block</a:t>
            </a:r>
          </a:p>
          <a:p>
            <a:pPr lvl="1"/>
            <a:r>
              <a:rPr lang="en-US" altLang="ko-KR" dirty="0" smtClean="0"/>
              <a:t>If DV points fractional sample position (</a:t>
            </a:r>
            <a:r>
              <a:rPr lang="en-US" altLang="ko-KR" b="1" dirty="0" smtClean="0"/>
              <a:t>a, b, c,…, o</a:t>
            </a:r>
            <a:r>
              <a:rPr lang="en-US" altLang="ko-KR" dirty="0" smtClean="0"/>
              <a:t>),</a:t>
            </a:r>
            <a:br>
              <a:rPr lang="en-US" altLang="ko-KR" dirty="0" smtClean="0"/>
            </a:br>
            <a:r>
              <a:rPr lang="en-US" altLang="ko-KR" dirty="0" smtClean="0"/>
              <a:t>above-left integer sample position (</a:t>
            </a:r>
            <a:r>
              <a:rPr lang="en-US" altLang="ko-KR" b="1" dirty="0" smtClean="0"/>
              <a:t>A</a:t>
            </a:r>
            <a:r>
              <a:rPr lang="en-US" altLang="ko-KR" dirty="0" smtClean="0"/>
              <a:t>) is always selected.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en-US" altLang="ko-KR" dirty="0" smtClean="0"/>
              <a:t>If the nearest integer sample is chosen, the coding efficiency can be increased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6514985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03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Derivation of top-left sample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US" altLang="ko-KR" dirty="0" smtClean="0"/>
              <a:t>To point the nearest integer sample </a:t>
            </a:r>
            <a:r>
              <a:rPr lang="en-US" altLang="ko-KR" dirty="0" smtClean="0">
                <a:sym typeface="Wingdings" pitchFamily="2" charset="2"/>
              </a:rPr>
              <a:t> A</a:t>
            </a:r>
            <a:r>
              <a:rPr lang="en-US" altLang="ko-KR" dirty="0" smtClean="0"/>
              <a:t>pply the rounding offset</a:t>
            </a:r>
          </a:p>
          <a:p>
            <a:pPr lvl="1"/>
            <a:r>
              <a:rPr lang="en-US" altLang="ko-KR" dirty="0" smtClean="0"/>
              <a:t>Spec. modification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sz="1050" dirty="0" smtClean="0"/>
          </a:p>
          <a:p>
            <a:r>
              <a:rPr lang="en-US" altLang="ko-KR" dirty="0" smtClean="0"/>
              <a:t>Test Results (CTC w/ HTM6.0): 0.1% gain on dependent view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sp>
        <p:nvSpPr>
          <p:cNvPr id="7" name="직사각형 6"/>
          <p:cNvSpPr/>
          <p:nvPr/>
        </p:nvSpPr>
        <p:spPr>
          <a:xfrm>
            <a:off x="1108767" y="2083152"/>
            <a:ext cx="7878025" cy="1010533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spcBef>
                <a:spcPts val="905"/>
              </a:spcBef>
              <a:spcAft>
                <a:spcPts val="0"/>
              </a:spcAft>
              <a:tabLst>
                <a:tab pos="504190" algn="l"/>
                <a:tab pos="508000" algn="l"/>
              </a:tabLst>
            </a:pPr>
            <a:r>
              <a:rPr lang="en-GB" altLang="ko-KR" sz="1200" dirty="0">
                <a:latin typeface="Times New Roman"/>
                <a:ea typeface="맑은 고딕"/>
              </a:rPr>
              <a:t>H.8.5.2.2.5.1 Derivation process for illumination compensation mode availability and parameters </a:t>
            </a:r>
            <a:endParaRPr lang="ko-KR" altLang="ko-KR" sz="1200" dirty="0">
              <a:latin typeface="Times New Roman"/>
              <a:ea typeface="맑은 고딕"/>
            </a:endParaRPr>
          </a:p>
          <a:p>
            <a:pPr marL="685800" lvl="1" indent="-228600" algn="just" hangingPunct="0">
              <a:spcBef>
                <a:spcPts val="0"/>
              </a:spcBef>
              <a:spcAft>
                <a:spcPts val="0"/>
              </a:spcAft>
              <a:buFont typeface="Times New Roman"/>
              <a:buChar char="–"/>
              <a:tabLst>
                <a:tab pos="680720" algn="l"/>
                <a:tab pos="756285" algn="l"/>
                <a:tab pos="1008380" algn="l"/>
                <a:tab pos="1260475" algn="l"/>
                <a:tab pos="1511935" algn="l"/>
              </a:tabLst>
            </a:pPr>
            <a:r>
              <a:rPr lang="en-GB" altLang="ko-KR" sz="1200" b="0" dirty="0">
                <a:latin typeface="Times New Roman"/>
                <a:ea typeface="맑은 고딕"/>
              </a:rPr>
              <a:t>The </a:t>
            </a:r>
            <a:r>
              <a:rPr lang="en-GB" altLang="ko-KR" sz="1200" b="0" dirty="0" err="1">
                <a:latin typeface="Times New Roman"/>
                <a:ea typeface="맑은 고딕"/>
              </a:rPr>
              <a:t>luma</a:t>
            </a:r>
            <a:r>
              <a:rPr lang="en-GB" altLang="ko-KR" sz="1200" b="0" dirty="0">
                <a:latin typeface="Times New Roman"/>
                <a:ea typeface="맑은 고딕"/>
              </a:rPr>
              <a:t> location (</a:t>
            </a:r>
            <a:r>
              <a:rPr lang="en-GB" altLang="ko-KR" sz="1200" b="0" dirty="0" err="1">
                <a:latin typeface="Times New Roman"/>
                <a:ea typeface="맑은 고딕"/>
              </a:rPr>
              <a:t>xRLX</a:t>
            </a:r>
            <a:r>
              <a:rPr lang="en-GB" altLang="ko-KR" sz="1200" b="0" dirty="0">
                <a:latin typeface="Times New Roman"/>
                <a:ea typeface="맑은 고딕"/>
              </a:rPr>
              <a:t>, </a:t>
            </a:r>
            <a:r>
              <a:rPr lang="en-GB" altLang="ko-KR" sz="1200" b="0" dirty="0" err="1">
                <a:latin typeface="Times New Roman"/>
                <a:ea typeface="맑은 고딕"/>
              </a:rPr>
              <a:t>yRLX</a:t>
            </a:r>
            <a:r>
              <a:rPr lang="en-GB" altLang="ko-KR" sz="1200" b="0" dirty="0">
                <a:latin typeface="Times New Roman"/>
                <a:ea typeface="맑은 고딕"/>
              </a:rPr>
              <a:t>) specifying the top-left sample of the reference block in </a:t>
            </a:r>
            <a:r>
              <a:rPr lang="en-GB" altLang="ko-KR" sz="1200" b="0" dirty="0" err="1">
                <a:latin typeface="Times New Roman"/>
                <a:ea typeface="맑은 고딕"/>
              </a:rPr>
              <a:t>refPicLX</a:t>
            </a:r>
            <a:r>
              <a:rPr lang="en-GB" altLang="ko-KR" sz="1200" b="0" dirty="0">
                <a:latin typeface="Times New Roman"/>
                <a:ea typeface="맑은 고딕"/>
              </a:rPr>
              <a:t> is derived as</a:t>
            </a:r>
            <a:endParaRPr lang="ko-KR" altLang="ko-KR" sz="1200" b="0" dirty="0">
              <a:latin typeface="Times New Roman"/>
              <a:ea typeface="맑은 고딕"/>
            </a:endParaRPr>
          </a:p>
          <a:p>
            <a:pPr marL="1143000" lvl="2" indent="-228600" algn="just" hangingPunct="0">
              <a:spcBef>
                <a:spcPts val="680"/>
              </a:spcBef>
              <a:spcAft>
                <a:spcPts val="0"/>
              </a:spcAft>
              <a:buFont typeface="Arial"/>
              <a:buChar char=""/>
              <a:tabLst>
                <a:tab pos="3089275" algn="ctr"/>
                <a:tab pos="6178550" algn="r"/>
              </a:tabLst>
            </a:pPr>
            <a:r>
              <a:rPr lang="en-GB" altLang="ko-KR" sz="1200" b="0" dirty="0" err="1">
                <a:latin typeface="Times New Roman"/>
                <a:ea typeface="맑은 고딕"/>
              </a:rPr>
              <a:t>xRLX</a:t>
            </a:r>
            <a:r>
              <a:rPr lang="en-GB" altLang="ko-KR" sz="1200" b="0" dirty="0">
                <a:latin typeface="Times New Roman"/>
                <a:ea typeface="맑은 고딕"/>
              </a:rPr>
              <a:t> = </a:t>
            </a:r>
            <a:r>
              <a:rPr lang="en-GB" altLang="ko-KR" sz="1200" b="0" dirty="0" err="1">
                <a:latin typeface="Times New Roman"/>
                <a:ea typeface="맑은 고딕"/>
              </a:rPr>
              <a:t>xC</a:t>
            </a:r>
            <a:r>
              <a:rPr lang="en-GB" altLang="ko-KR" sz="1200" b="0" dirty="0">
                <a:latin typeface="Times New Roman"/>
                <a:ea typeface="맑은 고딕"/>
              </a:rPr>
              <a:t> + ( </a:t>
            </a:r>
            <a:r>
              <a:rPr lang="en-GB" altLang="ko-KR" sz="1200" dirty="0">
                <a:solidFill>
                  <a:srgbClr val="FF0000"/>
                </a:solidFill>
                <a:latin typeface="Times New Roman"/>
                <a:ea typeface="맑은 고딕"/>
              </a:rPr>
              <a:t>(</a:t>
            </a:r>
            <a:r>
              <a:rPr lang="en-GB" altLang="ko-KR" sz="1200" b="0" dirty="0" err="1">
                <a:latin typeface="Times New Roman"/>
                <a:ea typeface="맑은 고딕"/>
              </a:rPr>
              <a:t>mvLX</a:t>
            </a:r>
            <a:r>
              <a:rPr lang="en-GB" altLang="ko-KR" sz="1200" b="0" dirty="0">
                <a:latin typeface="Times New Roman"/>
                <a:ea typeface="맑은 고딕"/>
              </a:rPr>
              <a:t>[ 0 ] </a:t>
            </a:r>
            <a:r>
              <a:rPr lang="en-GB" altLang="ko-KR" sz="1200" dirty="0">
                <a:solidFill>
                  <a:srgbClr val="FF0000"/>
                </a:solidFill>
                <a:latin typeface="Times New Roman"/>
                <a:ea typeface="맑은 고딕"/>
              </a:rPr>
              <a:t>+ 2 + (</a:t>
            </a:r>
            <a:r>
              <a:rPr lang="en-GB" altLang="ko-KR" sz="1200" dirty="0" err="1">
                <a:solidFill>
                  <a:srgbClr val="FF0000"/>
                </a:solidFill>
                <a:latin typeface="Times New Roman"/>
                <a:ea typeface="맑은 고딕"/>
              </a:rPr>
              <a:t>cIdx</a:t>
            </a:r>
            <a:r>
              <a:rPr lang="en-GB" altLang="ko-KR" sz="1200" dirty="0">
                <a:solidFill>
                  <a:srgbClr val="FF0000"/>
                </a:solidFill>
                <a:latin typeface="Times New Roman"/>
                <a:ea typeface="맑은 고딕"/>
              </a:rPr>
              <a:t> ? 2 : 0) )</a:t>
            </a:r>
            <a:r>
              <a:rPr lang="en-GB" altLang="ko-KR" sz="1200" dirty="0">
                <a:latin typeface="Times New Roman"/>
                <a:ea typeface="맑은 고딕"/>
              </a:rPr>
              <a:t> </a:t>
            </a:r>
            <a:r>
              <a:rPr lang="en-GB" altLang="ko-KR" sz="1200" b="0" dirty="0">
                <a:latin typeface="Times New Roman"/>
                <a:ea typeface="맑은 고딕"/>
              </a:rPr>
              <a:t>&gt;&gt; (2 + (</a:t>
            </a:r>
            <a:r>
              <a:rPr lang="en-GB" altLang="ko-KR" sz="1200" b="0" dirty="0" err="1">
                <a:latin typeface="Times New Roman"/>
                <a:ea typeface="맑은 고딕"/>
              </a:rPr>
              <a:t>cIdx</a:t>
            </a:r>
            <a:r>
              <a:rPr lang="en-GB" altLang="ko-KR" sz="1200" b="0" dirty="0">
                <a:latin typeface="Times New Roman"/>
                <a:ea typeface="맑은 고딕"/>
              </a:rPr>
              <a:t> ? 1 : 0)) )             (H 193)</a:t>
            </a:r>
          </a:p>
          <a:p>
            <a:pPr marL="1143000" lvl="2" indent="-228600" algn="just" hangingPunct="0">
              <a:spcBef>
                <a:spcPts val="680"/>
              </a:spcBef>
              <a:spcAft>
                <a:spcPts val="0"/>
              </a:spcAft>
              <a:buFont typeface="Arial"/>
              <a:buChar char=""/>
              <a:tabLst>
                <a:tab pos="3089275" algn="ctr"/>
                <a:tab pos="6178550" algn="r"/>
              </a:tabLst>
            </a:pPr>
            <a:r>
              <a:rPr lang="en-GB" altLang="ko-KR" sz="1200" b="0" dirty="0" err="1">
                <a:latin typeface="Times New Roman"/>
                <a:ea typeface="맑은 고딕"/>
              </a:rPr>
              <a:t>yRLX</a:t>
            </a:r>
            <a:r>
              <a:rPr lang="en-GB" altLang="ko-KR" sz="1200" b="0" dirty="0">
                <a:latin typeface="Times New Roman"/>
                <a:ea typeface="맑은 고딕"/>
              </a:rPr>
              <a:t> = </a:t>
            </a:r>
            <a:r>
              <a:rPr lang="en-GB" altLang="ko-KR" sz="1200" b="0" dirty="0" err="1">
                <a:latin typeface="Times New Roman"/>
                <a:ea typeface="맑은 고딕"/>
              </a:rPr>
              <a:t>yC</a:t>
            </a:r>
            <a:r>
              <a:rPr lang="en-GB" altLang="ko-KR" sz="1200" b="0" dirty="0">
                <a:latin typeface="Times New Roman"/>
                <a:ea typeface="맑은 고딕"/>
              </a:rPr>
              <a:t> + ( </a:t>
            </a:r>
            <a:r>
              <a:rPr lang="en-GB" altLang="ko-KR" sz="1200" dirty="0">
                <a:solidFill>
                  <a:srgbClr val="FF0000"/>
                </a:solidFill>
                <a:latin typeface="Times New Roman"/>
                <a:ea typeface="맑은 고딕"/>
              </a:rPr>
              <a:t>(</a:t>
            </a:r>
            <a:r>
              <a:rPr lang="en-GB" altLang="ko-KR" sz="1200" b="0" dirty="0" err="1">
                <a:latin typeface="Times New Roman"/>
                <a:ea typeface="맑은 고딕"/>
              </a:rPr>
              <a:t>mvLX</a:t>
            </a:r>
            <a:r>
              <a:rPr lang="en-GB" altLang="ko-KR" sz="1200" b="0" dirty="0">
                <a:latin typeface="Times New Roman"/>
                <a:ea typeface="맑은 고딕"/>
              </a:rPr>
              <a:t>[ 1 ] </a:t>
            </a:r>
            <a:r>
              <a:rPr lang="en-GB" altLang="ko-KR" sz="1200" dirty="0">
                <a:solidFill>
                  <a:srgbClr val="FF0000"/>
                </a:solidFill>
                <a:latin typeface="Times New Roman"/>
                <a:ea typeface="맑은 고딕"/>
              </a:rPr>
              <a:t>+ 2 + (</a:t>
            </a:r>
            <a:r>
              <a:rPr lang="en-GB" altLang="ko-KR" sz="1200" dirty="0" err="1">
                <a:solidFill>
                  <a:srgbClr val="FF0000"/>
                </a:solidFill>
                <a:latin typeface="Times New Roman"/>
                <a:ea typeface="맑은 고딕"/>
              </a:rPr>
              <a:t>cIdx</a:t>
            </a:r>
            <a:r>
              <a:rPr lang="en-GB" altLang="ko-KR" sz="1200" dirty="0">
                <a:solidFill>
                  <a:srgbClr val="FF0000"/>
                </a:solidFill>
                <a:latin typeface="Times New Roman"/>
                <a:ea typeface="맑은 고딕"/>
              </a:rPr>
              <a:t> ? 2 : 0) ) </a:t>
            </a:r>
            <a:r>
              <a:rPr lang="en-GB" altLang="ko-KR" sz="1200" b="0" dirty="0">
                <a:latin typeface="Times New Roman"/>
                <a:ea typeface="맑은 고딕"/>
              </a:rPr>
              <a:t>&gt;&gt; (2 + (</a:t>
            </a:r>
            <a:r>
              <a:rPr lang="en-GB" altLang="ko-KR" sz="1200" b="0" dirty="0" err="1">
                <a:latin typeface="Times New Roman"/>
                <a:ea typeface="맑은 고딕"/>
              </a:rPr>
              <a:t>cIdx</a:t>
            </a:r>
            <a:r>
              <a:rPr lang="en-GB" altLang="ko-KR" sz="1200" b="0" dirty="0">
                <a:latin typeface="Times New Roman"/>
                <a:ea typeface="맑은 고딕"/>
              </a:rPr>
              <a:t> ? 1 : 0)) )             (H 194)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391968" y="1651104"/>
            <a:ext cx="3674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eaLnBrk="0" hangingPunct="0">
              <a:spcBef>
                <a:spcPct val="20000"/>
              </a:spcBef>
              <a:buClr>
                <a:srgbClr val="3333CC"/>
              </a:buClr>
              <a:buSzPct val="110000"/>
            </a:pPr>
            <a:r>
              <a:rPr lang="en-US" altLang="ko-KR" sz="1800" b="0" kern="0" dirty="0" smtClean="0">
                <a:solidFill>
                  <a:srgbClr val="000066"/>
                </a:solidFill>
                <a:latin typeface="맑은 고딕"/>
                <a:ea typeface="맑은 고딕"/>
                <a:sym typeface="Wingdings" pitchFamily="2" charset="2"/>
              </a:rPr>
              <a:t>to top-left sample derivation</a:t>
            </a:r>
            <a:endParaRPr lang="en-US" altLang="ko-KR" sz="1800" b="0" kern="0" dirty="0">
              <a:solidFill>
                <a:srgbClr val="000066"/>
              </a:solidFill>
              <a:latin typeface="맑은 고딕"/>
              <a:ea typeface="맑은 고딕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16" y="3645024"/>
            <a:ext cx="715413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287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904" y="76200"/>
            <a:ext cx="8776592" cy="685800"/>
          </a:xfrm>
        </p:spPr>
        <p:txBody>
          <a:bodyPr/>
          <a:lstStyle/>
          <a:p>
            <a:r>
              <a:rPr lang="en-US" altLang="ko-KR" sz="3600" dirty="0" smtClean="0"/>
              <a:t>Preventing Useless Decoding Process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After IC parameter derivation</a:t>
            </a:r>
          </a:p>
          <a:p>
            <a:pPr lvl="1"/>
            <a:r>
              <a:rPr lang="en-US" altLang="ko-KR" dirty="0" smtClean="0"/>
              <a:t>Some combinations of the scale factor and the offset</a:t>
            </a:r>
            <a:br>
              <a:rPr lang="en-US" altLang="ko-KR" dirty="0" smtClean="0"/>
            </a:br>
            <a:r>
              <a:rPr lang="en-US" altLang="ko-KR" dirty="0" smtClean="0"/>
              <a:t>do not need to perform the IC</a:t>
            </a:r>
            <a:br>
              <a:rPr lang="en-US" altLang="ko-KR" dirty="0" smtClean="0"/>
            </a:br>
            <a:r>
              <a:rPr lang="en-US" altLang="ko-KR" dirty="0" smtClean="0"/>
              <a:t>(e.g. </a:t>
            </a:r>
            <a:r>
              <a:rPr lang="en-US" altLang="ko-KR" b="1" u="sng" dirty="0" smtClean="0"/>
              <a:t>the scale factor == 1</a:t>
            </a:r>
            <a:r>
              <a:rPr lang="en-US" altLang="ko-KR" b="1" dirty="0" smtClean="0"/>
              <a:t> </a:t>
            </a:r>
            <a:r>
              <a:rPr lang="en-US" altLang="ko-KR" dirty="0" smtClean="0"/>
              <a:t>&amp; </a:t>
            </a:r>
            <a:r>
              <a:rPr lang="en-US" altLang="ko-KR" b="1" u="sng" dirty="0" smtClean="0"/>
              <a:t>the offset == 0</a:t>
            </a:r>
            <a:r>
              <a:rPr lang="en-US" altLang="ko-KR" dirty="0" smtClean="0"/>
              <a:t>)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Frequency of these cases </a:t>
            </a:r>
            <a:r>
              <a:rPr lang="en-US" altLang="ko-KR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  <a:sym typeface="Wingdings" pitchFamily="2" charset="2"/>
              </a:rPr>
              <a:t>almost</a:t>
            </a: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sym typeface="Wingdings" pitchFamily="2" charset="2"/>
              </a:rPr>
              <a:t>6%</a:t>
            </a:r>
          </a:p>
          <a:p>
            <a:pPr lvl="1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559458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1459508" y="2689756"/>
            <a:ext cx="18883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ko-KR" sz="1400" i="1" dirty="0" smtClean="0"/>
              <a:t>a</a:t>
            </a:r>
            <a:r>
              <a:rPr lang="en-CA" altLang="ko-KR" sz="1400" b="0" i="1" dirty="0" smtClean="0"/>
              <a:t> : the scale factor</a:t>
            </a:r>
            <a:br>
              <a:rPr lang="en-CA" altLang="ko-KR" sz="1400" b="0" i="1" dirty="0" smtClean="0"/>
            </a:br>
            <a:r>
              <a:rPr lang="en-CA" altLang="ko-KR" sz="1400" i="1" dirty="0" smtClean="0"/>
              <a:t>b</a:t>
            </a:r>
            <a:r>
              <a:rPr lang="en-CA" altLang="ko-KR" sz="1400" b="0" i="1" dirty="0" smtClean="0"/>
              <a:t> : the offset</a:t>
            </a:r>
            <a:endParaRPr lang="ko-KR" altLang="en-US" sz="1400" b="0" i="1" dirty="0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37239"/>
              </p:ext>
            </p:extLst>
          </p:nvPr>
        </p:nvGraphicFramePr>
        <p:xfrm>
          <a:off x="1508125" y="2409825"/>
          <a:ext cx="2605088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" name="Equation" r:id="rId4" imgW="1866600" imgH="203040" progId="Equation.3">
                  <p:embed/>
                </p:oleObj>
              </mc:Choice>
              <mc:Fallback>
                <p:oleObj name="Equation" r:id="rId4" imgW="1866600" imgH="203040" progId="Equation.3">
                  <p:embed/>
                  <p:pic>
                    <p:nvPicPr>
                      <p:cNvPr id="0" name="개체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125" y="2409825"/>
                        <a:ext cx="2605088" cy="28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775970"/>
              </p:ext>
            </p:extLst>
          </p:nvPr>
        </p:nvGraphicFramePr>
        <p:xfrm>
          <a:off x="4788024" y="2403475"/>
          <a:ext cx="2587625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" name="Equation" r:id="rId6" imgW="1854000" imgH="203040" progId="Equation.3">
                  <p:embed/>
                </p:oleObj>
              </mc:Choice>
              <mc:Fallback>
                <p:oleObj name="Equation" r:id="rId6" imgW="1854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403475"/>
                        <a:ext cx="2587625" cy="2825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오른쪽 화살표 7"/>
          <p:cNvSpPr/>
          <p:nvPr/>
        </p:nvSpPr>
        <p:spPr bwMode="auto">
          <a:xfrm>
            <a:off x="4112548" y="2459285"/>
            <a:ext cx="609043" cy="14401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1403648" y="2348880"/>
            <a:ext cx="2808312" cy="8832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1" name="타원 10"/>
          <p:cNvSpPr/>
          <p:nvPr/>
        </p:nvSpPr>
        <p:spPr bwMode="auto">
          <a:xfrm>
            <a:off x="5796136" y="2364736"/>
            <a:ext cx="360040" cy="360040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6992392" y="2353584"/>
            <a:ext cx="360040" cy="360040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7325" y="2833191"/>
            <a:ext cx="2363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u="sng" dirty="0" smtClean="0">
                <a:solidFill>
                  <a:srgbClr val="FF0000"/>
                </a:solidFill>
                <a:latin typeface="+mn-lt"/>
              </a:rPr>
              <a:t>Unnecessary Processing</a:t>
            </a:r>
            <a:endParaRPr lang="ko-KR" altLang="en-US" sz="1400" u="sng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8" name="꺾인 연결선 17"/>
          <p:cNvCxnSpPr>
            <a:stCxn id="9" idx="3"/>
            <a:endCxn id="16" idx="0"/>
          </p:cNvCxnSpPr>
          <p:nvPr/>
        </p:nvCxnSpPr>
        <p:spPr bwMode="auto">
          <a:xfrm>
            <a:off x="7375649" y="2544762"/>
            <a:ext cx="263250" cy="315526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타원 28"/>
          <p:cNvSpPr/>
          <p:nvPr/>
        </p:nvSpPr>
        <p:spPr bwMode="auto">
          <a:xfrm>
            <a:off x="6350163" y="5877272"/>
            <a:ext cx="360040" cy="36004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659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504" y="76200"/>
            <a:ext cx="9081392" cy="685800"/>
          </a:xfrm>
        </p:spPr>
        <p:txBody>
          <a:bodyPr/>
          <a:lstStyle/>
          <a:p>
            <a:r>
              <a:rPr lang="en-US" altLang="ko-KR" sz="3600" dirty="0"/>
              <a:t>Preventing Useless Decoding Process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US" altLang="ko-KR" dirty="0" smtClean="0"/>
              <a:t>Selectively applying IC by checking these cases</a:t>
            </a:r>
          </a:p>
          <a:p>
            <a:pPr lvl="1"/>
            <a:r>
              <a:rPr lang="en-US" altLang="ko-KR" dirty="0" smtClean="0"/>
              <a:t>Spec. modification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sz="400" dirty="0"/>
          </a:p>
          <a:p>
            <a:pPr lvl="1"/>
            <a:r>
              <a:rPr lang="en-US" altLang="ko-KR" dirty="0" smtClean="0"/>
              <a:t>Test Results (CTC w/ HTM6.0): no coding loss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  <p:sp>
        <p:nvSpPr>
          <p:cNvPr id="7" name="직사각형 6"/>
          <p:cNvSpPr/>
          <p:nvPr/>
        </p:nvSpPr>
        <p:spPr>
          <a:xfrm>
            <a:off x="1093312" y="2111032"/>
            <a:ext cx="7920880" cy="1261884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spcBef>
                <a:spcPts val="905"/>
              </a:spcBef>
              <a:spcAft>
                <a:spcPts val="0"/>
              </a:spcAft>
              <a:tabLst>
                <a:tab pos="504190" algn="l"/>
                <a:tab pos="508000" algn="l"/>
              </a:tabLst>
            </a:pPr>
            <a:r>
              <a:rPr lang="en-GB" altLang="ko-KR" sz="1100" dirty="0">
                <a:latin typeface="Times New Roman"/>
                <a:ea typeface="맑은 고딕"/>
              </a:rPr>
              <a:t>H.8.5.2.2.5.1 Derivation process for illumination compensation mode availability and parameters </a:t>
            </a:r>
            <a:endParaRPr lang="ko-KR" altLang="ko-KR" sz="1100" dirty="0">
              <a:latin typeface="Times New Roman"/>
              <a:ea typeface="맑은 고딕"/>
            </a:endParaRPr>
          </a:p>
          <a:p>
            <a:pPr algn="just" hangingPunct="0"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GB" altLang="ko-KR" sz="1050" dirty="0">
                <a:latin typeface="Times New Roman"/>
                <a:ea typeface="맑은 고딕"/>
              </a:rPr>
              <a:t>…</a:t>
            </a:r>
            <a:endParaRPr lang="ko-KR" altLang="ko-KR" sz="1050" dirty="0">
              <a:latin typeface="Times New Roman"/>
              <a:ea typeface="맑은 고딕"/>
            </a:endParaRPr>
          </a:p>
          <a:p>
            <a:pPr marL="453390" indent="-226695" algn="just" hangingPunct="0">
              <a:spcBef>
                <a:spcPts val="0"/>
              </a:spcBef>
              <a:spcAft>
                <a:spcPts val="0"/>
              </a:spcAft>
            </a:pPr>
            <a:r>
              <a:rPr lang="en-GB" altLang="ko-KR" sz="1100" b="0" dirty="0">
                <a:latin typeface="Times New Roman"/>
                <a:ea typeface="맑은 고딕"/>
              </a:rPr>
              <a:t>3.  The derivation process for illumination compensation parameters as specified in </a:t>
            </a:r>
            <a:r>
              <a:rPr lang="en-GB" altLang="ko-KR" sz="1100" b="0" dirty="0" err="1">
                <a:latin typeface="Times New Roman"/>
                <a:ea typeface="맑은 고딕"/>
              </a:rPr>
              <a:t>subclause</a:t>
            </a:r>
            <a:r>
              <a:rPr lang="en-GB" altLang="ko-KR" sz="1100" b="0" dirty="0">
                <a:latin typeface="Times New Roman"/>
                <a:ea typeface="맑은 고딕"/>
              </a:rPr>
              <a:t> H.8.5.2.2.5.2 is invoked, with the list of neighbouring samples in the current picture </a:t>
            </a:r>
            <a:r>
              <a:rPr lang="en-GB" altLang="ko-KR" sz="1100" b="0" dirty="0" err="1">
                <a:latin typeface="Times New Roman"/>
                <a:ea typeface="맑은 고딕"/>
              </a:rPr>
              <a:t>curNeighSampleList</a:t>
            </a:r>
            <a:r>
              <a:rPr lang="en-GB" altLang="ko-KR" sz="1100" b="0" dirty="0">
                <a:latin typeface="Times New Roman"/>
                <a:ea typeface="맑은 고딕"/>
              </a:rPr>
              <a:t>, the list of neighbouring samples in the reference picture </a:t>
            </a:r>
            <a:r>
              <a:rPr lang="en-GB" altLang="ko-KR" sz="1100" b="0" dirty="0" err="1">
                <a:latin typeface="Times New Roman"/>
                <a:ea typeface="맑은 고딕"/>
              </a:rPr>
              <a:t>refNeighSample</a:t>
            </a:r>
            <a:r>
              <a:rPr lang="en-GB" altLang="ko-KR" sz="1100" b="0" dirty="0">
                <a:latin typeface="Times New Roman"/>
                <a:ea typeface="맑은 고딕"/>
              </a:rPr>
              <a:t> list, the number of neighbouring samples </a:t>
            </a:r>
            <a:r>
              <a:rPr lang="en-GB" altLang="ko-KR" sz="1100" b="0" dirty="0" err="1">
                <a:latin typeface="Times New Roman"/>
                <a:ea typeface="맑은 고딕"/>
              </a:rPr>
              <a:t>numNeighSamlesLX</a:t>
            </a:r>
            <a:r>
              <a:rPr lang="en-GB" altLang="ko-KR" sz="1100" b="0" dirty="0">
                <a:latin typeface="Times New Roman"/>
                <a:ea typeface="맑은 고딕"/>
              </a:rPr>
              <a:t> and the size of the current </a:t>
            </a:r>
            <a:r>
              <a:rPr lang="en-GB" altLang="ko-KR" sz="1100" b="0" dirty="0" err="1">
                <a:latin typeface="Times New Roman"/>
                <a:ea typeface="맑은 고딕"/>
              </a:rPr>
              <a:t>luma</a:t>
            </a:r>
            <a:r>
              <a:rPr lang="en-GB" altLang="ko-KR" sz="1100" b="0" dirty="0">
                <a:latin typeface="Times New Roman"/>
                <a:ea typeface="맑은 고딕"/>
              </a:rPr>
              <a:t> coding block </a:t>
            </a:r>
            <a:r>
              <a:rPr lang="en-GB" altLang="ko-KR" sz="1100" b="0" dirty="0" err="1">
                <a:latin typeface="Times New Roman"/>
                <a:ea typeface="맑은 고딕"/>
              </a:rPr>
              <a:t>nCSl</a:t>
            </a:r>
            <a:r>
              <a:rPr lang="en-GB" altLang="ko-KR" sz="1100" b="0" dirty="0">
                <a:latin typeface="Times New Roman"/>
                <a:ea typeface="맑은 고딕"/>
              </a:rPr>
              <a:t> as inputs and the illumination parameters </a:t>
            </a:r>
            <a:r>
              <a:rPr lang="en-GB" altLang="ko-KR" sz="1100" b="0" dirty="0" err="1">
                <a:latin typeface="Times New Roman"/>
                <a:ea typeface="맑은 고딕"/>
              </a:rPr>
              <a:t>icWeightLX</a:t>
            </a:r>
            <a:r>
              <a:rPr lang="en-GB" altLang="ko-KR" sz="1100" b="0" dirty="0">
                <a:latin typeface="Times New Roman"/>
                <a:ea typeface="맑은 고딕"/>
              </a:rPr>
              <a:t>, </a:t>
            </a:r>
            <a:r>
              <a:rPr lang="en-GB" altLang="ko-KR" sz="1100" b="0" dirty="0" err="1">
                <a:latin typeface="Times New Roman"/>
                <a:ea typeface="맑은 고딕"/>
              </a:rPr>
              <a:t>icOffsetLX</a:t>
            </a:r>
            <a:r>
              <a:rPr lang="en-GB" altLang="ko-KR" sz="1100" b="0" dirty="0">
                <a:latin typeface="Times New Roman"/>
                <a:ea typeface="맑은 고딕"/>
              </a:rPr>
              <a:t> and </a:t>
            </a:r>
            <a:r>
              <a:rPr lang="en-GB" altLang="ko-KR" sz="1100" b="0" dirty="0" err="1">
                <a:latin typeface="Times New Roman"/>
                <a:ea typeface="맑은 고딕"/>
              </a:rPr>
              <a:t>icShiftLX</a:t>
            </a:r>
            <a:r>
              <a:rPr lang="en-GB" altLang="ko-KR" sz="1100" b="0" dirty="0">
                <a:latin typeface="Times New Roman"/>
                <a:ea typeface="맑은 고딕"/>
              </a:rPr>
              <a:t> as outputs.</a:t>
            </a:r>
            <a:endParaRPr lang="ko-KR" altLang="ko-KR" sz="1100" b="0" dirty="0">
              <a:latin typeface="Times New Roman"/>
              <a:ea typeface="맑은 고딕"/>
            </a:endParaRPr>
          </a:p>
          <a:p>
            <a:r>
              <a:rPr lang="en-US" altLang="ko-KR" sz="1050" dirty="0" smtClean="0"/>
              <a:t>       </a:t>
            </a:r>
            <a:r>
              <a:rPr lang="en-US" altLang="ko-KR" sz="1050" dirty="0" smtClean="0">
                <a:solidFill>
                  <a:srgbClr val="FF0000"/>
                </a:solidFill>
              </a:rPr>
              <a:t>4</a:t>
            </a:r>
            <a:r>
              <a:rPr lang="en-US" altLang="ko-KR" sz="1050" dirty="0">
                <a:solidFill>
                  <a:srgbClr val="FF0000"/>
                </a:solidFill>
              </a:rPr>
              <a:t>.  If </a:t>
            </a:r>
            <a:r>
              <a:rPr lang="en-US" altLang="ko-KR" sz="1050" dirty="0" err="1">
                <a:solidFill>
                  <a:srgbClr val="FF0000"/>
                </a:solidFill>
              </a:rPr>
              <a:t>icWeightLX</a:t>
            </a:r>
            <a:r>
              <a:rPr lang="en-US" altLang="ko-KR" sz="1050" dirty="0">
                <a:solidFill>
                  <a:srgbClr val="FF0000"/>
                </a:solidFill>
              </a:rPr>
              <a:t> is equal to (1 &lt;&lt; </a:t>
            </a:r>
            <a:r>
              <a:rPr lang="en-US" altLang="ko-KR" sz="1050" dirty="0" err="1">
                <a:solidFill>
                  <a:srgbClr val="FF0000"/>
                </a:solidFill>
              </a:rPr>
              <a:t>icShiftLX</a:t>
            </a:r>
            <a:r>
              <a:rPr lang="en-US" altLang="ko-KR" sz="1050" dirty="0">
                <a:solidFill>
                  <a:srgbClr val="FF0000"/>
                </a:solidFill>
              </a:rPr>
              <a:t>) and </a:t>
            </a:r>
            <a:r>
              <a:rPr lang="en-US" altLang="ko-KR" sz="1050" dirty="0" err="1">
                <a:solidFill>
                  <a:srgbClr val="FF0000"/>
                </a:solidFill>
              </a:rPr>
              <a:t>icOffsetLX</a:t>
            </a:r>
            <a:r>
              <a:rPr lang="en-US" altLang="ko-KR" sz="1050" dirty="0">
                <a:solidFill>
                  <a:srgbClr val="FF0000"/>
                </a:solidFill>
              </a:rPr>
              <a:t> is equal to 0, </a:t>
            </a:r>
            <a:r>
              <a:rPr lang="en-US" altLang="ko-KR" sz="1050" dirty="0" err="1">
                <a:solidFill>
                  <a:srgbClr val="FF0000"/>
                </a:solidFill>
              </a:rPr>
              <a:t>puIcFlagLX</a:t>
            </a:r>
            <a:r>
              <a:rPr lang="en-US" altLang="ko-KR" sz="1050" dirty="0">
                <a:solidFill>
                  <a:srgbClr val="FF0000"/>
                </a:solidFill>
              </a:rPr>
              <a:t> is set to equal to 0.</a:t>
            </a:r>
            <a:endParaRPr lang="ko-KR" altLang="en-US" sz="9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96" y="3783463"/>
            <a:ext cx="6910952" cy="263406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5896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82404</TotalTime>
  <Words>737</Words>
  <Application>Microsoft Office PowerPoint</Application>
  <PresentationFormat>화면 슬라이드 쇼(4:3)</PresentationFormat>
  <Paragraphs>129</Paragraphs>
  <Slides>13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5" baseType="lpstr">
      <vt:lpstr>Presentation만들기</vt:lpstr>
      <vt:lpstr>Equation</vt:lpstr>
      <vt:lpstr>PowerPoint 프레젠테이션</vt:lpstr>
      <vt:lpstr>Contents</vt:lpstr>
      <vt:lpstr>Simplification of Scale Factor Derivation</vt:lpstr>
      <vt:lpstr>Simplification of Scale Factor Derivation</vt:lpstr>
      <vt:lpstr>Applying IC to 2Nx2N only</vt:lpstr>
      <vt:lpstr>Derivation of top-left sample</vt:lpstr>
      <vt:lpstr>Derivation of top-left sample</vt:lpstr>
      <vt:lpstr>Preventing Useless Decoding Process</vt:lpstr>
      <vt:lpstr>Preventing Useless Decoding Process</vt:lpstr>
      <vt:lpstr>Combining All Methods</vt:lpstr>
      <vt:lpstr>Summary of Result</vt:lpstr>
      <vt:lpstr>Conclusions</vt:lpstr>
      <vt:lpstr>PowerPoint 프레젠테이션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박민우</cp:lastModifiedBy>
  <cp:revision>6873</cp:revision>
  <dcterms:created xsi:type="dcterms:W3CDTF">2003-01-13T07:35:44Z</dcterms:created>
  <dcterms:modified xsi:type="dcterms:W3CDTF">2013-04-21T06:37:49Z</dcterms:modified>
</cp:coreProperties>
</file>