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721" r:id="rId2"/>
    <p:sldId id="899" r:id="rId3"/>
    <p:sldId id="900" r:id="rId4"/>
    <p:sldId id="898" r:id="rId5"/>
    <p:sldId id="901" r:id="rId6"/>
    <p:sldId id="909" r:id="rId7"/>
    <p:sldId id="910" r:id="rId8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3CAE5"/>
    <a:srgbClr val="9999FF"/>
    <a:srgbClr val="FF00FF"/>
    <a:srgbClr val="5FE3D6"/>
    <a:srgbClr val="66CCFF"/>
    <a:srgbClr val="5DCBC1"/>
    <a:srgbClr val="990000"/>
    <a:srgbClr val="CC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5" autoAdjust="0"/>
    <p:restoredTop sz="94229" autoAdjust="0"/>
  </p:normalViewPr>
  <p:slideViewPr>
    <p:cSldViewPr>
      <p:cViewPr varScale="1">
        <p:scale>
          <a:sx n="68" d="100"/>
          <a:sy n="68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Watermark_Elli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12" y="1587"/>
            <a:ext cx="9145512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01" y="420688"/>
            <a:ext cx="176137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509071"/>
            <a:ext cx="892214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JCT3V-D0113– CE2.h related:</a:t>
            </a:r>
            <a:b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Simplification of DV Derivation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ea typeface="바탕체" pitchFamily="17" charset="-127"/>
              </a:rPr>
              <a:t>Min Woo Park</a:t>
            </a:r>
          </a:p>
          <a:p>
            <a:pPr eaLnBrk="1" hangingPunct="1">
              <a:spcBef>
                <a:spcPct val="0"/>
              </a:spcBef>
            </a:pPr>
            <a:endParaRPr lang="en-US" altLang="ko-KR" sz="24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solidFill>
                  <a:schemeClr val="accent6"/>
                </a:solidFill>
                <a:ea typeface="바탕체" pitchFamily="17" charset="-127"/>
              </a:rPr>
              <a:t>Samsung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dirty="0" smtClean="0"/>
              <a:t>Current Disparity </a:t>
            </a:r>
            <a:r>
              <a:rPr lang="en-US" altLang="ko-KR" sz="3200" dirty="0"/>
              <a:t>Vector </a:t>
            </a:r>
            <a:r>
              <a:rPr lang="en-US" altLang="ko-KR" sz="3200" dirty="0" smtClean="0"/>
              <a:t>Derivation</a:t>
            </a:r>
            <a:endParaRPr lang="en-US" altLang="ko-KR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9999FF"/>
                </a:solidFill>
              </a:rPr>
              <a:t>NBDV derivation</a:t>
            </a:r>
          </a:p>
          <a:p>
            <a:pPr lvl="1"/>
            <a:r>
              <a:rPr lang="en-US" altLang="ko-KR" dirty="0"/>
              <a:t>Temporal </a:t>
            </a:r>
            <a:r>
              <a:rPr lang="en-US" altLang="ko-KR" dirty="0" smtClean="0"/>
              <a:t>Candidates Search </a:t>
            </a:r>
            <a:r>
              <a:rPr lang="en-US" altLang="ko-KR" dirty="0" smtClean="0">
                <a:sym typeface="Wingdings" pitchFamily="2" charset="2"/>
              </a:rPr>
              <a:t> BR</a:t>
            </a:r>
            <a:r>
              <a:rPr lang="en-US" altLang="ko-KR" dirty="0" smtClean="0"/>
              <a:t>, Col in co-located &amp; RAP pic.</a:t>
            </a:r>
            <a:endParaRPr lang="en-US" altLang="ko-KR" dirty="0"/>
          </a:p>
          <a:p>
            <a:pPr lvl="1"/>
            <a:r>
              <a:rPr lang="en-US" altLang="ko-KR" dirty="0"/>
              <a:t>Spatial </a:t>
            </a:r>
            <a:r>
              <a:rPr lang="en-US" altLang="ko-KR" dirty="0" smtClean="0"/>
              <a:t>Candidates Search </a:t>
            </a:r>
            <a:r>
              <a:rPr lang="en-US" altLang="ko-KR" dirty="0" smtClean="0">
                <a:sym typeface="Wingdings" pitchFamily="2" charset="2"/>
              </a:rPr>
              <a:t> </a:t>
            </a:r>
            <a:r>
              <a:rPr lang="en-CA" altLang="ko-KR" dirty="0" smtClean="0"/>
              <a:t>A</a:t>
            </a:r>
            <a:r>
              <a:rPr lang="en-CA" altLang="ko-KR" baseline="-25000" dirty="0" smtClean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0</a:t>
            </a:r>
            <a:r>
              <a:rPr lang="en-CA" altLang="ko-KR" dirty="0"/>
              <a:t>, A</a:t>
            </a:r>
            <a:r>
              <a:rPr lang="en-CA" altLang="ko-KR" baseline="-25000" dirty="0"/>
              <a:t>0</a:t>
            </a:r>
            <a:r>
              <a:rPr lang="en-CA" altLang="ko-KR" dirty="0"/>
              <a:t>, and </a:t>
            </a:r>
            <a:r>
              <a:rPr lang="en-CA" altLang="ko-KR" dirty="0" smtClean="0"/>
              <a:t>B</a:t>
            </a:r>
            <a:r>
              <a:rPr lang="en-CA" altLang="ko-KR" baseline="-25000" dirty="0" smtClean="0"/>
              <a:t>2</a:t>
            </a:r>
            <a:endParaRPr lang="en-US" altLang="ko-KR" dirty="0"/>
          </a:p>
          <a:p>
            <a:pPr lvl="1"/>
            <a:r>
              <a:rPr lang="en-US" altLang="ko-KR" dirty="0"/>
              <a:t>DV-MCP </a:t>
            </a:r>
            <a:r>
              <a:rPr lang="en-US" altLang="ko-KR" dirty="0" smtClean="0">
                <a:sym typeface="Wingdings" pitchFamily="2" charset="2"/>
              </a:rPr>
              <a:t> </a:t>
            </a:r>
            <a:r>
              <a:rPr lang="en-CA" altLang="ko-KR" dirty="0" smtClean="0"/>
              <a:t>A</a:t>
            </a:r>
            <a:r>
              <a:rPr lang="en-CA" altLang="ko-KR" baseline="-25000" dirty="0" smtClean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1</a:t>
            </a:r>
            <a:r>
              <a:rPr lang="en-CA" altLang="ko-KR" dirty="0"/>
              <a:t>, B</a:t>
            </a:r>
            <a:r>
              <a:rPr lang="en-CA" altLang="ko-KR" baseline="-25000" dirty="0"/>
              <a:t>0</a:t>
            </a:r>
            <a:r>
              <a:rPr lang="en-CA" altLang="ko-KR" dirty="0"/>
              <a:t>, A</a:t>
            </a:r>
            <a:r>
              <a:rPr lang="en-CA" altLang="ko-KR" baseline="-25000" dirty="0"/>
              <a:t>0</a:t>
            </a:r>
            <a:r>
              <a:rPr lang="en-CA" altLang="ko-KR" dirty="0"/>
              <a:t>, and </a:t>
            </a:r>
            <a:r>
              <a:rPr lang="en-CA" altLang="ko-KR" dirty="0" smtClean="0"/>
              <a:t>B</a:t>
            </a:r>
            <a:r>
              <a:rPr lang="en-CA" altLang="ko-KR" baseline="-25000" dirty="0" smtClean="0"/>
              <a:t>2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 smtClean="0"/>
              <a:t>Find corresponding depth block by using </a:t>
            </a:r>
            <a:r>
              <a:rPr lang="en-US" altLang="ko-KR" b="1" dirty="0" smtClean="0"/>
              <a:t>NBDV</a:t>
            </a:r>
          </a:p>
          <a:p>
            <a:pPr lvl="1"/>
            <a:r>
              <a:rPr lang="en-US" altLang="ko-KR" dirty="0" smtClean="0"/>
              <a:t>Max. depth value </a:t>
            </a:r>
            <a:r>
              <a:rPr lang="en-US" altLang="ko-KR" dirty="0" smtClean="0">
                <a:sym typeface="Wingdings" pitchFamily="2" charset="2"/>
              </a:rPr>
              <a:t></a:t>
            </a:r>
            <a:r>
              <a:rPr lang="en-US" altLang="ko-KR" dirty="0" smtClean="0"/>
              <a:t> </a:t>
            </a:r>
            <a:r>
              <a:rPr lang="en-US" altLang="ko-KR" b="1" dirty="0" smtClean="0"/>
              <a:t>DV</a:t>
            </a:r>
            <a:endParaRPr lang="en-US" altLang="ko-KR" b="1" dirty="0"/>
          </a:p>
          <a:p>
            <a:pPr lvl="1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30" name="직사각형 29"/>
          <p:cNvSpPr/>
          <p:nvPr/>
        </p:nvSpPr>
        <p:spPr bwMode="auto">
          <a:xfrm>
            <a:off x="2969803" y="3956320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2969803" y="5177824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5072563" y="5177824"/>
            <a:ext cx="1577069" cy="10513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3449392" y="4187615"/>
            <a:ext cx="398045" cy="39804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11760" y="4783009"/>
            <a:ext cx="496972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Depth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6004513"/>
            <a:ext cx="594493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Texture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58656" y="6221145"/>
            <a:ext cx="537280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0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18896" y="6221145"/>
            <a:ext cx="537280" cy="212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1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5662074" y="5556537"/>
            <a:ext cx="398045" cy="39804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9" name="직사각형 38"/>
          <p:cNvSpPr/>
          <p:nvPr/>
        </p:nvSpPr>
        <p:spPr bwMode="auto">
          <a:xfrm>
            <a:off x="3449392" y="4186131"/>
            <a:ext cx="58410" cy="5841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0" name="직사각형 39"/>
          <p:cNvSpPr/>
          <p:nvPr/>
        </p:nvSpPr>
        <p:spPr bwMode="auto">
          <a:xfrm>
            <a:off x="3456473" y="4524981"/>
            <a:ext cx="58410" cy="5841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1" name="직사각형 40"/>
          <p:cNvSpPr/>
          <p:nvPr/>
        </p:nvSpPr>
        <p:spPr bwMode="auto">
          <a:xfrm>
            <a:off x="3783029" y="4187615"/>
            <a:ext cx="58410" cy="58410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2" name="직사각형 41"/>
          <p:cNvSpPr/>
          <p:nvPr/>
        </p:nvSpPr>
        <p:spPr bwMode="auto">
          <a:xfrm>
            <a:off x="3789027" y="4527250"/>
            <a:ext cx="58410" cy="5841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16016" y="4913000"/>
            <a:ext cx="420275" cy="1248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NBDV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10290" y="5904477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Current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block</a:t>
            </a:r>
            <a:endParaRPr kumimoji="0" lang="ko-KR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3591564" y="4323384"/>
            <a:ext cx="58410" cy="584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 flipH="1" flipV="1">
            <a:off x="3443849" y="4195313"/>
            <a:ext cx="2218225" cy="1361224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62" name="타원 61"/>
          <p:cNvSpPr/>
          <p:nvPr/>
        </p:nvSpPr>
        <p:spPr bwMode="auto">
          <a:xfrm>
            <a:off x="3402586" y="4466545"/>
            <a:ext cx="166184" cy="16618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66009" y="3991875"/>
            <a:ext cx="632948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Final </a:t>
            </a:r>
            <a:r>
              <a:rPr kumimoji="0" lang="en-US" altLang="ko-KR" sz="1000" i="0" strike="noStrike" kern="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64" name="구부러진 연결선 63"/>
          <p:cNvCxnSpPr>
            <a:stCxn id="62" idx="2"/>
            <a:endCxn id="63" idx="2"/>
          </p:cNvCxnSpPr>
          <p:nvPr/>
        </p:nvCxnSpPr>
        <p:spPr bwMode="auto">
          <a:xfrm rot="10800000">
            <a:off x="2482484" y="4238097"/>
            <a:ext cx="920103" cy="311541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482482" y="4431360"/>
            <a:ext cx="456663" cy="187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6479721" y="2380191"/>
            <a:ext cx="792088" cy="7920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Current</a:t>
            </a:r>
            <a:b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lang="en-US" altLang="ko-KR" sz="800" b="0" dirty="0" smtClean="0">
                <a:latin typeface="+mn-lt"/>
              </a:rPr>
              <a:t>block</a:t>
            </a:r>
            <a:endParaRPr kumimoji="1" lang="en-US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9" name="직사각형 98"/>
          <p:cNvSpPr/>
          <p:nvPr/>
        </p:nvSpPr>
        <p:spPr bwMode="auto">
          <a:xfrm>
            <a:off x="6263696" y="2160737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2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0" name="직사각형 99"/>
          <p:cNvSpPr/>
          <p:nvPr/>
        </p:nvSpPr>
        <p:spPr bwMode="auto">
          <a:xfrm>
            <a:off x="6263696" y="2952826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A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1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1" name="직사각형 100"/>
          <p:cNvSpPr/>
          <p:nvPr/>
        </p:nvSpPr>
        <p:spPr bwMode="auto">
          <a:xfrm>
            <a:off x="6263697" y="3169078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050" dirty="0" smtClean="0">
                <a:latin typeface="+mn-lt"/>
              </a:rPr>
              <a:t>A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3" name="직사각형 102"/>
          <p:cNvSpPr/>
          <p:nvPr/>
        </p:nvSpPr>
        <p:spPr bwMode="auto">
          <a:xfrm>
            <a:off x="7055785" y="2160736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1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4" name="직사각형 103"/>
          <p:cNvSpPr/>
          <p:nvPr/>
        </p:nvSpPr>
        <p:spPr bwMode="auto">
          <a:xfrm>
            <a:off x="7272758" y="2160738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</a:t>
            </a:r>
            <a:r>
              <a:rPr kumimoji="1" lang="en-US" altLang="ko-KR" sz="105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0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5" name="직사각형 104"/>
          <p:cNvSpPr/>
          <p:nvPr/>
        </p:nvSpPr>
        <p:spPr bwMode="auto">
          <a:xfrm>
            <a:off x="7926669" y="2380191"/>
            <a:ext cx="792088" cy="7920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Co-located</a:t>
            </a:r>
            <a:br>
              <a:rPr kumimoji="1" lang="en-US" altLang="ko-K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lang="en-US" altLang="ko-KR" sz="800" b="0" dirty="0" smtClean="0">
                <a:latin typeface="+mn-lt"/>
              </a:rPr>
              <a:t>block</a:t>
            </a:r>
            <a:endParaRPr kumimoji="1" lang="en-US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6" name="직사각형 105"/>
          <p:cNvSpPr/>
          <p:nvPr/>
        </p:nvSpPr>
        <p:spPr bwMode="auto">
          <a:xfrm>
            <a:off x="8718757" y="3174653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BR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07" name="직사각형 106"/>
          <p:cNvSpPr/>
          <p:nvPr/>
        </p:nvSpPr>
        <p:spPr bwMode="auto">
          <a:xfrm>
            <a:off x="8230740" y="2640343"/>
            <a:ext cx="219453" cy="21945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굴림" pitchFamily="50" charset="-127"/>
              </a:rPr>
              <a:t>Col</a:t>
            </a:r>
            <a:endParaRPr kumimoji="1" lang="ko-KR" altLang="en-US" sz="105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굴림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47884" y="3405258"/>
            <a:ext cx="11015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 smtClean="0">
                <a:latin typeface="+mn-lt"/>
              </a:rPr>
              <a:t>Spatial</a:t>
            </a:r>
          </a:p>
          <a:p>
            <a:pPr algn="ctr"/>
            <a:r>
              <a:rPr lang="en-US" altLang="ko-KR" sz="1000" dirty="0" smtClean="0">
                <a:latin typeface="+mn-lt"/>
              </a:rPr>
              <a:t>Candidates</a:t>
            </a:r>
            <a:r>
              <a:rPr lang="en-US" altLang="ko-KR" sz="1000" b="0" dirty="0" smtClean="0">
                <a:latin typeface="+mn-lt"/>
              </a:rPr>
              <a:t/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(MV search</a:t>
            </a:r>
          </a:p>
          <a:p>
            <a:pPr algn="ctr"/>
            <a:r>
              <a:rPr lang="en-US" altLang="ko-KR" sz="1000" b="0" dirty="0" smtClean="0">
                <a:latin typeface="+mn-lt"/>
              </a:rPr>
              <a:t>&amp;</a:t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DV-MCP search)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705704" y="3405258"/>
            <a:ext cx="14302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 smtClean="0">
                <a:latin typeface="+mn-lt"/>
              </a:rPr>
              <a:t>Temporal</a:t>
            </a:r>
          </a:p>
          <a:p>
            <a:pPr algn="ctr"/>
            <a:r>
              <a:rPr lang="en-US" altLang="ko-KR" sz="1000" dirty="0" smtClean="0">
                <a:latin typeface="+mn-lt"/>
              </a:rPr>
              <a:t>Candidates</a:t>
            </a:r>
            <a:r>
              <a:rPr lang="en-US" altLang="ko-KR" sz="1000" b="0" dirty="0" smtClean="0">
                <a:latin typeface="+mn-lt"/>
              </a:rPr>
              <a:t/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(in co-located picture</a:t>
            </a:r>
            <a:br>
              <a:rPr lang="en-US" altLang="ko-KR" sz="1000" b="0" dirty="0" smtClean="0">
                <a:latin typeface="+mn-lt"/>
              </a:rPr>
            </a:br>
            <a:r>
              <a:rPr lang="en-US" altLang="ko-KR" sz="1000" b="0" dirty="0" smtClean="0">
                <a:latin typeface="+mn-lt"/>
              </a:rPr>
              <a:t>&amp;</a:t>
            </a:r>
          </a:p>
          <a:p>
            <a:pPr algn="ctr"/>
            <a:r>
              <a:rPr lang="en-US" altLang="ko-KR" sz="1000" b="0" dirty="0" smtClean="0">
                <a:latin typeface="+mn-lt"/>
              </a:rPr>
              <a:t>RAP picture)</a:t>
            </a:r>
          </a:p>
        </p:txBody>
      </p:sp>
      <p:cxnSp>
        <p:nvCxnSpPr>
          <p:cNvPr id="8" name="직선 연결선 7"/>
          <p:cNvCxnSpPr/>
          <p:nvPr/>
        </p:nvCxnSpPr>
        <p:spPr bwMode="auto">
          <a:xfrm>
            <a:off x="5444722" y="3385480"/>
            <a:ext cx="74748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55720" y="3474183"/>
            <a:ext cx="2103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NBDV’s accuracy decides</a:t>
            </a:r>
            <a:br>
              <a:rPr lang="en-US" altLang="ko-KR" sz="1200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the accuracy of DV</a:t>
            </a:r>
            <a:endParaRPr lang="ko-KR" alt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3258272" y="3422842"/>
            <a:ext cx="451440" cy="3117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17" name="직선 화살표 연결선 16"/>
          <p:cNvCxnSpPr/>
          <p:nvPr/>
        </p:nvCxnSpPr>
        <p:spPr bwMode="auto">
          <a:xfrm flipH="1">
            <a:off x="3719146" y="3385480"/>
            <a:ext cx="2099316" cy="19298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5410989" y="4215336"/>
            <a:ext cx="921501" cy="5847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ko-KR" sz="800" b="0" dirty="0" smtClean="0">
                <a:latin typeface="+mn-lt"/>
              </a:rPr>
              <a:t>NBDV derivation</a:t>
            </a:r>
          </a:p>
          <a:p>
            <a:r>
              <a:rPr lang="en-US" altLang="ko-KR" sz="800" b="0" dirty="0" smtClean="0">
                <a:latin typeface="+mn-lt"/>
              </a:rPr>
              <a:t>(from Temporal and Spatial Candidates)</a:t>
            </a:r>
            <a:endParaRPr lang="ko-KR" altLang="en-US" sz="800" b="0" dirty="0">
              <a:latin typeface="+mn-lt"/>
            </a:endParaRPr>
          </a:p>
        </p:txBody>
      </p:sp>
      <p:cxnSp>
        <p:nvCxnSpPr>
          <p:cNvPr id="47" name="구부러진 연결선 46"/>
          <p:cNvCxnSpPr>
            <a:stCxn id="46" idx="1"/>
            <a:endCxn id="43" idx="0"/>
          </p:cNvCxnSpPr>
          <p:nvPr/>
        </p:nvCxnSpPr>
        <p:spPr bwMode="auto">
          <a:xfrm rot="10800000" flipV="1">
            <a:off x="4926155" y="4507724"/>
            <a:ext cx="484835" cy="405276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48914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 smtClean="0"/>
              <a:t>Find corresponding depth block by using </a:t>
            </a:r>
            <a:r>
              <a:rPr lang="en-US" altLang="ko-KR" b="1" dirty="0" smtClean="0"/>
              <a:t>initial DV</a:t>
            </a:r>
          </a:p>
          <a:p>
            <a:pPr lvl="1"/>
            <a:r>
              <a:rPr lang="en-US" altLang="ko-KR" dirty="0"/>
              <a:t>Max. depth </a:t>
            </a:r>
            <a:r>
              <a:rPr lang="en-US" altLang="ko-KR" dirty="0" smtClean="0"/>
              <a:t>value </a:t>
            </a:r>
            <a:r>
              <a:rPr lang="en-US" altLang="ko-KR" dirty="0">
                <a:sym typeface="Wingdings" pitchFamily="2" charset="2"/>
              </a:rPr>
              <a:t></a:t>
            </a:r>
            <a:r>
              <a:rPr lang="en-US" altLang="ko-KR" dirty="0"/>
              <a:t> </a:t>
            </a:r>
            <a:r>
              <a:rPr lang="en-US" altLang="ko-KR" b="1" dirty="0" smtClean="0"/>
              <a:t>1</a:t>
            </a:r>
            <a:r>
              <a:rPr lang="en-US" altLang="ko-KR" b="1" baseline="30000" dirty="0" smtClean="0"/>
              <a:t>st</a:t>
            </a:r>
            <a:r>
              <a:rPr lang="en-US" altLang="ko-KR" b="1" dirty="0"/>
              <a:t> </a:t>
            </a:r>
            <a:r>
              <a:rPr lang="en-US" altLang="ko-KR" b="1" dirty="0" smtClean="0"/>
              <a:t>DV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Step: </a:t>
            </a:r>
            <a:r>
              <a:rPr lang="en-US" altLang="ko-KR" u="sng" dirty="0" smtClean="0">
                <a:solidFill>
                  <a:srgbClr val="43CAE5"/>
                </a:solidFill>
              </a:rPr>
              <a:t>Depth based derivation</a:t>
            </a:r>
          </a:p>
          <a:p>
            <a:pPr lvl="1"/>
            <a:r>
              <a:rPr lang="en-US" altLang="ko-KR" dirty="0"/>
              <a:t>Find corresponding depth block by using </a:t>
            </a:r>
            <a:r>
              <a:rPr lang="en-US" altLang="ko-KR" b="1" dirty="0" smtClean="0"/>
              <a:t>1</a:t>
            </a:r>
            <a:r>
              <a:rPr lang="en-US" altLang="ko-KR" b="1" baseline="30000" dirty="0" smtClean="0"/>
              <a:t>st </a:t>
            </a:r>
            <a:r>
              <a:rPr lang="en-US" altLang="ko-KR" b="1" dirty="0" smtClean="0"/>
              <a:t>DV</a:t>
            </a:r>
            <a:endParaRPr lang="en-US" altLang="ko-KR" dirty="0"/>
          </a:p>
          <a:p>
            <a:pPr lvl="1"/>
            <a:r>
              <a:rPr lang="en-US" altLang="ko-KR" dirty="0"/>
              <a:t>Max. depth value </a:t>
            </a:r>
            <a:r>
              <a:rPr lang="en-US" altLang="ko-KR" dirty="0">
                <a:sym typeface="Wingdings" pitchFamily="2" charset="2"/>
              </a:rPr>
              <a:t></a:t>
            </a:r>
            <a:r>
              <a:rPr lang="en-US" altLang="ko-KR" dirty="0"/>
              <a:t> </a:t>
            </a:r>
            <a:r>
              <a:rPr lang="en-US" altLang="ko-KR" b="1" dirty="0"/>
              <a:t>DV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3099481" y="4017649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3099481" y="5220917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5113772" y="5220917"/>
            <a:ext cx="1510719" cy="100714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3279130" y="4181194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1442" y="4809557"/>
            <a:ext cx="476063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Depth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6012826"/>
            <a:ext cx="569482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Texture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6216601"/>
            <a:ext cx="514676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0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796" y="6216601"/>
            <a:ext cx="514676" cy="203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</a:rPr>
              <a:t>View 1</a:t>
            </a:r>
            <a:endParaRPr kumimoji="0" lang="ko-KR" alt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5678482" y="5583698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3279130" y="4179773"/>
            <a:ext cx="55953" cy="5595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3285912" y="4497599"/>
            <a:ext cx="55953" cy="55953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3598729" y="4181194"/>
            <a:ext cx="55953" cy="55953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3604475" y="4506540"/>
            <a:ext cx="55953" cy="55953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3234" y="5046181"/>
            <a:ext cx="4888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1</a:t>
            </a:r>
            <a:r>
              <a:rPr kumimoji="0" lang="en-US" altLang="ko-KR" sz="1000" i="0" u="none" strike="noStrike" kern="0" cap="none" spc="0" normalizeH="0" baseline="30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st</a:t>
            </a:r>
            <a:r>
              <a:rPr kumimoji="0" lang="en-US" altLang="ko-KR" sz="100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 DV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17877" y="5905378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Current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block</a:t>
            </a:r>
            <a:endParaRPr kumimoji="0" lang="ko-KR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3945705" y="4185159"/>
            <a:ext cx="381298" cy="38129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3945705" y="4183738"/>
            <a:ext cx="55953" cy="5595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2" name="직사각형 21"/>
          <p:cNvSpPr/>
          <p:nvPr/>
        </p:nvSpPr>
        <p:spPr bwMode="auto">
          <a:xfrm>
            <a:off x="3952488" y="4508332"/>
            <a:ext cx="55953" cy="55953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4265305" y="4185159"/>
            <a:ext cx="55953" cy="55953"/>
          </a:xfrm>
          <a:prstGeom prst="rect">
            <a:avLst/>
          </a:prstGeom>
          <a:solidFill>
            <a:srgbClr val="3333CC"/>
          </a:solidFill>
          <a:ln w="952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4271051" y="4510505"/>
            <a:ext cx="55953" cy="55953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4740340"/>
            <a:ext cx="474568" cy="119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Initial 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3415319" y="4311251"/>
            <a:ext cx="55953" cy="5595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4079895" y="4310217"/>
            <a:ext cx="55953" cy="55953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30" name="직선 화살표 연결선 29"/>
          <p:cNvCxnSpPr/>
          <p:nvPr/>
        </p:nvCxnSpPr>
        <p:spPr bwMode="auto">
          <a:xfrm flipH="1" flipV="1">
            <a:off x="3259728" y="4180757"/>
            <a:ext cx="2418755" cy="1402941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1" name="직선 화살표 연결선 30"/>
          <p:cNvCxnSpPr/>
          <p:nvPr/>
        </p:nvCxnSpPr>
        <p:spPr bwMode="auto">
          <a:xfrm flipH="1" flipV="1">
            <a:off x="3951103" y="4180757"/>
            <a:ext cx="1719484" cy="1403929"/>
          </a:xfrm>
          <a:prstGeom prst="straightConnector1">
            <a:avLst/>
          </a:prstGeom>
          <a:noFill/>
          <a:ln w="3175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타원 31"/>
          <p:cNvSpPr/>
          <p:nvPr/>
        </p:nvSpPr>
        <p:spPr bwMode="auto">
          <a:xfrm>
            <a:off x="3234293" y="4448389"/>
            <a:ext cx="159192" cy="15919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33" name="구부러진 연결선 32"/>
          <p:cNvCxnSpPr>
            <a:stCxn id="34" idx="2"/>
            <a:endCxn id="18" idx="1"/>
          </p:cNvCxnSpPr>
          <p:nvPr/>
        </p:nvCxnSpPr>
        <p:spPr bwMode="auto">
          <a:xfrm rot="10800000" flipH="1" flipV="1">
            <a:off x="4220622" y="4527985"/>
            <a:ext cx="222612" cy="595140"/>
          </a:xfrm>
          <a:prstGeom prst="curvedConnector3">
            <a:avLst>
              <a:gd name="adj1" fmla="val -102690"/>
            </a:avLst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34" name="타원 33"/>
          <p:cNvSpPr/>
          <p:nvPr/>
        </p:nvSpPr>
        <p:spPr bwMode="auto">
          <a:xfrm>
            <a:off x="4220622" y="4448389"/>
            <a:ext cx="159192" cy="15919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5736" y="4050418"/>
            <a:ext cx="612798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000" r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i="0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Final</a:t>
            </a:r>
            <a:r>
              <a:rPr kumimoji="0" lang="en-US" altLang="ko-KR" sz="1000" i="0" strike="noStrike" kern="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</a:rPr>
              <a:t> DV</a:t>
            </a:r>
            <a:endParaRPr kumimoji="0" lang="ko-KR" altLang="en-US" sz="1000" i="0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36" name="구부러진 연결선 35"/>
          <p:cNvCxnSpPr>
            <a:stCxn id="32" idx="2"/>
            <a:endCxn id="35" idx="2"/>
          </p:cNvCxnSpPr>
          <p:nvPr/>
        </p:nvCxnSpPr>
        <p:spPr bwMode="auto">
          <a:xfrm rot="10800000">
            <a:off x="2502135" y="4296639"/>
            <a:ext cx="732158" cy="231346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666723" y="4362943"/>
            <a:ext cx="921501" cy="21544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ko-KR" sz="800" b="0" dirty="0" smtClean="0">
                <a:latin typeface="+mn-lt"/>
              </a:rPr>
              <a:t>Depth value 128</a:t>
            </a:r>
            <a:endParaRPr lang="ko-KR" altLang="en-US" sz="800" b="0" dirty="0">
              <a:latin typeface="+mn-lt"/>
            </a:endParaRPr>
          </a:p>
        </p:txBody>
      </p:sp>
      <p:cxnSp>
        <p:nvCxnSpPr>
          <p:cNvPr id="38" name="구부러진 연결선 37"/>
          <p:cNvCxnSpPr>
            <a:stCxn id="37" idx="1"/>
            <a:endCxn id="25" idx="0"/>
          </p:cNvCxnSpPr>
          <p:nvPr/>
        </p:nvCxnSpPr>
        <p:spPr bwMode="auto">
          <a:xfrm rot="10800000" flipV="1">
            <a:off x="5025309" y="4470664"/>
            <a:ext cx="641415" cy="269675"/>
          </a:xfrm>
          <a:prstGeom prst="curvedConnector2">
            <a:avLst/>
          </a:prstGeom>
          <a:noFill/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042558" y="4313978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14184" y="4767149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72024" y="4471048"/>
            <a:ext cx="437450" cy="179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0" dirty="0" smtClean="0">
                <a:solidFill>
                  <a:srgbClr val="FF0000"/>
                </a:solidFill>
                <a:latin typeface="+mn-lt"/>
              </a:rPr>
              <a:t>convert</a:t>
            </a:r>
            <a:endParaRPr lang="ko-KR" altLang="en-US" sz="900" b="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4" name="직선 연결선 43"/>
          <p:cNvCxnSpPr/>
          <p:nvPr/>
        </p:nvCxnSpPr>
        <p:spPr bwMode="auto">
          <a:xfrm>
            <a:off x="5444722" y="3385480"/>
            <a:ext cx="74748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직사각형 44"/>
          <p:cNvSpPr/>
          <p:nvPr/>
        </p:nvSpPr>
        <p:spPr bwMode="auto">
          <a:xfrm>
            <a:off x="3258272" y="3422842"/>
            <a:ext cx="451440" cy="3117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46" name="직선 화살표 연결선 45"/>
          <p:cNvCxnSpPr/>
          <p:nvPr/>
        </p:nvCxnSpPr>
        <p:spPr bwMode="auto">
          <a:xfrm flipH="1">
            <a:off x="3719146" y="3385480"/>
            <a:ext cx="2099316" cy="19298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819450" y="3411915"/>
            <a:ext cx="3935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u="sng" dirty="0" smtClean="0">
                <a:solidFill>
                  <a:srgbClr val="FF0000"/>
                </a:solidFill>
                <a:latin typeface="+mn-lt"/>
              </a:rPr>
              <a:t>(NBDV) vs. (1</a:t>
            </a:r>
            <a:r>
              <a:rPr lang="en-US" altLang="ko-KR" sz="1200" u="sng" baseline="30000" dirty="0" smtClean="0">
                <a:solidFill>
                  <a:srgbClr val="FF0000"/>
                </a:solidFill>
                <a:latin typeface="+mn-lt"/>
              </a:rPr>
              <a:t>st</a:t>
            </a:r>
            <a:r>
              <a:rPr lang="en-US" altLang="ko-KR" sz="1200" u="sng" dirty="0" smtClean="0">
                <a:solidFill>
                  <a:srgbClr val="FF0000"/>
                </a:solidFill>
                <a:latin typeface="+mn-lt"/>
              </a:rPr>
              <a:t> DV)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If 1</a:t>
            </a:r>
            <a:r>
              <a:rPr lang="en-US" altLang="ko-KR" sz="1200" baseline="30000" dirty="0" smtClean="0">
                <a:solidFill>
                  <a:srgbClr val="FF0000"/>
                </a:solidFill>
                <a:latin typeface="+mn-lt"/>
              </a:rPr>
              <a:t>st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 DV has better accuracy compared to NBDV,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the accuracy of DV might be also enhanced, </a:t>
            </a:r>
            <a:br>
              <a:rPr lang="en-US" altLang="ko-KR" sz="1200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a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  <a:sym typeface="Wingdings" pitchFamily="2" charset="2"/>
              </a:rPr>
              <a:t>nd 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more </a:t>
            </a:r>
            <a:r>
              <a:rPr lang="en-US" altLang="ko-KR" sz="1200" dirty="0">
                <a:solidFill>
                  <a:srgbClr val="FF0000"/>
                </a:solidFill>
                <a:latin typeface="+mn-lt"/>
              </a:rPr>
              <a:t>coding gains can be </a:t>
            </a:r>
            <a:r>
              <a:rPr lang="en-US" altLang="ko-KR" sz="1200" dirty="0" smtClean="0">
                <a:solidFill>
                  <a:srgbClr val="FF0000"/>
                </a:solidFill>
                <a:latin typeface="+mn-lt"/>
              </a:rPr>
              <a:t>expected.</a:t>
            </a:r>
            <a:endParaRPr lang="ko-KR" alt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10844" y="1916832"/>
            <a:ext cx="41536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I</a:t>
            </a:r>
            <a:r>
              <a:rPr lang="en-US" altLang="ko-KR" sz="1400" dirty="0" smtClean="0">
                <a:solidFill>
                  <a:srgbClr val="00B0F0"/>
                </a:solidFill>
                <a:latin typeface="+mn-lt"/>
              </a:rPr>
              <a:t>nitial </a:t>
            </a:r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DV </a:t>
            </a: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is set to corresponding value of</a:t>
            </a:r>
            <a:br>
              <a:rPr lang="en-US" altLang="ko-KR" sz="1400" b="0" dirty="0" smtClean="0">
                <a:solidFill>
                  <a:srgbClr val="00B0F0"/>
                </a:solidFill>
                <a:latin typeface="+mn-lt"/>
              </a:rPr>
            </a:b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                </a:t>
            </a:r>
            <a:r>
              <a:rPr lang="en-US" altLang="ko-KR" sz="1400" u="sng" dirty="0" smtClean="0">
                <a:solidFill>
                  <a:srgbClr val="00B0F0"/>
                </a:solidFill>
                <a:latin typeface="+mn-lt"/>
              </a:rPr>
              <a:t>depth </a:t>
            </a:r>
            <a:r>
              <a:rPr lang="en-US" altLang="ko-KR" sz="1400" u="sng" dirty="0">
                <a:solidFill>
                  <a:srgbClr val="00B0F0"/>
                </a:solidFill>
                <a:latin typeface="+mn-lt"/>
              </a:rPr>
              <a:t>value 128</a:t>
            </a:r>
            <a:r>
              <a:rPr lang="en-US" altLang="ko-KR" sz="1400" dirty="0">
                <a:solidFill>
                  <a:srgbClr val="00B0F0"/>
                </a:solidFill>
                <a:latin typeface="+mn-lt"/>
              </a:rPr>
              <a:t> </a:t>
            </a:r>
            <a:r>
              <a:rPr lang="en-US" altLang="ko-KR" sz="1400" b="0" dirty="0">
                <a:solidFill>
                  <a:srgbClr val="00B0F0"/>
                </a:solidFill>
                <a:latin typeface="+mn-lt"/>
              </a:rPr>
              <a:t>(1 &lt;&lt; (</a:t>
            </a:r>
            <a:r>
              <a:rPr lang="en-US" altLang="ko-KR" sz="1400" b="0" dirty="0" smtClean="0">
                <a:solidFill>
                  <a:srgbClr val="00B0F0"/>
                </a:solidFill>
                <a:latin typeface="+mn-lt"/>
              </a:rPr>
              <a:t>bit depth-1</a:t>
            </a:r>
            <a:r>
              <a:rPr lang="en-US" altLang="ko-KR" sz="1400" b="0" dirty="0">
                <a:solidFill>
                  <a:srgbClr val="00B0F0"/>
                </a:solidFill>
                <a:latin typeface="+mn-lt"/>
              </a:rPr>
              <a:t>))</a:t>
            </a:r>
          </a:p>
        </p:txBody>
      </p:sp>
      <p:cxnSp>
        <p:nvCxnSpPr>
          <p:cNvPr id="48" name="직선 연결선 47"/>
          <p:cNvCxnSpPr/>
          <p:nvPr/>
        </p:nvCxnSpPr>
        <p:spPr bwMode="auto">
          <a:xfrm>
            <a:off x="5495391" y="1700808"/>
            <a:ext cx="1020825" cy="0"/>
          </a:xfrm>
          <a:prstGeom prst="line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화살표 연결선 48"/>
          <p:cNvCxnSpPr/>
          <p:nvPr/>
        </p:nvCxnSpPr>
        <p:spPr bwMode="auto">
          <a:xfrm flipV="1">
            <a:off x="5940152" y="1700808"/>
            <a:ext cx="0" cy="288032"/>
          </a:xfrm>
          <a:prstGeom prst="straightConnector1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2491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Based on CTC w/ HTM6.0</a:t>
            </a:r>
          </a:p>
          <a:p>
            <a:pPr lvl="1"/>
            <a:r>
              <a:rPr lang="en-US" altLang="ko-KR" dirty="0" smtClean="0"/>
              <a:t>0.2% and 0.4% gain on video 1 and video 2</a:t>
            </a:r>
          </a:p>
          <a:p>
            <a:pPr lvl="1"/>
            <a:r>
              <a:rPr lang="en-US" altLang="ko-KR" dirty="0" smtClean="0"/>
              <a:t>0.1% gain on overall coded and synthesized view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828952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0486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Conclusions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propose a simplification method for DV derivation</a:t>
            </a:r>
          </a:p>
          <a:p>
            <a:pPr lvl="1"/>
            <a:r>
              <a:rPr lang="en-US" altLang="ko-KR" dirty="0" smtClean="0"/>
              <a:t>Only using coded depth information</a:t>
            </a:r>
          </a:p>
          <a:p>
            <a:pPr lvl="1"/>
            <a:r>
              <a:rPr lang="en-US" altLang="ko-KR" dirty="0"/>
              <a:t>Text simplification (saving </a:t>
            </a:r>
            <a:r>
              <a:rPr lang="en-US" altLang="ko-KR" dirty="0" smtClean="0"/>
              <a:t>3-page of</a:t>
            </a:r>
            <a:r>
              <a:rPr lang="ko-KR" altLang="en-US" dirty="0"/>
              <a:t> </a:t>
            </a:r>
            <a:r>
              <a:rPr lang="en-US" altLang="ko-KR" dirty="0" smtClean="0"/>
              <a:t>specification)</a:t>
            </a:r>
            <a:endParaRPr lang="en-US" altLang="ko-KR" dirty="0"/>
          </a:p>
          <a:p>
            <a:pPr lvl="1"/>
            <a:r>
              <a:rPr lang="en-US" altLang="ko-KR" dirty="0" smtClean="0"/>
              <a:t>In spite of the simplification,</a:t>
            </a:r>
          </a:p>
          <a:p>
            <a:pPr lvl="2"/>
            <a:r>
              <a:rPr lang="en-US" altLang="ko-KR" dirty="0" smtClean="0"/>
              <a:t>0.2% and 0.4% coding gain on dependent view</a:t>
            </a:r>
          </a:p>
          <a:p>
            <a:pPr lvl="2"/>
            <a:r>
              <a:rPr lang="en-US" altLang="ko-KR" dirty="0" smtClean="0"/>
              <a:t>0.1% coding gain on coded and synthesized view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We recommend to adopt the proposed method into next 3D-HEVC TM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>
          <a:xfrm>
            <a:off x="1187624" y="5625253"/>
            <a:ext cx="6990578" cy="40011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/>
              <a:t>Thanks to </a:t>
            </a:r>
            <a:r>
              <a:rPr lang="en-US" altLang="ko-KR" sz="2000" dirty="0" smtClean="0">
                <a:solidFill>
                  <a:srgbClr val="00B0F0"/>
                </a:solidFill>
              </a:rPr>
              <a:t>NTT</a:t>
            </a:r>
            <a:r>
              <a:rPr lang="en-US" altLang="ko-KR" sz="2000" dirty="0" smtClean="0"/>
              <a:t> for </a:t>
            </a:r>
            <a:r>
              <a:rPr lang="en-US" altLang="ko-KR" sz="2000" dirty="0"/>
              <a:t>the cross checking (</a:t>
            </a:r>
            <a:r>
              <a:rPr lang="en-US" altLang="ko-KR" sz="2000" dirty="0" smtClean="0"/>
              <a:t>JCT3V-D0230).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40978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샘파트너스\Desktop\삼성전자 D.I 3.0 재작업 프로젝트\6th PT Tool 수정작업\1차 작업본\Source\Samsung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384" y="3301219"/>
            <a:ext cx="730800" cy="242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324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Separation Issue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3D-HEVC should support Texture only coding?</a:t>
            </a:r>
          </a:p>
          <a:p>
            <a:pPr lvl="1"/>
            <a:r>
              <a:rPr lang="en-US" altLang="ko-KR" dirty="0" smtClean="0"/>
              <a:t>If so, NBDV can be used in Texture only coding case.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1509886" y="2317084"/>
            <a:ext cx="2666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n-lt"/>
              </a:rPr>
              <a:t>Texture &amp; Depth Coding</a:t>
            </a:r>
            <a:endParaRPr lang="ko-KR" altLang="en-US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99665" y="2317084"/>
            <a:ext cx="2292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n-lt"/>
              </a:rPr>
              <a:t>Texture Only Coding</a:t>
            </a:r>
            <a:endParaRPr lang="ko-KR" altLang="en-US" dirty="0">
              <a:latin typeface="+mn-lt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1691680" y="2996952"/>
            <a:ext cx="2302526" cy="6421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n-lt"/>
                <a:cs typeface="Arial" pitchFamily="34" charset="0"/>
              </a:rPr>
              <a:t>Using Proposed Method</a:t>
            </a:r>
            <a:endParaRPr kumimoji="1" lang="ko-KR" altLang="en-US" sz="1400" i="0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4861762" y="2996951"/>
            <a:ext cx="2302526" cy="6421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n-lt"/>
                <a:cs typeface="Arial" pitchFamily="34" charset="0"/>
              </a:rPr>
              <a:t>Using NBDV</a:t>
            </a:r>
            <a:endParaRPr kumimoji="1" lang="ko-KR" altLang="en-US" sz="1400" i="0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9" name="아래쪽 화살표 8"/>
          <p:cNvSpPr/>
          <p:nvPr/>
        </p:nvSpPr>
        <p:spPr bwMode="auto">
          <a:xfrm>
            <a:off x="2662923" y="2693442"/>
            <a:ext cx="360040" cy="216024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0" name="아래쪽 화살표 9"/>
          <p:cNvSpPr/>
          <p:nvPr/>
        </p:nvSpPr>
        <p:spPr bwMode="auto">
          <a:xfrm>
            <a:off x="5833005" y="2686841"/>
            <a:ext cx="360040" cy="216024"/>
          </a:xfrm>
          <a:prstGeom prst="downArrow">
            <a:avLst/>
          </a:prstGeom>
          <a:solidFill>
            <a:srgbClr val="FFFFCC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5664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80836</TotalTime>
  <Words>357</Words>
  <Application>Microsoft Office PowerPoint</Application>
  <PresentationFormat>화면 슬라이드 쇼(4:3)</PresentationFormat>
  <Paragraphs>95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Presentation만들기</vt:lpstr>
      <vt:lpstr>PowerPoint 프레젠테이션</vt:lpstr>
      <vt:lpstr>Current Disparity Vector Derivation</vt:lpstr>
      <vt:lpstr>Proposed Method</vt:lpstr>
      <vt:lpstr>Experimental Result</vt:lpstr>
      <vt:lpstr>Conclusions</vt:lpstr>
      <vt:lpstr>PowerPoint 프레젠테이션</vt:lpstr>
      <vt:lpstr>Separation Issue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박민우</cp:lastModifiedBy>
  <cp:revision>6880</cp:revision>
  <dcterms:created xsi:type="dcterms:W3CDTF">2003-01-13T07:35:44Z</dcterms:created>
  <dcterms:modified xsi:type="dcterms:W3CDTF">2013-04-21T14:05:27Z</dcterms:modified>
</cp:coreProperties>
</file>