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4"/>
  </p:notesMasterIdLst>
  <p:handoutMasterIdLst>
    <p:handoutMasterId r:id="rId5"/>
  </p:handoutMasterIdLst>
  <p:sldIdLst>
    <p:sldId id="914" r:id="rId2"/>
    <p:sldId id="915" r:id="rId3"/>
  </p:sldIdLst>
  <p:sldSz cx="9144000" cy="6858000" type="screen4x3"/>
  <p:notesSz cx="6788150" cy="9923463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sz="1600" b="1" kern="1200">
        <a:solidFill>
          <a:schemeClr val="tx1"/>
        </a:solidFill>
        <a:latin typeface="Times New Roman" pitchFamily="18" charset="0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sz="1600" b="1" kern="1200">
        <a:solidFill>
          <a:schemeClr val="tx1"/>
        </a:solidFill>
        <a:latin typeface="Times New Roman" pitchFamily="18" charset="0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sz="1600" b="1" kern="1200">
        <a:solidFill>
          <a:schemeClr val="tx1"/>
        </a:solidFill>
        <a:latin typeface="Times New Roman" pitchFamily="18" charset="0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sz="1600" b="1" kern="1200">
        <a:solidFill>
          <a:schemeClr val="tx1"/>
        </a:solidFill>
        <a:latin typeface="Times New Roman" pitchFamily="18" charset="0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sz="1600" b="1" kern="1200">
        <a:solidFill>
          <a:schemeClr val="tx1"/>
        </a:solidFill>
        <a:latin typeface="Times New Roman" pitchFamily="18" charset="0"/>
        <a:ea typeface="굴림" pitchFamily="50" charset="-127"/>
        <a:cs typeface="+mn-cs"/>
      </a:defRPr>
    </a:lvl5pPr>
    <a:lvl6pPr marL="2286000" algn="l" defTabSz="914400" rtl="0" eaLnBrk="1" latinLnBrk="1" hangingPunct="1">
      <a:defRPr kumimoji="1" sz="1600" b="1" kern="1200">
        <a:solidFill>
          <a:schemeClr val="tx1"/>
        </a:solidFill>
        <a:latin typeface="Times New Roman" pitchFamily="18" charset="0"/>
        <a:ea typeface="굴림" pitchFamily="50" charset="-127"/>
        <a:cs typeface="+mn-cs"/>
      </a:defRPr>
    </a:lvl6pPr>
    <a:lvl7pPr marL="2743200" algn="l" defTabSz="914400" rtl="0" eaLnBrk="1" latinLnBrk="1" hangingPunct="1">
      <a:defRPr kumimoji="1" sz="1600" b="1" kern="1200">
        <a:solidFill>
          <a:schemeClr val="tx1"/>
        </a:solidFill>
        <a:latin typeface="Times New Roman" pitchFamily="18" charset="0"/>
        <a:ea typeface="굴림" pitchFamily="50" charset="-127"/>
        <a:cs typeface="+mn-cs"/>
      </a:defRPr>
    </a:lvl7pPr>
    <a:lvl8pPr marL="3200400" algn="l" defTabSz="914400" rtl="0" eaLnBrk="1" latinLnBrk="1" hangingPunct="1">
      <a:defRPr kumimoji="1" sz="1600" b="1" kern="1200">
        <a:solidFill>
          <a:schemeClr val="tx1"/>
        </a:solidFill>
        <a:latin typeface="Times New Roman" pitchFamily="18" charset="0"/>
        <a:ea typeface="굴림" pitchFamily="50" charset="-127"/>
        <a:cs typeface="+mn-cs"/>
      </a:defRPr>
    </a:lvl8pPr>
    <a:lvl9pPr marL="3657600" algn="l" defTabSz="914400" rtl="0" eaLnBrk="1" latinLnBrk="1" hangingPunct="1">
      <a:defRPr kumimoji="1" sz="1600" b="1" kern="1200">
        <a:solidFill>
          <a:schemeClr val="tx1"/>
        </a:solidFill>
        <a:latin typeface="Times New Roman" pitchFamily="18" charset="0"/>
        <a:ea typeface="굴림" pitchFamily="50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3300"/>
    <a:srgbClr val="5FE3D6"/>
    <a:srgbClr val="FFFFCC"/>
    <a:srgbClr val="43CAE5"/>
    <a:srgbClr val="9999FF"/>
    <a:srgbClr val="FF00FF"/>
    <a:srgbClr val="66CCFF"/>
    <a:srgbClr val="5DCBC1"/>
    <a:srgbClr val="990000"/>
    <a:srgbClr val="00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보통 스타일 2 - 강조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5940675A-B579-460E-94D1-54222C63F5DA}" styleName="스타일 없음, 표 눈금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보통 스타일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93296810-A885-4BE3-A3E7-6D5BEEA58F35}" styleName="보통 스타일 2 - 강조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D27102A9-8310-4765-A935-A1911B00CA55}" styleName="밝은 스타일 1 - 강조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D7AC3CCA-C797-4891-BE02-D94E43425B78}" styleName="보통 스타일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F5AB1C69-6EDB-4FF4-983F-18BD219EF322}" styleName="보통 스타일 2 - 강조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보통 스타일 2 - 강조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665" autoAdjust="0"/>
    <p:restoredTop sz="94229" autoAdjust="0"/>
  </p:normalViewPr>
  <p:slideViewPr>
    <p:cSldViewPr>
      <p:cViewPr varScale="1">
        <p:scale>
          <a:sx n="68" d="100"/>
          <a:sy n="68" d="100"/>
        </p:scale>
        <p:origin x="-1512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18" y="1698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2" d="100"/>
          <a:sy n="52" d="100"/>
        </p:scale>
        <p:origin x="-2724" y="-96"/>
      </p:cViewPr>
      <p:guideLst>
        <p:guide orient="horz" pos="3126"/>
        <p:guide pos="2138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16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7" tIns="45678" rIns="91357" bIns="45678" numCol="1" anchor="t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200" b="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85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6513" y="0"/>
            <a:ext cx="2941637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7" tIns="45678" rIns="91357" bIns="45678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 b="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85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6575"/>
            <a:ext cx="29416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7" tIns="45678" rIns="91357" bIns="45678" numCol="1" anchor="b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200" b="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85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6513" y="9426575"/>
            <a:ext cx="2941637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7" tIns="45678" rIns="91357" bIns="45678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 b="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09592CCC-4287-4091-BDD7-6597032BF79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1755634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5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67038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7" tIns="45678" rIns="91357" bIns="45678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150000"/>
              </a:lnSpc>
              <a:spcBef>
                <a:spcPct val="20000"/>
              </a:spcBef>
              <a:buClr>
                <a:srgbClr val="000099"/>
              </a:buClr>
              <a:buFont typeface="Wingdings" pitchFamily="2" charset="2"/>
              <a:buNone/>
              <a:defRPr sz="1200">
                <a:latin typeface="새굴림" pitchFamily="18" charset="-127"/>
                <a:ea typeface="새굴림" pitchFamily="18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935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1438" y="0"/>
            <a:ext cx="2890837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7" tIns="45678" rIns="91357" bIns="45678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50000"/>
              </a:lnSpc>
              <a:spcBef>
                <a:spcPct val="20000"/>
              </a:spcBef>
              <a:buClr>
                <a:srgbClr val="000099"/>
              </a:buClr>
              <a:buFont typeface="Wingdings" pitchFamily="2" charset="2"/>
              <a:buNone/>
              <a:defRPr sz="1200">
                <a:latin typeface="새굴림" pitchFamily="18" charset="-127"/>
                <a:ea typeface="새굴림" pitchFamily="18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2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36625" y="766763"/>
            <a:ext cx="4899025" cy="36750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35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2813" y="4748213"/>
            <a:ext cx="4946650" cy="4441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7" tIns="45678" rIns="91357" bIns="4567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noProof="0" smtClean="0"/>
              <a:t>마스터 텍스트 스타일을 편집합니다</a:t>
            </a:r>
          </a:p>
          <a:p>
            <a:pPr lvl="1"/>
            <a:r>
              <a:rPr lang="ko-KR" altLang="en-US" noProof="0" smtClean="0"/>
              <a:t>둘째 수준</a:t>
            </a:r>
          </a:p>
          <a:p>
            <a:pPr lvl="2"/>
            <a:r>
              <a:rPr lang="ko-KR" altLang="en-US" noProof="0" smtClean="0"/>
              <a:t>셋째 수준</a:t>
            </a:r>
          </a:p>
          <a:p>
            <a:pPr lvl="3"/>
            <a:r>
              <a:rPr lang="ko-KR" altLang="en-US" noProof="0" smtClean="0"/>
              <a:t>넷째 수준</a:t>
            </a:r>
          </a:p>
          <a:p>
            <a:pPr lvl="4"/>
            <a:r>
              <a:rPr lang="ko-KR" altLang="en-US" noProof="0" smtClean="0"/>
              <a:t>다섯째 수준</a:t>
            </a:r>
          </a:p>
        </p:txBody>
      </p:sp>
      <p:sp>
        <p:nvSpPr>
          <p:cNvPr id="1935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18638"/>
            <a:ext cx="2967038" cy="536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7" tIns="45678" rIns="91357" bIns="45678" numCol="1" anchor="b" anchorCtr="0" compatLnSpc="1">
            <a:prstTxWarp prst="textNoShape">
              <a:avLst/>
            </a:prstTxWarp>
          </a:bodyPr>
          <a:lstStyle>
            <a:lvl1pPr algn="l">
              <a:lnSpc>
                <a:spcPct val="150000"/>
              </a:lnSpc>
              <a:spcBef>
                <a:spcPct val="20000"/>
              </a:spcBef>
              <a:buClr>
                <a:srgbClr val="000099"/>
              </a:buClr>
              <a:buFont typeface="Wingdings" pitchFamily="2" charset="2"/>
              <a:buNone/>
              <a:defRPr sz="1200">
                <a:latin typeface="새굴림" pitchFamily="18" charset="-127"/>
                <a:ea typeface="새굴림" pitchFamily="18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935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1438" y="9418638"/>
            <a:ext cx="2890837" cy="536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7" tIns="45678" rIns="91357" bIns="45678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150000"/>
              </a:lnSpc>
              <a:spcBef>
                <a:spcPct val="20000"/>
              </a:spcBef>
              <a:buClr>
                <a:srgbClr val="000099"/>
              </a:buClr>
              <a:buFont typeface="Wingdings" pitchFamily="2" charset="2"/>
              <a:buNone/>
              <a:defRPr sz="1200">
                <a:latin typeface="새굴림" pitchFamily="18" charset="-127"/>
                <a:ea typeface="새굴림" pitchFamily="18" charset="-127"/>
              </a:defRPr>
            </a:lvl1pPr>
          </a:lstStyle>
          <a:p>
            <a:pPr>
              <a:defRPr/>
            </a:pPr>
            <a:fld id="{C1AD212E-C680-4CAF-99B8-8E6EE209D12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6384806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0668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endParaRPr lang="ko-KR" altLang="ko-KR" dirty="0"/>
          </a:p>
        </p:txBody>
      </p:sp>
      <p:sp>
        <p:nvSpPr>
          <p:cNvPr id="133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2895600"/>
            <a:ext cx="6400800" cy="3124200"/>
          </a:xfrm>
          <a:prstGeom prst="rect">
            <a:avLst/>
          </a:prstGeom>
          <a:ln w="9525">
            <a:miter lim="800000"/>
          </a:ln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endParaRPr lang="en-US" altLang="ko-KR" dirty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0"/>
              </a:spcBef>
              <a:defRPr sz="1400" b="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3402143379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889B33-B1F6-48EC-8ACB-28A873E26F61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1652394637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858000" y="76200"/>
            <a:ext cx="2286000" cy="6248400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0" y="76200"/>
            <a:ext cx="6705600" cy="6248400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E24500-8396-4ECE-BF5C-B3CFEE909054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1528301649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aseline="0"/>
            </a:lvl1pPr>
          </a:lstStyle>
          <a:p>
            <a:r>
              <a:rPr lang="ko-KR" altLang="en-US" dirty="0" smtClean="0"/>
              <a:t>마스터 제목 스타일 편집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>
            <a:lvl2pPr>
              <a:defRPr sz="1800" baseline="0"/>
            </a:lvl2pPr>
          </a:lstStyle>
          <a:p>
            <a:pPr lvl="0"/>
            <a:r>
              <a:rPr lang="ko-KR" altLang="en-US" dirty="0" smtClean="0"/>
              <a:t>마스터 텍스트 스타일을 편집합니다</a:t>
            </a:r>
          </a:p>
          <a:p>
            <a:pPr lvl="1"/>
            <a:r>
              <a:rPr lang="ko-KR" altLang="en-US" dirty="0" smtClean="0"/>
              <a:t>둘째 수준</a:t>
            </a:r>
          </a:p>
          <a:p>
            <a:pPr lvl="2"/>
            <a:r>
              <a:rPr lang="ko-KR" altLang="en-US" dirty="0" smtClean="0"/>
              <a:t>셋째 수준</a:t>
            </a:r>
          </a:p>
          <a:p>
            <a:pPr lvl="3"/>
            <a:r>
              <a:rPr lang="ko-KR" altLang="en-US" dirty="0" smtClean="0"/>
              <a:t>넷째 수준</a:t>
            </a:r>
          </a:p>
          <a:p>
            <a:pPr lvl="4"/>
            <a:r>
              <a:rPr lang="ko-KR" altLang="en-US" dirty="0" smtClean="0"/>
              <a:t>다섯째 수준</a:t>
            </a:r>
            <a:endParaRPr lang="ko-KR" altLang="en-US" dirty="0"/>
          </a:p>
        </p:txBody>
      </p:sp>
      <p:sp>
        <p:nvSpPr>
          <p:cNvPr id="4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5F3C0D-5DBE-42BF-8D3F-482FB3DAD48A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3234783800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CD6710D-EC90-43A7-9658-C46E525D8D2C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136634000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0" y="762000"/>
            <a:ext cx="44958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762000"/>
            <a:ext cx="44958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98D7EF-4D19-437F-8229-64F09AE89EDF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3425427775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009CA2-07CA-4123-B5E6-2FBEF7462BD8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3268901974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3BA161-479B-4A1A-A33E-B4EAC67AED45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2972232356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930C57-D219-43F6-BF05-D5C8DD286150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2626931367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65803E-7C26-4ADE-B61B-FE779ECA3017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448702880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60E26A2-5A6A-47C0-8DCD-5AE856CD76DB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1845477057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3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098" name="Line 2"/>
          <p:cNvSpPr>
            <a:spLocks noChangeShapeType="1"/>
          </p:cNvSpPr>
          <p:nvPr/>
        </p:nvSpPr>
        <p:spPr bwMode="auto">
          <a:xfrm>
            <a:off x="0" y="836613"/>
            <a:ext cx="9144000" cy="0"/>
          </a:xfrm>
          <a:prstGeom prst="line">
            <a:avLst/>
          </a:prstGeom>
          <a:noFill/>
          <a:ln w="57150" cmpd="thinThick">
            <a:solidFill>
              <a:srgbClr val="333399"/>
            </a:solidFill>
            <a:round/>
            <a:headEnd/>
            <a:tailEnd/>
          </a:ln>
          <a:effectLst/>
        </p:spPr>
        <p:txBody>
          <a:bodyPr/>
          <a:lstStyle/>
          <a:p>
            <a:pPr algn="ctr">
              <a:spcBef>
                <a:spcPct val="50000"/>
              </a:spcBef>
              <a:defRPr/>
            </a:pPr>
            <a:endParaRPr lang="ko-KR" altLang="en-US"/>
          </a:p>
        </p:txBody>
      </p:sp>
      <p:sp>
        <p:nvSpPr>
          <p:cNvPr id="1027" name="AutoShap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762000"/>
            <a:ext cx="9144000" cy="5562600"/>
          </a:xfrm>
          <a:prstGeom prst="roundRect">
            <a:avLst>
              <a:gd name="adj" fmla="val 16667"/>
            </a:avLst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ko-KR" smtClean="0"/>
              <a:t> </a:t>
            </a:r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 둘째 수준</a:t>
            </a:r>
          </a:p>
          <a:p>
            <a:pPr lvl="2"/>
            <a:r>
              <a:rPr lang="ko-KR" altLang="en-US" smtClean="0"/>
              <a:t> 셋째 수준</a:t>
            </a:r>
          </a:p>
          <a:p>
            <a:pPr lvl="3"/>
            <a:r>
              <a:rPr lang="ko-KR" altLang="en-US" smtClean="0"/>
              <a:t> 넷째 수준</a:t>
            </a:r>
          </a:p>
          <a:p>
            <a:pPr lvl="4"/>
            <a:r>
              <a:rPr lang="ko-KR" altLang="en-US" smtClean="0"/>
              <a:t> 다섯째 수준</a:t>
            </a:r>
          </a:p>
        </p:txBody>
      </p:sp>
      <p:sp>
        <p:nvSpPr>
          <p:cNvPr id="132103" name="Rectangle 7"/>
          <p:cNvSpPr>
            <a:spLocks noChangeArrowheads="1"/>
          </p:cNvSpPr>
          <p:nvPr/>
        </p:nvSpPr>
        <p:spPr bwMode="auto">
          <a:xfrm>
            <a:off x="0" y="0"/>
            <a:ext cx="9144000" cy="762000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spcBef>
                <a:spcPct val="50000"/>
              </a:spcBef>
              <a:defRPr/>
            </a:pPr>
            <a:endParaRPr lang="ko-KR" altLang="en-US"/>
          </a:p>
        </p:txBody>
      </p:sp>
      <p:sp>
        <p:nvSpPr>
          <p:cNvPr id="132104" name="Rectangle 8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76200"/>
            <a:ext cx="82296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dirty="0" smtClean="0"/>
              <a:t>제 목</a:t>
            </a:r>
          </a:p>
        </p:txBody>
      </p:sp>
      <p:sp>
        <p:nvSpPr>
          <p:cNvPr id="132101" name="Line 5"/>
          <p:cNvSpPr>
            <a:spLocks noChangeShapeType="1"/>
          </p:cNvSpPr>
          <p:nvPr userDrawn="1"/>
        </p:nvSpPr>
        <p:spPr bwMode="auto">
          <a:xfrm>
            <a:off x="0" y="6477000"/>
            <a:ext cx="9144000" cy="0"/>
          </a:xfrm>
          <a:prstGeom prst="line">
            <a:avLst/>
          </a:prstGeom>
          <a:noFill/>
          <a:ln w="57150" cmpd="thinThick">
            <a:solidFill>
              <a:srgbClr val="000099"/>
            </a:solidFill>
            <a:round/>
            <a:headEnd/>
            <a:tailEnd/>
          </a:ln>
          <a:effectLst/>
        </p:spPr>
        <p:txBody>
          <a:bodyPr/>
          <a:lstStyle/>
          <a:p>
            <a:pPr algn="ctr">
              <a:spcBef>
                <a:spcPct val="50000"/>
              </a:spcBef>
              <a:defRPr/>
            </a:pPr>
            <a:endParaRPr lang="ko-KR" altLang="en-US"/>
          </a:p>
        </p:txBody>
      </p:sp>
      <p:sp>
        <p:nvSpPr>
          <p:cNvPr id="132113" name="Rectangle 1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038600" y="6524625"/>
            <a:ext cx="8382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400" b="0">
                <a:latin typeface="+mn-lt"/>
                <a:ea typeface="굴림" pitchFamily="50" charset="-127"/>
              </a:defRPr>
            </a:lvl1pPr>
          </a:lstStyle>
          <a:p>
            <a:pPr>
              <a:defRPr/>
            </a:pPr>
            <a:fld id="{E5B2E31F-15A5-4BE7-963B-54A1A29E81C7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  <p:pic>
        <p:nvPicPr>
          <p:cNvPr id="9" name="Picture 9" descr="ss_logo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8180564" y="6541138"/>
            <a:ext cx="755576" cy="2887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5420" r:id="rId1"/>
    <p:sldLayoutId id="2147485410" r:id="rId2"/>
    <p:sldLayoutId id="2147485411" r:id="rId3"/>
    <p:sldLayoutId id="2147485412" r:id="rId4"/>
    <p:sldLayoutId id="2147485413" r:id="rId5"/>
    <p:sldLayoutId id="2147485414" r:id="rId6"/>
    <p:sldLayoutId id="2147485415" r:id="rId7"/>
    <p:sldLayoutId id="2147485416" r:id="rId8"/>
    <p:sldLayoutId id="2147485417" r:id="rId9"/>
    <p:sldLayoutId id="2147485418" r:id="rId10"/>
    <p:sldLayoutId id="2147485419" r:id="rId11"/>
  </p:sldLayoutIdLst>
  <p:transition/>
  <p:timing>
    <p:tnLst>
      <p:par>
        <p:cTn id="1" dur="indefinite" restart="never" nodeType="tmRoot"/>
      </p:par>
    </p:tnLst>
  </p:timing>
  <p:hf hdr="0" ftr="0" dt="0"/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38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38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ea typeface="맑은 고딕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38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ea typeface="맑은 고딕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38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ea typeface="맑은 고딕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38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ea typeface="맑은 고딕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38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ea typeface="HY헤드라인M" pitchFamily="18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38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ea typeface="HY헤드라인M" pitchFamily="18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38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ea typeface="HY헤드라인M" pitchFamily="18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38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ea typeface="HY헤드라인M" pitchFamily="18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lr>
          <a:srgbClr val="CC0000"/>
        </a:buClr>
        <a:buFont typeface="Wingdings" pitchFamily="2" charset="2"/>
        <a:buChar char="v"/>
        <a:defRPr kumimoji="1" sz="20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lr>
          <a:schemeClr val="accent2"/>
        </a:buClr>
        <a:buSzPct val="110000"/>
        <a:buFont typeface="Wingdings" pitchFamily="2" charset="2"/>
        <a:buChar char="§"/>
        <a:defRPr kumimoji="1" sz="2800">
          <a:solidFill>
            <a:srgbClr val="000066"/>
          </a:solidFill>
          <a:latin typeface="+mn-ea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lr>
          <a:srgbClr val="FF6600"/>
        </a:buClr>
        <a:buChar char="•"/>
        <a:defRPr kumimoji="1" sz="1600">
          <a:solidFill>
            <a:schemeClr val="accent2"/>
          </a:solidFill>
          <a:latin typeface="+mn-ea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Blip>
          <a:blip r:embed="rId14"/>
        </a:buBlip>
        <a:defRPr kumimoji="1" sz="1400">
          <a:solidFill>
            <a:schemeClr val="tx1"/>
          </a:solidFill>
          <a:latin typeface="+mn-ea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Blip>
          <a:blip r:embed="rId15"/>
        </a:buBlip>
        <a:defRPr kumimoji="1" sz="1400">
          <a:solidFill>
            <a:schemeClr val="tx1"/>
          </a:solidFill>
          <a:latin typeface="+mn-ea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Blip>
          <a:blip r:embed="rId15"/>
        </a:buBlip>
        <a:defRPr kumimoji="1" sz="1400">
          <a:solidFill>
            <a:schemeClr val="tx1"/>
          </a:solidFill>
          <a:latin typeface="+mn-lt"/>
          <a:ea typeface="굴림" pitchFamily="50" charset="-127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Blip>
          <a:blip r:embed="rId15"/>
        </a:buBlip>
        <a:defRPr kumimoji="1" sz="1400">
          <a:solidFill>
            <a:schemeClr val="tx1"/>
          </a:solidFill>
          <a:latin typeface="+mn-lt"/>
          <a:ea typeface="굴림" pitchFamily="50" charset="-127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Blip>
          <a:blip r:embed="rId15"/>
        </a:buBlip>
        <a:defRPr kumimoji="1" sz="1400">
          <a:solidFill>
            <a:schemeClr val="tx1"/>
          </a:solidFill>
          <a:latin typeface="+mn-lt"/>
          <a:ea typeface="굴림" pitchFamily="50" charset="-127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Blip>
          <a:blip r:embed="rId15"/>
        </a:buBlip>
        <a:defRPr kumimoji="1" sz="1400">
          <a:solidFill>
            <a:schemeClr val="tx1"/>
          </a:solidFill>
          <a:latin typeface="+mn-lt"/>
          <a:ea typeface="굴림" pitchFamily="50" charset="-127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/>
              <a:t>Complexity </a:t>
            </a:r>
            <a:r>
              <a:rPr lang="en-US" altLang="ko-KR" dirty="0" smtClean="0"/>
              <a:t>Analysis (CU-level)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C5F3C0D-5DBE-42BF-8D3F-482FB3DAD48A}" type="slidenum">
              <a:rPr lang="en-US" altLang="ko-KR" smtClean="0"/>
              <a:pPr>
                <a:defRPr/>
              </a:pPr>
              <a:t>1</a:t>
            </a:fld>
            <a:endParaRPr lang="en-US" altLang="ko-KR" dirty="0"/>
          </a:p>
        </p:txBody>
      </p:sp>
      <p:graphicFrame>
        <p:nvGraphicFramePr>
          <p:cNvPr id="5" name="내용 개체 틀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51987882"/>
              </p:ext>
            </p:extLst>
          </p:nvPr>
        </p:nvGraphicFramePr>
        <p:xfrm>
          <a:off x="0" y="1196752"/>
          <a:ext cx="9144002" cy="2941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06286"/>
                <a:gridCol w="1306286"/>
                <a:gridCol w="1306286"/>
                <a:gridCol w="1306286"/>
                <a:gridCol w="1306286"/>
                <a:gridCol w="1306286"/>
                <a:gridCol w="1306286"/>
              </a:tblGrid>
              <a:tr h="360040">
                <a:tc>
                  <a:txBody>
                    <a:bodyPr/>
                    <a:lstStyle/>
                    <a:p>
                      <a:pPr algn="ctr" latinLnBrk="1"/>
                      <a:endParaRPr lang="ko-KR" alt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Conditional</a:t>
                      </a:r>
                      <a:r>
                        <a:rPr lang="en-US" altLang="ko-KR" sz="1200" b="1" baseline="0" dirty="0" smtClean="0">
                          <a:solidFill>
                            <a:schemeClr val="tx1"/>
                          </a:solidFill>
                        </a:rPr>
                        <a:t> Branch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Multiplication</a:t>
                      </a:r>
                      <a:endParaRPr lang="ko-KR" altLang="en-US" sz="1200" b="1" dirty="0" smtClean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Addition/</a:t>
                      </a:r>
                    </a:p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Subtraction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Shift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# of block accessing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</a:tr>
              <a:tr h="370840">
                <a:tc rowSpan="3"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/>
                        <a:t>Current</a:t>
                      </a:r>
                    </a:p>
                    <a:p>
                      <a:pPr algn="ctr" latinLnBrk="1"/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(</a:t>
                      </a:r>
                      <a:r>
                        <a:rPr lang="en-US" altLang="ko-KR" sz="1800" dirty="0" err="1" smtClean="0">
                          <a:solidFill>
                            <a:srgbClr val="FF0000"/>
                          </a:solidFill>
                        </a:rPr>
                        <a:t>NxN</a:t>
                      </a:r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) *4</a:t>
                      </a:r>
                      <a:endParaRPr lang="ko-KR" altLang="en-US" sz="18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</a:t>
                      </a:r>
                      <a:r>
                        <a:rPr lang="en-US" altLang="ko-KR" sz="1800" baseline="30000" dirty="0" smtClean="0"/>
                        <a:t>st</a:t>
                      </a:r>
                      <a:r>
                        <a:rPr lang="en-US" altLang="ko-KR" sz="1800" dirty="0" smtClean="0"/>
                        <a:t> Step (NBDV*)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0" dirty="0" smtClean="0"/>
                        <a:t>1168</a:t>
                      </a:r>
                      <a:endParaRPr lang="ko-KR" altLang="en-US" sz="1800" b="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0" dirty="0" smtClean="0"/>
                        <a:t>12</a:t>
                      </a:r>
                      <a:endParaRPr lang="ko-KR" altLang="en-US" sz="1800" b="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0" dirty="0" smtClean="0"/>
                        <a:t>144</a:t>
                      </a:r>
                      <a:endParaRPr lang="ko-KR" altLang="en-US" sz="1800" b="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0" dirty="0" smtClean="0"/>
                        <a:t>444</a:t>
                      </a:r>
                      <a:endParaRPr lang="ko-KR" altLang="en-US" sz="1800" b="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0" dirty="0" smtClean="0"/>
                        <a:t>56</a:t>
                      </a:r>
                      <a:endParaRPr lang="ko-KR" altLang="en-US" sz="1800" b="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76064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2</a:t>
                      </a:r>
                      <a:r>
                        <a:rPr lang="en-US" altLang="ko-KR" sz="1800" baseline="30000" dirty="0" smtClean="0"/>
                        <a:t>nd</a:t>
                      </a:r>
                      <a:r>
                        <a:rPr lang="en-US" altLang="ko-KR" sz="1800" dirty="0" smtClean="0"/>
                        <a:t> Step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0" dirty="0" smtClean="0"/>
                        <a:t>48</a:t>
                      </a:r>
                      <a:endParaRPr lang="ko-KR" altLang="en-US" sz="1800" b="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0" dirty="0" smtClean="0"/>
                        <a:t>-</a:t>
                      </a:r>
                      <a:endParaRPr lang="ko-KR" altLang="en-US" sz="1800" b="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0" dirty="0" smtClean="0"/>
                        <a:t>64</a:t>
                      </a:r>
                      <a:endParaRPr lang="ko-KR" altLang="en-US" sz="1800" b="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0" dirty="0" smtClean="0"/>
                        <a:t>16</a:t>
                      </a:r>
                      <a:endParaRPr lang="ko-KR" altLang="en-US" sz="1800" b="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0" dirty="0" smtClean="0"/>
                        <a:t>4</a:t>
                      </a:r>
                      <a:endParaRPr lang="ko-KR" altLang="en-US" sz="1800" b="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76064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sz="18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Total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1216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12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208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460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60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70840">
                <a:tc rowSpan="3"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/>
                        <a:t>Proposed</a:t>
                      </a:r>
                    </a:p>
                    <a:p>
                      <a:pPr algn="ctr" latinLnBrk="1"/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(</a:t>
                      </a:r>
                      <a:r>
                        <a:rPr lang="en-US" altLang="ko-KR" sz="1800" dirty="0" err="1" smtClean="0">
                          <a:solidFill>
                            <a:srgbClr val="FF0000"/>
                          </a:solidFill>
                        </a:rPr>
                        <a:t>NxN</a:t>
                      </a:r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) *4</a:t>
                      </a:r>
                      <a:endParaRPr lang="ko-KR" altLang="en-US" sz="18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</a:t>
                      </a:r>
                      <a:r>
                        <a:rPr lang="en-US" altLang="ko-KR" sz="1800" baseline="30000" dirty="0" smtClean="0"/>
                        <a:t>st</a:t>
                      </a:r>
                      <a:r>
                        <a:rPr lang="en-US" altLang="ko-KR" sz="1800" dirty="0" smtClean="0"/>
                        <a:t> Step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48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-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64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16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4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</a:tr>
              <a:tr h="37084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2</a:t>
                      </a:r>
                      <a:r>
                        <a:rPr lang="en-US" altLang="ko-KR" sz="1800" baseline="30000" dirty="0" smtClean="0"/>
                        <a:t>nd</a:t>
                      </a:r>
                      <a:r>
                        <a:rPr lang="en-US" altLang="ko-KR" sz="1800" dirty="0" smtClean="0"/>
                        <a:t> Step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48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-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64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16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4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</a:tr>
              <a:tr h="370840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sz="18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Total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96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0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128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32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8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0" y="6457890"/>
            <a:ext cx="50762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>
                <a:solidFill>
                  <a:srgbClr val="00B0F0"/>
                </a:solidFill>
              </a:rPr>
              <a:t>* Availability check for NBDV is not counted</a:t>
            </a:r>
            <a:endParaRPr lang="ko-KR" altLang="en-US" sz="2000" dirty="0">
              <a:solidFill>
                <a:srgbClr val="00B0F0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0696" y="764704"/>
            <a:ext cx="253787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400" dirty="0" smtClean="0">
                <a:solidFill>
                  <a:srgbClr val="CC3300"/>
                </a:solidFill>
                <a:latin typeface="+mn-lt"/>
              </a:rPr>
              <a:t>BVSP on (CTC)</a:t>
            </a:r>
            <a:endParaRPr lang="ko-KR" altLang="en-US" sz="2400" dirty="0">
              <a:solidFill>
                <a:srgbClr val="CC3300"/>
              </a:solidFill>
              <a:latin typeface="+mn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4221088"/>
            <a:ext cx="320312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400" dirty="0" smtClean="0">
                <a:solidFill>
                  <a:srgbClr val="CC3300"/>
                </a:solidFill>
                <a:latin typeface="+mn-lt"/>
              </a:rPr>
              <a:t>BVSP off (non-CTC)</a:t>
            </a:r>
            <a:endParaRPr lang="ko-KR" altLang="en-US" sz="2400" dirty="0">
              <a:solidFill>
                <a:srgbClr val="CC3300"/>
              </a:solidFill>
              <a:latin typeface="+mn-lt"/>
            </a:endParaRPr>
          </a:p>
        </p:txBody>
      </p:sp>
      <p:graphicFrame>
        <p:nvGraphicFramePr>
          <p:cNvPr id="9" name="내용 개체 틀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38540539"/>
              </p:ext>
            </p:extLst>
          </p:nvPr>
        </p:nvGraphicFramePr>
        <p:xfrm>
          <a:off x="0" y="4682753"/>
          <a:ext cx="9144002" cy="1737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06286"/>
                <a:gridCol w="1306286"/>
                <a:gridCol w="1306286"/>
                <a:gridCol w="1306286"/>
                <a:gridCol w="1306286"/>
                <a:gridCol w="1306286"/>
                <a:gridCol w="1306286"/>
              </a:tblGrid>
              <a:tr h="370840">
                <a:tc>
                  <a:txBody>
                    <a:bodyPr/>
                    <a:lstStyle/>
                    <a:p>
                      <a:pPr algn="ctr" latinLnBrk="1"/>
                      <a:endParaRPr lang="ko-KR" alt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Conditional</a:t>
                      </a:r>
                      <a:r>
                        <a:rPr lang="en-US" altLang="ko-KR" sz="1200" b="1" baseline="0" dirty="0" smtClean="0">
                          <a:solidFill>
                            <a:schemeClr val="tx1"/>
                          </a:solidFill>
                        </a:rPr>
                        <a:t> Branch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Multiplication</a:t>
                      </a:r>
                      <a:endParaRPr lang="ko-KR" altLang="en-US" sz="1200" b="1" dirty="0" smtClean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Addition/</a:t>
                      </a:r>
                    </a:p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Subtraction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Shift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# of block accessing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/>
                        <a:t>Current</a:t>
                      </a:r>
                    </a:p>
                    <a:p>
                      <a:pPr algn="ctr" latinLnBrk="1"/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(</a:t>
                      </a:r>
                      <a:r>
                        <a:rPr lang="en-US" altLang="ko-KR" sz="1800" dirty="0" err="1" smtClean="0">
                          <a:solidFill>
                            <a:srgbClr val="FF0000"/>
                          </a:solidFill>
                        </a:rPr>
                        <a:t>NxN</a:t>
                      </a:r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) *4</a:t>
                      </a:r>
                      <a:endParaRPr lang="ko-KR" altLang="en-US" sz="18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NBDV*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1168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12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144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444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56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/>
                        <a:t>Proposed</a:t>
                      </a:r>
                    </a:p>
                    <a:p>
                      <a:pPr algn="ctr" latinLnBrk="1"/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(</a:t>
                      </a:r>
                      <a:r>
                        <a:rPr lang="en-US" altLang="ko-KR" sz="1800" dirty="0" err="1" smtClean="0">
                          <a:solidFill>
                            <a:srgbClr val="FF0000"/>
                          </a:solidFill>
                        </a:rPr>
                        <a:t>NxN</a:t>
                      </a:r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) *4</a:t>
                      </a:r>
                      <a:endParaRPr lang="ko-KR" altLang="en-US" sz="18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NBDV*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1168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12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144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444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56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6272672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/>
              <a:t>Complexity </a:t>
            </a:r>
            <a:r>
              <a:rPr lang="en-US" altLang="ko-KR" dirty="0" smtClean="0"/>
              <a:t>Analysis (CU-level)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C5F3C0D-5DBE-42BF-8D3F-482FB3DAD48A}" type="slidenum">
              <a:rPr lang="en-US" altLang="ko-KR" smtClean="0"/>
              <a:pPr>
                <a:defRPr/>
              </a:pPr>
              <a:t>2</a:t>
            </a:fld>
            <a:endParaRPr lang="en-US" altLang="ko-KR" dirty="0"/>
          </a:p>
        </p:txBody>
      </p:sp>
      <p:graphicFrame>
        <p:nvGraphicFramePr>
          <p:cNvPr id="5" name="내용 개체 틀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65991999"/>
              </p:ext>
            </p:extLst>
          </p:nvPr>
        </p:nvGraphicFramePr>
        <p:xfrm>
          <a:off x="0" y="1196752"/>
          <a:ext cx="9144002" cy="2941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06286"/>
                <a:gridCol w="1306286"/>
                <a:gridCol w="1306286"/>
                <a:gridCol w="1306286"/>
                <a:gridCol w="1306286"/>
                <a:gridCol w="1306286"/>
                <a:gridCol w="1306286"/>
              </a:tblGrid>
              <a:tr h="360040">
                <a:tc>
                  <a:txBody>
                    <a:bodyPr/>
                    <a:lstStyle/>
                    <a:p>
                      <a:pPr algn="ctr" latinLnBrk="1"/>
                      <a:endParaRPr lang="ko-KR" alt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Conditional</a:t>
                      </a:r>
                      <a:r>
                        <a:rPr lang="en-US" altLang="ko-KR" sz="1200" b="1" baseline="0" dirty="0" smtClean="0">
                          <a:solidFill>
                            <a:schemeClr val="tx1"/>
                          </a:solidFill>
                        </a:rPr>
                        <a:t> Branch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Multiplication</a:t>
                      </a:r>
                      <a:endParaRPr lang="ko-KR" altLang="en-US" sz="1200" b="1" dirty="0" smtClean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Addition/</a:t>
                      </a:r>
                    </a:p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Subtraction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Shift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# of block accessing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</a:tr>
              <a:tr h="370840">
                <a:tc rowSpan="3"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/>
                        <a:t>Current</a:t>
                      </a:r>
                    </a:p>
                    <a:p>
                      <a:pPr algn="ctr" latinLnBrk="1"/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(2Nx2N)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</a:t>
                      </a:r>
                      <a:r>
                        <a:rPr lang="en-US" altLang="ko-KR" sz="1800" baseline="30000" dirty="0" smtClean="0"/>
                        <a:t>st</a:t>
                      </a:r>
                      <a:r>
                        <a:rPr lang="en-US" altLang="ko-KR" sz="1800" dirty="0" smtClean="0"/>
                        <a:t> Step (NBDV*)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249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3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16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91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14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76064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2</a:t>
                      </a:r>
                      <a:r>
                        <a:rPr lang="en-US" altLang="ko-KR" sz="1800" baseline="30000" dirty="0" smtClean="0"/>
                        <a:t>nd</a:t>
                      </a:r>
                      <a:r>
                        <a:rPr lang="en-US" altLang="ko-KR" sz="1800" dirty="0" smtClean="0"/>
                        <a:t> Step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12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-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16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4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76064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sz="18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Total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261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3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32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95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15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70840">
                <a:tc rowSpan="3"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/>
                        <a:t>Proposed</a:t>
                      </a:r>
                    </a:p>
                    <a:p>
                      <a:pPr algn="ctr" latinLnBrk="1"/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(</a:t>
                      </a:r>
                      <a:r>
                        <a:rPr lang="en-US" altLang="ko-KR" sz="1800" dirty="0" err="1" smtClean="0">
                          <a:solidFill>
                            <a:srgbClr val="FF0000"/>
                          </a:solidFill>
                        </a:rPr>
                        <a:t>NxN</a:t>
                      </a:r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) *4</a:t>
                      </a:r>
                      <a:endParaRPr lang="ko-KR" altLang="en-US" sz="18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</a:t>
                      </a:r>
                      <a:r>
                        <a:rPr lang="en-US" altLang="ko-KR" sz="1800" baseline="30000" dirty="0" smtClean="0"/>
                        <a:t>st</a:t>
                      </a:r>
                      <a:r>
                        <a:rPr lang="en-US" altLang="ko-KR" sz="1800" dirty="0" smtClean="0"/>
                        <a:t> Step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48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-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64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16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4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</a:tr>
              <a:tr h="37084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2</a:t>
                      </a:r>
                      <a:r>
                        <a:rPr lang="en-US" altLang="ko-KR" sz="1800" baseline="30000" dirty="0" smtClean="0"/>
                        <a:t>nd</a:t>
                      </a:r>
                      <a:r>
                        <a:rPr lang="en-US" altLang="ko-KR" sz="1800" dirty="0" smtClean="0"/>
                        <a:t> Step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48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-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64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16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4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</a:tr>
              <a:tr h="370840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sz="18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Total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96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0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128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32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8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0" y="6457890"/>
            <a:ext cx="50762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>
                <a:solidFill>
                  <a:srgbClr val="00B0F0"/>
                </a:solidFill>
              </a:rPr>
              <a:t>* Availability check for NBDV is not counted</a:t>
            </a:r>
            <a:endParaRPr lang="ko-KR" altLang="en-US" sz="2000" dirty="0">
              <a:solidFill>
                <a:srgbClr val="00B0F0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0696" y="764704"/>
            <a:ext cx="606127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400" dirty="0" smtClean="0">
                <a:solidFill>
                  <a:srgbClr val="CC3300"/>
                </a:solidFill>
                <a:latin typeface="+mn-lt"/>
              </a:rPr>
              <a:t>BVSP on (CTC</a:t>
            </a:r>
            <a:r>
              <a:rPr lang="en-US" altLang="ko-KR" sz="2400" dirty="0">
                <a:solidFill>
                  <a:srgbClr val="CC3300"/>
                </a:solidFill>
                <a:latin typeface="+mn-lt"/>
              </a:rPr>
              <a:t>) + CU-based Derivation</a:t>
            </a:r>
            <a:endParaRPr lang="ko-KR" altLang="en-US" sz="2400" dirty="0">
              <a:solidFill>
                <a:srgbClr val="CC3300"/>
              </a:solidFill>
              <a:latin typeface="+mn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4221088"/>
            <a:ext cx="681629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400" dirty="0" smtClean="0">
                <a:solidFill>
                  <a:srgbClr val="CC3300"/>
                </a:solidFill>
                <a:latin typeface="+mn-lt"/>
              </a:rPr>
              <a:t>BVSP off (non-CTC</a:t>
            </a:r>
            <a:r>
              <a:rPr lang="en-US" altLang="ko-KR" sz="2400" dirty="0">
                <a:solidFill>
                  <a:srgbClr val="CC3300"/>
                </a:solidFill>
                <a:latin typeface="+mn-lt"/>
              </a:rPr>
              <a:t>) + CU-based Derivation</a:t>
            </a:r>
            <a:endParaRPr lang="ko-KR" altLang="en-US" sz="2400" dirty="0">
              <a:solidFill>
                <a:srgbClr val="CC3300"/>
              </a:solidFill>
              <a:latin typeface="+mn-lt"/>
            </a:endParaRPr>
          </a:p>
        </p:txBody>
      </p:sp>
      <p:graphicFrame>
        <p:nvGraphicFramePr>
          <p:cNvPr id="9" name="내용 개체 틀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47297030"/>
              </p:ext>
            </p:extLst>
          </p:nvPr>
        </p:nvGraphicFramePr>
        <p:xfrm>
          <a:off x="0" y="4682753"/>
          <a:ext cx="9144002" cy="1737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06286"/>
                <a:gridCol w="1306286"/>
                <a:gridCol w="1306286"/>
                <a:gridCol w="1306286"/>
                <a:gridCol w="1306286"/>
                <a:gridCol w="1306286"/>
                <a:gridCol w="1306286"/>
              </a:tblGrid>
              <a:tr h="370840">
                <a:tc>
                  <a:txBody>
                    <a:bodyPr/>
                    <a:lstStyle/>
                    <a:p>
                      <a:pPr algn="ctr" latinLnBrk="1"/>
                      <a:endParaRPr lang="ko-KR" alt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Conditional</a:t>
                      </a:r>
                      <a:r>
                        <a:rPr lang="en-US" altLang="ko-KR" sz="1200" b="1" baseline="0" dirty="0" smtClean="0">
                          <a:solidFill>
                            <a:schemeClr val="tx1"/>
                          </a:solidFill>
                        </a:rPr>
                        <a:t> Branch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Multiplication</a:t>
                      </a:r>
                      <a:endParaRPr lang="ko-KR" altLang="en-US" sz="1200" b="1" dirty="0" smtClean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Addition/</a:t>
                      </a:r>
                    </a:p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Subtraction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Shift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dirty="0" smtClean="0">
                          <a:solidFill>
                            <a:schemeClr val="tx1"/>
                          </a:solidFill>
                        </a:rPr>
                        <a:t># of block accessing</a:t>
                      </a:r>
                      <a:endParaRPr lang="ko-KR" alt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E3D6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/>
                        <a:t>Current</a:t>
                      </a:r>
                    </a:p>
                    <a:p>
                      <a:pPr algn="ctr" latinLnBrk="1"/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(2Nx2N)</a:t>
                      </a:r>
                      <a:endParaRPr lang="ko-KR" altLang="en-US" sz="18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NBDV*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292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3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36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111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14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/>
                        <a:t>Proposed</a:t>
                      </a:r>
                    </a:p>
                    <a:p>
                      <a:pPr algn="ctr" latinLnBrk="1"/>
                      <a:r>
                        <a:rPr lang="en-US" altLang="ko-KR" sz="1800" dirty="0" smtClean="0">
                          <a:solidFill>
                            <a:srgbClr val="FF0000"/>
                          </a:solidFill>
                        </a:rPr>
                        <a:t>(2Nx2N)</a:t>
                      </a:r>
                      <a:endParaRPr lang="ko-KR" altLang="en-US" sz="18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dirty="0" smtClean="0"/>
                        <a:t>NBDV*</a:t>
                      </a:r>
                      <a:endParaRPr lang="ko-KR" altLang="en-US" sz="1800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292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3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36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111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800" b="1" dirty="0" smtClean="0">
                          <a:solidFill>
                            <a:srgbClr val="FF0000"/>
                          </a:solidFill>
                        </a:rPr>
                        <a:t>14</a:t>
                      </a:r>
                      <a:endParaRPr lang="ko-KR" altLang="en-US" sz="1800" b="1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3534609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sentation만들기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00FF"/>
      </a:hlink>
      <a:folHlink>
        <a:srgbClr val="B2B2B2"/>
      </a:folHlink>
    </a:clrScheme>
    <a:fontScheme name="이선일">
      <a:majorFont>
        <a:latin typeface="Tahoma"/>
        <a:ea typeface="맑은 고딕"/>
        <a:cs typeface=""/>
      </a:majorFont>
      <a:minorFont>
        <a:latin typeface="Tahoma"/>
        <a:ea typeface="맑은 고딕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66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ctr" defTabSz="914400" rtl="0" eaLnBrk="1" fontAlgn="base" latinLnBrk="1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1" lang="ko-KR" altLang="en-US" sz="16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굴림" pitchFamily="50" charset="-127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66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ctr" defTabSz="914400" rtl="0" eaLnBrk="1" fontAlgn="base" latinLnBrk="1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1" lang="ko-KR" altLang="en-US" sz="16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굴림" pitchFamily="50" charset="-127"/>
          </a:defRPr>
        </a:defPPr>
      </a:lstStyle>
    </a:lnDef>
  </a:objectDefaults>
  <a:extraClrSchemeLst>
    <a:extraClrScheme>
      <a:clrScheme name="Presentation만들기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tion만들기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만들기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만들기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만들기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만들기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만들기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테마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Settings\호요성\바탕 화면\Presentation만들기.ppt</Template>
  <TotalTime>83896</TotalTime>
  <Words>254</Words>
  <Application>Microsoft Office PowerPoint</Application>
  <PresentationFormat>화면 슬라이드 쇼(4:3)</PresentationFormat>
  <Paragraphs>146</Paragraphs>
  <Slides>2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3" baseType="lpstr">
      <vt:lpstr>Presentation만들기</vt:lpstr>
      <vt:lpstr>Complexity Analysis (CU-level)</vt:lpstr>
      <vt:lpstr>Complexity Analysis (CU-level)</vt:lpstr>
    </vt:vector>
  </TitlesOfParts>
  <Company>K-JIST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Visual SNHC Tools</dc:title>
  <dc:creator>윤승욱</dc:creator>
  <cp:lastModifiedBy>박민우</cp:lastModifiedBy>
  <cp:revision>6997</cp:revision>
  <dcterms:created xsi:type="dcterms:W3CDTF">2003-01-13T07:35:44Z</dcterms:created>
  <dcterms:modified xsi:type="dcterms:W3CDTF">2013-04-23T06:34:32Z</dcterms:modified>
</cp:coreProperties>
</file>