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8"/>
  </p:notesMasterIdLst>
  <p:handoutMasterIdLst>
    <p:handoutMasterId r:id="rId9"/>
  </p:handoutMasterIdLst>
  <p:sldIdLst>
    <p:sldId id="721" r:id="rId2"/>
    <p:sldId id="892" r:id="rId3"/>
    <p:sldId id="893" r:id="rId4"/>
    <p:sldId id="894" r:id="rId5"/>
    <p:sldId id="895" r:id="rId6"/>
    <p:sldId id="897" r:id="rId7"/>
  </p:sldIdLst>
  <p:sldSz cx="9144000" cy="6858000" type="screen4x3"/>
  <p:notesSz cx="6788150" cy="9923463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5pPr>
    <a:lvl6pPr marL="22860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6pPr>
    <a:lvl7pPr marL="27432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7pPr>
    <a:lvl8pPr marL="32004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8pPr>
    <a:lvl9pPr marL="3657600" algn="l" defTabSz="914400" rtl="0" eaLnBrk="1" latinLnBrk="1" hangingPunct="1">
      <a:defRPr kumimoji="1" sz="1600" b="1" kern="1200">
        <a:solidFill>
          <a:schemeClr val="tx1"/>
        </a:solidFill>
        <a:latin typeface="Times New Roman" pitchFamily="18" charset="0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5FE3D6"/>
    <a:srgbClr val="66CCFF"/>
    <a:srgbClr val="43CAE5"/>
    <a:srgbClr val="FF00FF"/>
    <a:srgbClr val="5DCBC1"/>
    <a:srgbClr val="990000"/>
    <a:srgbClr val="CC3300"/>
    <a:srgbClr val="9999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보통 스타일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보통 스타일 2 - 강조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D27102A9-8310-4765-A935-A1911B00CA55}" styleName="밝은 스타일 1 - 강조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65" autoAdjust="0"/>
    <p:restoredTop sz="94229" autoAdjust="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169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24" y="-96"/>
      </p:cViewPr>
      <p:guideLst>
        <p:guide orient="horz" pos="3126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6513" y="0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6575"/>
            <a:ext cx="294163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08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6513" y="9426575"/>
            <a:ext cx="294163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9592CCC-4287-4091-BDD7-6597032BF79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175563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7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1438" y="0"/>
            <a:ext cx="2890837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6625" y="766763"/>
            <a:ext cx="4899025" cy="36750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35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2813" y="4748213"/>
            <a:ext cx="4946650" cy="444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18638"/>
            <a:ext cx="2967038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l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35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1438" y="9418638"/>
            <a:ext cx="289083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357" tIns="45678" rIns="91357" bIns="45678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50000"/>
              </a:lnSpc>
              <a:spcBef>
                <a:spcPct val="20000"/>
              </a:spcBef>
              <a:buClr>
                <a:srgbClr val="000099"/>
              </a:buClr>
              <a:buFont typeface="Wingdings" pitchFamily="2" charset="2"/>
              <a:buNone/>
              <a:defRPr sz="1200">
                <a:latin typeface="새굴림" pitchFamily="18" charset="-127"/>
                <a:ea typeface="새굴림" pitchFamily="18" charset="-127"/>
              </a:defRPr>
            </a:lvl1pPr>
          </a:lstStyle>
          <a:p>
            <a:pPr>
              <a:defRPr/>
            </a:pPr>
            <a:fld id="{C1AD212E-C680-4CAF-99B8-8E6EE209D123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38480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1pPr>
            <a:lvl2pPr marL="742950" indent="-28575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2pPr>
            <a:lvl3pPr marL="11430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3pPr>
            <a:lvl4pPr marL="16002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4pPr>
            <a:lvl5pPr marL="2057400" indent="-228600" eaLnBrk="0" hangingPunct="0"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tx1"/>
                </a:solidFill>
                <a:latin typeface="Times New Roman" pitchFamily="18" charset="0"/>
                <a:ea typeface="굴림" pitchFamily="50" charset="-127"/>
              </a:defRPr>
            </a:lvl9pPr>
          </a:lstStyle>
          <a:p>
            <a:pPr eaLnBrk="1" hangingPunct="1"/>
            <a:fld id="{A95D6B17-8E4F-4853-A141-23F7AED9905E}" type="slidenum">
              <a:rPr lang="en-US" altLang="ko-KR" sz="1200" smtClean="0">
                <a:latin typeface="새굴림" pitchFamily="18" charset="-127"/>
                <a:ea typeface="새굴림" pitchFamily="18" charset="-127"/>
              </a:rPr>
              <a:pPr eaLnBrk="1" hangingPunct="1"/>
              <a:t>1</a:t>
            </a:fld>
            <a:endParaRPr lang="en-US" altLang="ko-KR" sz="1200" smtClean="0">
              <a:latin typeface="새굴림" pitchFamily="18" charset="-127"/>
              <a:ea typeface="새굴림" pitchFamily="18" charset="-127"/>
            </a:endParaRPr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66763"/>
            <a:ext cx="4899025" cy="3675062"/>
          </a:xfrm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ko-KR" altLang="ko-KR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endParaRPr lang="ko-KR" altLang="ko-KR" dirty="0"/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895600"/>
            <a:ext cx="6400800" cy="3124200"/>
          </a:xfrm>
          <a:prstGeom prst="rect">
            <a:avLst/>
          </a:prstGeom>
          <a:ln w="9525">
            <a:miter lim="800000"/>
          </a:ln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endParaRPr lang="en-US" altLang="ko-KR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 b="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02143379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889B33-B1F6-48EC-8ACB-28A873E26F61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65239463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858000" y="76200"/>
            <a:ext cx="2286000" cy="62484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0" y="76200"/>
            <a:ext cx="6705600" cy="62484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24500-8396-4ECE-BF5C-B3CFEE909054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28301649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sz="1800" baseline="0"/>
            </a:lvl2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5F3C0D-5DBE-42BF-8D3F-482FB3DAD48A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3478380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6710D-EC90-43A7-9658-C46E525D8D2C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36634000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495800" cy="5562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98D7EF-4D19-437F-8229-64F09AE89EDF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425427775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09CA2-07CA-4123-B5E6-2FBEF7462BD8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326890197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3BA161-479B-4A1A-A33E-B4EAC67AED45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9722323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930C57-D219-43F6-BF05-D5C8DD286150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262693136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65803E-7C26-4ADE-B61B-FE779ECA301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448702880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0E26A2-5A6A-47C0-8DCD-5AE856CD76DB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84547705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Line 2"/>
          <p:cNvSpPr>
            <a:spLocks noChangeShapeType="1"/>
          </p:cNvSpPr>
          <p:nvPr/>
        </p:nvSpPr>
        <p:spPr bwMode="auto">
          <a:xfrm>
            <a:off x="0" y="836613"/>
            <a:ext cx="9144000" cy="0"/>
          </a:xfrm>
          <a:prstGeom prst="line">
            <a:avLst/>
          </a:prstGeom>
          <a:noFill/>
          <a:ln w="57150" cmpd="thinThick">
            <a:solidFill>
              <a:srgbClr val="3333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027" name="AutoShap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0" y="762000"/>
            <a:ext cx="9144000" cy="5562600"/>
          </a:xfrm>
          <a:prstGeom prst="roundRect">
            <a:avLst>
              <a:gd name="adj" fmla="val 16667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ko-KR" smtClean="0"/>
              <a:t> </a:t>
            </a:r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 둘째 수준</a:t>
            </a:r>
          </a:p>
          <a:p>
            <a:pPr lvl="2"/>
            <a:r>
              <a:rPr lang="ko-KR" altLang="en-US" smtClean="0"/>
              <a:t> 셋째 수준</a:t>
            </a:r>
          </a:p>
          <a:p>
            <a:pPr lvl="3"/>
            <a:r>
              <a:rPr lang="ko-KR" altLang="en-US" smtClean="0"/>
              <a:t> 넷째 수준</a:t>
            </a:r>
          </a:p>
          <a:p>
            <a:pPr lvl="4"/>
            <a:r>
              <a:rPr lang="ko-KR" altLang="en-US" smtClean="0"/>
              <a:t> 다섯째 수준</a:t>
            </a:r>
          </a:p>
        </p:txBody>
      </p:sp>
      <p:sp>
        <p:nvSpPr>
          <p:cNvPr id="132103" name="Rectangle 7"/>
          <p:cNvSpPr>
            <a:spLocks noChangeArrowheads="1"/>
          </p:cNvSpPr>
          <p:nvPr/>
        </p:nvSpPr>
        <p:spPr bwMode="auto">
          <a:xfrm>
            <a:off x="0" y="0"/>
            <a:ext cx="9144000" cy="7620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620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dirty="0" smtClean="0"/>
              <a:t>제 목</a:t>
            </a:r>
          </a:p>
        </p:txBody>
      </p:sp>
      <p:sp>
        <p:nvSpPr>
          <p:cNvPr id="132101" name="Line 5"/>
          <p:cNvSpPr>
            <a:spLocks noChangeShapeType="1"/>
          </p:cNvSpPr>
          <p:nvPr/>
        </p:nvSpPr>
        <p:spPr bwMode="auto">
          <a:xfrm>
            <a:off x="0" y="6477000"/>
            <a:ext cx="9144000" cy="0"/>
          </a:xfrm>
          <a:prstGeom prst="line">
            <a:avLst/>
          </a:prstGeom>
          <a:noFill/>
          <a:ln w="57150" cmpd="thinThick">
            <a:solidFill>
              <a:srgbClr val="000099"/>
            </a:solidFill>
            <a:round/>
            <a:headEnd/>
            <a:tailEnd/>
          </a:ln>
          <a:effectLst/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13211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038600" y="6524625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0">
                <a:latin typeface="+mn-lt"/>
                <a:ea typeface="굴림" pitchFamily="50" charset="-127"/>
              </a:defRPr>
            </a:lvl1pPr>
          </a:lstStyle>
          <a:p>
            <a:pPr>
              <a:defRPr/>
            </a:pPr>
            <a:fld id="{E5B2E31F-15A5-4BE7-963B-54A1A29E81C7}" type="slidenum">
              <a:rPr lang="en-US" altLang="ko-KR"/>
              <a:pPr>
                <a:defRPr/>
              </a:pPr>
              <a:t>‹#›</a:t>
            </a:fld>
            <a:endParaRPr lang="en-US" altLang="ko-KR" dirty="0"/>
          </a:p>
        </p:txBody>
      </p:sp>
      <p:pic>
        <p:nvPicPr>
          <p:cNvPr id="9" name="Picture 9" descr="ss_logo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180564" y="6541138"/>
            <a:ext cx="755576" cy="28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20" r:id="rId1"/>
    <p:sldLayoutId id="2147485410" r:id="rId2"/>
    <p:sldLayoutId id="2147485411" r:id="rId3"/>
    <p:sldLayoutId id="2147485412" r:id="rId4"/>
    <p:sldLayoutId id="2147485413" r:id="rId5"/>
    <p:sldLayoutId id="2147485414" r:id="rId6"/>
    <p:sldLayoutId id="2147485415" r:id="rId7"/>
    <p:sldLayoutId id="2147485416" r:id="rId8"/>
    <p:sldLayoutId id="2147485417" r:id="rId9"/>
    <p:sldLayoutId id="2147485418" r:id="rId10"/>
    <p:sldLayoutId id="2147485419" r:id="rId11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kumimoji="1" sz="3800" b="1">
          <a:solidFill>
            <a:schemeClr val="bg1"/>
          </a:solidFill>
          <a:effectLst>
            <a:outerShdw blurRad="38100" dist="38100" dir="2700000" algn="tl">
              <a:srgbClr val="C0C0C0"/>
            </a:outerShdw>
          </a:effectLst>
          <a:latin typeface="Tahoma" pitchFamily="34" charset="0"/>
          <a:ea typeface="HY헤드라인M" pitchFamily="18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Clr>
          <a:srgbClr val="CC0000"/>
        </a:buClr>
        <a:buFont typeface="Wingdings" pitchFamily="2" charset="2"/>
        <a:buChar char="v"/>
        <a:defRPr kumimoji="1"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Clr>
          <a:schemeClr val="accent2"/>
        </a:buClr>
        <a:buSzPct val="110000"/>
        <a:buFont typeface="Wingdings" pitchFamily="2" charset="2"/>
        <a:buChar char="§"/>
        <a:defRPr kumimoji="1" sz="2800">
          <a:solidFill>
            <a:srgbClr val="000066"/>
          </a:solidFill>
          <a:latin typeface="+mn-ea"/>
          <a:ea typeface="+mn-ea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Clr>
          <a:srgbClr val="FF6600"/>
        </a:buClr>
        <a:buChar char="•"/>
        <a:defRPr kumimoji="1" sz="1600">
          <a:solidFill>
            <a:schemeClr val="accent2"/>
          </a:solidFill>
          <a:latin typeface="+mn-ea"/>
          <a:ea typeface="+mn-ea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4"/>
        </a:buBlip>
        <a:defRPr kumimoji="1" sz="1400">
          <a:solidFill>
            <a:schemeClr val="tx1"/>
          </a:solidFill>
          <a:latin typeface="+mn-ea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ea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Blip>
          <a:blip r:embed="rId15"/>
        </a:buBlip>
        <a:defRPr kumimoji="1" sz="1400">
          <a:solidFill>
            <a:schemeClr val="tx1"/>
          </a:solidFill>
          <a:latin typeface="+mn-lt"/>
          <a:ea typeface="굴림" pitchFamily="50" charset="-127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8" descr="Watermark_Ellip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12" y="1587"/>
            <a:ext cx="9145512" cy="6856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8547" name="Rectangle 3"/>
          <p:cNvSpPr>
            <a:spLocks noChangeArrowheads="1"/>
          </p:cNvSpPr>
          <p:nvPr/>
        </p:nvSpPr>
        <p:spPr bwMode="auto">
          <a:xfrm>
            <a:off x="150448" y="1498838"/>
            <a:ext cx="892214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JCT3V-D0112 – CE2.h related:</a:t>
            </a:r>
            <a:b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</a:br>
            <a:r>
              <a:rPr lang="en-US" altLang="ko-KR" sz="32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  <a:ea typeface="HY헤드라인M" pitchFamily="18" charset="-127"/>
              </a:rPr>
              <a:t>Default Disparity Vector Derivation</a:t>
            </a:r>
          </a:p>
        </p:txBody>
      </p:sp>
      <p:sp>
        <p:nvSpPr>
          <p:cNvPr id="14338" name="Line 2"/>
          <p:cNvSpPr>
            <a:spLocks noChangeShapeType="1"/>
          </p:cNvSpPr>
          <p:nvPr/>
        </p:nvSpPr>
        <p:spPr bwMode="auto">
          <a:xfrm>
            <a:off x="252413" y="2781300"/>
            <a:ext cx="8639175" cy="0"/>
          </a:xfrm>
          <a:prstGeom prst="line">
            <a:avLst/>
          </a:prstGeom>
          <a:noFill/>
          <a:ln w="57150" cmpd="thinThick">
            <a:solidFill>
              <a:schemeClr val="accent6"/>
            </a:solidFill>
            <a:round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  <a:defRPr/>
            </a:pPr>
            <a:endParaRPr lang="ko-KR" altLang="en-US"/>
          </a:p>
        </p:txBody>
      </p:sp>
      <p:sp>
        <p:nvSpPr>
          <p:cNvPr id="307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42913" y="3357563"/>
            <a:ext cx="8305800" cy="3000375"/>
          </a:xfrm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ko-KR" sz="2400" b="1" dirty="0" smtClean="0">
                <a:ea typeface="바탕체" pitchFamily="17" charset="-127"/>
              </a:rPr>
              <a:t>Min Woo Park</a:t>
            </a:r>
          </a:p>
          <a:p>
            <a:pPr eaLnBrk="1" hangingPunct="1">
              <a:spcBef>
                <a:spcPct val="0"/>
              </a:spcBef>
            </a:pPr>
            <a:endParaRPr lang="en-US" altLang="ko-KR" sz="2400" dirty="0" smtClean="0">
              <a:ea typeface="바탕체" pitchFamily="17" charset="-127"/>
            </a:endParaRPr>
          </a:p>
          <a:p>
            <a:pPr eaLnBrk="1" hangingPunct="1">
              <a:spcBef>
                <a:spcPct val="0"/>
              </a:spcBef>
            </a:pPr>
            <a:r>
              <a:rPr lang="en-US" altLang="ko-KR" sz="2400" dirty="0" smtClean="0">
                <a:ea typeface="바탕체" pitchFamily="17" charset="-127"/>
              </a:rPr>
              <a:t>Multimedia Platform Lab.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400" dirty="0" smtClean="0">
                <a:ea typeface="바탕체" pitchFamily="17" charset="-127"/>
              </a:rPr>
              <a:t>DMC R&amp;D Center</a:t>
            </a:r>
          </a:p>
          <a:p>
            <a:pPr eaLnBrk="1" hangingPunct="1">
              <a:spcBef>
                <a:spcPct val="0"/>
              </a:spcBef>
            </a:pPr>
            <a:r>
              <a:rPr lang="en-US" altLang="ko-KR" sz="2400" b="1" dirty="0" smtClean="0">
                <a:solidFill>
                  <a:schemeClr val="accent6"/>
                </a:solidFill>
                <a:ea typeface="바탕체" pitchFamily="17" charset="-127"/>
              </a:rPr>
              <a:t>Samsung Electronics</a:t>
            </a:r>
          </a:p>
        </p:txBody>
      </p:sp>
      <p:pic>
        <p:nvPicPr>
          <p:cNvPr id="5" name="Picture 9" descr="ss_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5001" y="420688"/>
            <a:ext cx="1761370" cy="67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Current DV Derivation</a:t>
            </a:r>
            <a:endParaRPr lang="en-US" altLang="ko-KR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-1" y="762000"/>
            <a:ext cx="6876257" cy="5562600"/>
          </a:xfrm>
        </p:spPr>
        <p:txBody>
          <a:bodyPr/>
          <a:lstStyle/>
          <a:p>
            <a:r>
              <a:rPr lang="en-US" altLang="ko-KR" dirty="0" smtClean="0"/>
              <a:t>Initialization</a:t>
            </a:r>
          </a:p>
          <a:p>
            <a:pPr lvl="1"/>
            <a:r>
              <a:rPr lang="en-US" altLang="ko-KR" dirty="0" err="1" smtClean="0"/>
              <a:t>availableDV</a:t>
            </a:r>
            <a:r>
              <a:rPr lang="en-US" altLang="ko-KR" dirty="0" smtClean="0"/>
              <a:t> is set to 0</a:t>
            </a:r>
          </a:p>
          <a:p>
            <a:pPr lvl="1"/>
            <a:r>
              <a:rPr lang="en-US" altLang="ko-KR" dirty="0" smtClean="0"/>
              <a:t>DV is set to (0, 0) by Default </a:t>
            </a:r>
            <a:r>
              <a:rPr lang="en-US" altLang="ko-KR" dirty="0" smtClean="0">
                <a:solidFill>
                  <a:srgbClr val="00B0F0"/>
                </a:solidFill>
                <a:sym typeface="Wingdings" pitchFamily="2" charset="2"/>
              </a:rPr>
              <a:t> </a:t>
            </a:r>
            <a:r>
              <a:rPr lang="en-US" altLang="ko-KR" b="1" dirty="0" smtClean="0">
                <a:solidFill>
                  <a:srgbClr val="00B0F0"/>
                </a:solidFill>
                <a:sym typeface="Wingdings" pitchFamily="2" charset="2"/>
              </a:rPr>
              <a:t>“</a:t>
            </a:r>
            <a:r>
              <a:rPr lang="en-US" altLang="ko-KR" b="1" dirty="0" smtClean="0">
                <a:solidFill>
                  <a:srgbClr val="00B0F0"/>
                </a:solidFill>
              </a:rPr>
              <a:t>Default DV”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NBDV derivation</a:t>
            </a:r>
          </a:p>
          <a:p>
            <a:pPr lvl="1"/>
            <a:r>
              <a:rPr lang="en-US" altLang="ko-KR" dirty="0" smtClean="0"/>
              <a:t>When DV is found, </a:t>
            </a:r>
            <a:r>
              <a:rPr lang="en-US" altLang="ko-KR" dirty="0" err="1" smtClean="0"/>
              <a:t>availableDV</a:t>
            </a:r>
            <a:r>
              <a:rPr lang="en-US" altLang="ko-KR" dirty="0" smtClean="0"/>
              <a:t> is set to 1.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After NBDV derivation</a:t>
            </a:r>
          </a:p>
          <a:p>
            <a:pPr lvl="1"/>
            <a:r>
              <a:rPr lang="en-US" altLang="ko-KR" dirty="0" smtClean="0"/>
              <a:t>If </a:t>
            </a:r>
            <a:r>
              <a:rPr lang="en-US" altLang="ko-KR" dirty="0" err="1" smtClean="0"/>
              <a:t>availableDV</a:t>
            </a:r>
            <a:r>
              <a:rPr lang="en-US" altLang="ko-KR" dirty="0" smtClean="0"/>
              <a:t> == 1 (DV </a:t>
            </a:r>
            <a:r>
              <a:rPr lang="en-US" altLang="ko-KR" dirty="0"/>
              <a:t>is </a:t>
            </a:r>
            <a:r>
              <a:rPr lang="en-US" altLang="ko-KR" dirty="0" smtClean="0"/>
              <a:t>available),</a:t>
            </a:r>
          </a:p>
          <a:p>
            <a:pPr lvl="2"/>
            <a:r>
              <a:rPr lang="en-US" altLang="ko-KR" dirty="0" smtClean="0"/>
              <a:t>Refine DV from coded depth map</a:t>
            </a:r>
          </a:p>
          <a:p>
            <a:pPr lvl="2"/>
            <a:r>
              <a:rPr lang="en-US" altLang="ko-KR" dirty="0" smtClean="0"/>
              <a:t>Using Refined DV for inter-view prediction</a:t>
            </a:r>
          </a:p>
          <a:p>
            <a:pPr lvl="1"/>
            <a:r>
              <a:rPr lang="en-US" altLang="ko-KR" dirty="0" smtClean="0"/>
              <a:t>If </a:t>
            </a:r>
            <a:r>
              <a:rPr lang="en-US" altLang="ko-KR" dirty="0" err="1" smtClean="0"/>
              <a:t>availableDV</a:t>
            </a:r>
            <a:r>
              <a:rPr lang="en-US" altLang="ko-KR" dirty="0" smtClean="0"/>
              <a:t> == 0 (DV is </a:t>
            </a:r>
            <a:r>
              <a:rPr lang="en-US" altLang="ko-KR" u="sng" dirty="0" smtClean="0"/>
              <a:t>not</a:t>
            </a:r>
            <a:r>
              <a:rPr lang="en-US" altLang="ko-KR" dirty="0" smtClean="0"/>
              <a:t> available)</a:t>
            </a:r>
          </a:p>
          <a:p>
            <a:pPr lvl="2"/>
            <a:r>
              <a:rPr lang="en-US" altLang="ko-KR" dirty="0" smtClean="0"/>
              <a:t>Using Default DV (0, 0) for inter-view prediction</a:t>
            </a:r>
          </a:p>
          <a:p>
            <a:pPr lvl="2"/>
            <a:r>
              <a:rPr lang="en-US" altLang="ko-KR" dirty="0" smtClean="0"/>
              <a:t>It might cause inaccuracy inter-view prediction</a:t>
            </a:r>
          </a:p>
          <a:p>
            <a:pPr lvl="3"/>
            <a:r>
              <a:rPr lang="en-US" altLang="ko-KR" dirty="0" smtClean="0"/>
              <a:t>Default DV (0, 0) may be far different from a Real DV</a:t>
            </a:r>
          </a:p>
          <a:p>
            <a:pPr lvl="2"/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2</a:t>
            </a:fld>
            <a:endParaRPr lang="en-US" altLang="ko-KR" dirty="0"/>
          </a:p>
        </p:txBody>
      </p:sp>
      <p:sp>
        <p:nvSpPr>
          <p:cNvPr id="5" name="직사각형 4"/>
          <p:cNvSpPr/>
          <p:nvPr/>
        </p:nvSpPr>
        <p:spPr bwMode="auto">
          <a:xfrm>
            <a:off x="6156176" y="1733760"/>
            <a:ext cx="1656184" cy="45709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availableDV</a:t>
            </a:r>
            <a:r>
              <a:rPr lang="en-US" altLang="ko-KR" sz="1200" b="0" dirty="0" smtClean="0">
                <a:latin typeface="Arial" pitchFamily="34" charset="0"/>
                <a:cs typeface="Arial" pitchFamily="34" charset="0"/>
              </a:rPr>
              <a:t> = 0,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="0" dirty="0" smtClean="0">
                <a:latin typeface="Arial" pitchFamily="34" charset="0"/>
                <a:cs typeface="Arial" pitchFamily="34" charset="0"/>
              </a:rPr>
              <a:t>DV = (0, 0)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직사각형 5"/>
          <p:cNvSpPr/>
          <p:nvPr/>
        </p:nvSpPr>
        <p:spPr bwMode="auto">
          <a:xfrm>
            <a:off x="6156176" y="2512151"/>
            <a:ext cx="1656184" cy="54279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NBDV derivation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순서도: 판단 7"/>
          <p:cNvSpPr/>
          <p:nvPr/>
        </p:nvSpPr>
        <p:spPr bwMode="auto">
          <a:xfrm>
            <a:off x="5796136" y="3334187"/>
            <a:ext cx="2376264" cy="1224136"/>
          </a:xfrm>
          <a:prstGeom prst="flowChartDecisio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altLang="ko-KR" sz="1200" b="0" dirty="0" err="1">
                <a:latin typeface="Arial" pitchFamily="34" charset="0"/>
                <a:cs typeface="Arial" pitchFamily="34" charset="0"/>
              </a:rPr>
              <a:t>availableDV</a:t>
            </a:r>
            <a:r>
              <a:rPr lang="en-US" altLang="ko-KR" sz="1200" b="0" dirty="0">
                <a:latin typeface="Arial" pitchFamily="34" charset="0"/>
                <a:cs typeface="Arial" pitchFamily="34" charset="0"/>
              </a:rPr>
              <a:t> == 1 &amp;&amp;</a:t>
            </a:r>
          </a:p>
          <a:p>
            <a:pPr algn="ctr">
              <a:spcBef>
                <a:spcPts val="0"/>
              </a:spcBef>
            </a:pPr>
            <a:r>
              <a:rPr lang="en-US" altLang="ko-KR" sz="1200" b="0" dirty="0" err="1">
                <a:latin typeface="Arial" pitchFamily="34" charset="0"/>
                <a:cs typeface="Arial" pitchFamily="34" charset="0"/>
              </a:rPr>
              <a:t>deriveFromDepthFlag</a:t>
            </a:r>
            <a:r>
              <a:rPr lang="en-US" altLang="ko-KR" sz="1200" b="0" dirty="0">
                <a:latin typeface="Arial" pitchFamily="34" charset="0"/>
                <a:cs typeface="Arial" pitchFamily="34" charset="0"/>
              </a:rPr>
              <a:t> == 1</a:t>
            </a:r>
          </a:p>
        </p:txBody>
      </p:sp>
      <p:cxnSp>
        <p:nvCxnSpPr>
          <p:cNvPr id="10" name="직선 화살표 연결선 9"/>
          <p:cNvCxnSpPr>
            <a:stCxn id="5" idx="2"/>
            <a:endCxn id="6" idx="0"/>
          </p:cNvCxnSpPr>
          <p:nvPr/>
        </p:nvCxnSpPr>
        <p:spPr bwMode="auto">
          <a:xfrm>
            <a:off x="6984268" y="2190851"/>
            <a:ext cx="0" cy="3213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11" name="직선 화살표 연결선 10"/>
          <p:cNvCxnSpPr>
            <a:stCxn id="6" idx="2"/>
            <a:endCxn id="8" idx="0"/>
          </p:cNvCxnSpPr>
          <p:nvPr/>
        </p:nvCxnSpPr>
        <p:spPr bwMode="auto">
          <a:xfrm>
            <a:off x="6984268" y="3054947"/>
            <a:ext cx="0" cy="27924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1" name="직사각형 20"/>
          <p:cNvSpPr/>
          <p:nvPr/>
        </p:nvSpPr>
        <p:spPr bwMode="auto">
          <a:xfrm>
            <a:off x="6156176" y="4804170"/>
            <a:ext cx="1656184" cy="54279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DV refinement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2" name="직선 화살표 연결선 21"/>
          <p:cNvCxnSpPr>
            <a:stCxn id="8" idx="2"/>
            <a:endCxn id="21" idx="0"/>
          </p:cNvCxnSpPr>
          <p:nvPr/>
        </p:nvCxnSpPr>
        <p:spPr bwMode="auto">
          <a:xfrm>
            <a:off x="6984268" y="4558323"/>
            <a:ext cx="0" cy="24584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27" name="순서도: 수행의 시작/종료 26"/>
          <p:cNvSpPr/>
          <p:nvPr/>
        </p:nvSpPr>
        <p:spPr bwMode="auto">
          <a:xfrm>
            <a:off x="6502206" y="1264321"/>
            <a:ext cx="964124" cy="253305"/>
          </a:xfrm>
          <a:prstGeom prst="flowChartTerminato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altLang="ko-KR" sz="1200" b="0" dirty="0">
                <a:latin typeface="Arial" pitchFamily="34" charset="0"/>
                <a:cs typeface="Arial" pitchFamily="34" charset="0"/>
              </a:rPr>
              <a:t>Start</a:t>
            </a:r>
            <a:endParaRPr lang="ko-KR" altLang="en-US" sz="12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순서도: 수행의 시작/종료 27"/>
          <p:cNvSpPr/>
          <p:nvPr/>
        </p:nvSpPr>
        <p:spPr bwMode="auto">
          <a:xfrm>
            <a:off x="6502206" y="5551959"/>
            <a:ext cx="964124" cy="253305"/>
          </a:xfrm>
          <a:prstGeom prst="flowChartTerminato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altLang="ko-KR" sz="1200" b="0" dirty="0" smtClean="0">
                <a:latin typeface="Arial" pitchFamily="34" charset="0"/>
                <a:cs typeface="Arial" pitchFamily="34" charset="0"/>
              </a:rPr>
              <a:t>End</a:t>
            </a:r>
            <a:endParaRPr lang="ko-KR" altLang="en-US" sz="1200" b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9" name="직선 화살표 연결선 28"/>
          <p:cNvCxnSpPr>
            <a:stCxn id="27" idx="2"/>
            <a:endCxn id="5" idx="0"/>
          </p:cNvCxnSpPr>
          <p:nvPr/>
        </p:nvCxnSpPr>
        <p:spPr bwMode="auto">
          <a:xfrm>
            <a:off x="6984268" y="1517626"/>
            <a:ext cx="0" cy="21613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2" name="직선 화살표 연결선 31"/>
          <p:cNvCxnSpPr>
            <a:stCxn id="21" idx="2"/>
            <a:endCxn id="28" idx="0"/>
          </p:cNvCxnSpPr>
          <p:nvPr/>
        </p:nvCxnSpPr>
        <p:spPr bwMode="auto">
          <a:xfrm>
            <a:off x="6984268" y="5346966"/>
            <a:ext cx="0" cy="204993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8131011" y="3693437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0" dirty="0" smtClean="0">
                <a:latin typeface="Arial" pitchFamily="34" charset="0"/>
                <a:cs typeface="Arial" pitchFamily="34" charset="0"/>
              </a:rPr>
              <a:t>no</a:t>
            </a:r>
            <a:endParaRPr lang="ko-KR" altLang="en-US" sz="11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936052" y="4475836"/>
            <a:ext cx="4042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0" dirty="0" smtClean="0">
                <a:latin typeface="Arial" pitchFamily="34" charset="0"/>
                <a:cs typeface="Arial" pitchFamily="34" charset="0"/>
              </a:rPr>
              <a:t>yes</a:t>
            </a:r>
            <a:endParaRPr lang="ko-KR" altLang="en-US" sz="1100" b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0" name="꺾인 연결선 19"/>
          <p:cNvCxnSpPr/>
          <p:nvPr/>
        </p:nvCxnSpPr>
        <p:spPr bwMode="auto">
          <a:xfrm flipH="1">
            <a:off x="7465426" y="3946255"/>
            <a:ext cx="706070" cy="1732357"/>
          </a:xfrm>
          <a:prstGeom prst="bentConnector3">
            <a:avLst>
              <a:gd name="adj1" fmla="val -94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3378263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Proposed Method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-1" y="762000"/>
            <a:ext cx="5768011" cy="5562600"/>
          </a:xfrm>
        </p:spPr>
        <p:txBody>
          <a:bodyPr/>
          <a:lstStyle/>
          <a:p>
            <a:r>
              <a:rPr lang="en-US" altLang="ko-KR" dirty="0" smtClean="0"/>
              <a:t>After </a:t>
            </a:r>
            <a:r>
              <a:rPr lang="en-US" altLang="ko-KR" dirty="0"/>
              <a:t>NBDV </a:t>
            </a:r>
            <a:r>
              <a:rPr lang="en-US" altLang="ko-KR" dirty="0" smtClean="0"/>
              <a:t>derivation,</a:t>
            </a:r>
            <a:br>
              <a:rPr lang="en-US" altLang="ko-KR" dirty="0" smtClean="0"/>
            </a:br>
            <a:r>
              <a:rPr lang="en-US" altLang="ko-KR" dirty="0" smtClean="0"/>
              <a:t>If DV is not available (</a:t>
            </a:r>
            <a:r>
              <a:rPr lang="en-US" altLang="ko-KR" dirty="0" err="1" smtClean="0"/>
              <a:t>availableDV</a:t>
            </a:r>
            <a:r>
              <a:rPr lang="en-US" altLang="ko-KR" dirty="0" smtClean="0"/>
              <a:t> == 0)</a:t>
            </a:r>
          </a:p>
          <a:p>
            <a:pPr lvl="1"/>
            <a:r>
              <a:rPr lang="en-US" altLang="ko-KR" b="1" dirty="0" smtClean="0">
                <a:solidFill>
                  <a:srgbClr val="FF0000"/>
                </a:solidFill>
              </a:rPr>
              <a:t>Refine Default DV (0, 0)</a:t>
            </a:r>
            <a:r>
              <a:rPr lang="en-US" altLang="ko-KR" dirty="0" smtClean="0">
                <a:solidFill>
                  <a:srgbClr val="FF0000"/>
                </a:solidFill>
              </a:rPr>
              <a:t/>
            </a:r>
            <a:br>
              <a:rPr lang="en-US" altLang="ko-KR" dirty="0" smtClean="0">
                <a:solidFill>
                  <a:srgbClr val="FF0000"/>
                </a:solidFill>
              </a:rPr>
            </a:br>
            <a:r>
              <a:rPr lang="en-US" altLang="ko-KR" dirty="0" smtClean="0">
                <a:solidFill>
                  <a:srgbClr val="FF0000"/>
                </a:solidFill>
              </a:rPr>
              <a:t>from coded depth map</a:t>
            </a:r>
            <a:endParaRPr lang="en-US" altLang="ko-KR" dirty="0"/>
          </a:p>
          <a:p>
            <a:endParaRPr lang="en-US" altLang="ko-KR" dirty="0" smtClean="0"/>
          </a:p>
          <a:p>
            <a:r>
              <a:rPr lang="en-US" altLang="ko-KR" b="1" u="sng" dirty="0" smtClean="0"/>
              <a:t>Refined default DV</a:t>
            </a:r>
            <a:r>
              <a:rPr lang="en-US" altLang="ko-KR" b="1" dirty="0" smtClean="0"/>
              <a:t> </a:t>
            </a:r>
            <a:r>
              <a:rPr lang="en-US" altLang="ko-KR" dirty="0" smtClean="0"/>
              <a:t>might be more accurate than Default DV (0, 0)</a:t>
            </a:r>
          </a:p>
          <a:p>
            <a:pPr lvl="1"/>
            <a:r>
              <a:rPr lang="en-US" altLang="ko-KR" dirty="0" smtClean="0"/>
              <a:t>Because Real DV </a:t>
            </a:r>
            <a:r>
              <a:rPr lang="en-US" altLang="ko-KR" dirty="0" smtClean="0"/>
              <a:t>normally </a:t>
            </a:r>
            <a:r>
              <a:rPr lang="en-US" altLang="ko-KR" dirty="0" smtClean="0"/>
              <a:t>has </a:t>
            </a:r>
            <a:r>
              <a:rPr lang="en-US" altLang="ko-KR" dirty="0" smtClean="0"/>
              <a:t>non-zero vector.</a:t>
            </a:r>
          </a:p>
          <a:p>
            <a:pPr lvl="1"/>
            <a:r>
              <a:rPr lang="en-US" altLang="ko-KR" dirty="0" smtClean="0"/>
              <a:t>Thus, More </a:t>
            </a:r>
            <a:r>
              <a:rPr lang="en-US" altLang="ko-KR" dirty="0"/>
              <a:t>coding </a:t>
            </a:r>
            <a:r>
              <a:rPr lang="en-US" altLang="ko-KR" dirty="0" smtClean="0"/>
              <a:t>gains </a:t>
            </a:r>
            <a:r>
              <a:rPr lang="en-US" altLang="ko-KR" dirty="0"/>
              <a:t>can be </a:t>
            </a:r>
            <a:r>
              <a:rPr lang="en-US" altLang="ko-KR" dirty="0" smtClean="0"/>
              <a:t>expected by using Refined default DV</a:t>
            </a: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3</a:t>
            </a:fld>
            <a:endParaRPr lang="en-US" altLang="ko-KR" dirty="0"/>
          </a:p>
        </p:txBody>
      </p:sp>
      <p:sp>
        <p:nvSpPr>
          <p:cNvPr id="28" name="직사각형 27"/>
          <p:cNvSpPr/>
          <p:nvPr/>
        </p:nvSpPr>
        <p:spPr bwMode="auto">
          <a:xfrm>
            <a:off x="5421981" y="1733760"/>
            <a:ext cx="1656184" cy="457091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availableDV</a:t>
            </a:r>
            <a:r>
              <a:rPr lang="en-US" altLang="ko-KR" sz="1200" b="0" dirty="0" smtClean="0">
                <a:latin typeface="Arial" pitchFamily="34" charset="0"/>
                <a:cs typeface="Arial" pitchFamily="34" charset="0"/>
              </a:rPr>
              <a:t> = 0,</a:t>
            </a:r>
          </a:p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ko-KR" sz="1200" b="0" dirty="0" smtClean="0">
                <a:latin typeface="Arial" pitchFamily="34" charset="0"/>
                <a:cs typeface="Arial" pitchFamily="34" charset="0"/>
              </a:rPr>
              <a:t>DV = (0, 0)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직사각형 28"/>
          <p:cNvSpPr/>
          <p:nvPr/>
        </p:nvSpPr>
        <p:spPr bwMode="auto">
          <a:xfrm>
            <a:off x="5421981" y="2512151"/>
            <a:ext cx="1656184" cy="54279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NBDV derivation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순서도: 판단 30"/>
          <p:cNvSpPr/>
          <p:nvPr/>
        </p:nvSpPr>
        <p:spPr bwMode="auto">
          <a:xfrm>
            <a:off x="5061941" y="3334187"/>
            <a:ext cx="2376264" cy="1224136"/>
          </a:xfrm>
          <a:prstGeom prst="flowChartDecision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altLang="ko-KR" sz="1200" b="0" dirty="0" err="1" smtClean="0">
                <a:latin typeface="Arial" pitchFamily="34" charset="0"/>
                <a:cs typeface="Arial" pitchFamily="34" charset="0"/>
              </a:rPr>
              <a:t>availableDV</a:t>
            </a:r>
            <a:r>
              <a:rPr lang="en-US" altLang="ko-KR" sz="1200" b="0" dirty="0" smtClean="0">
                <a:latin typeface="Arial" pitchFamily="34" charset="0"/>
                <a:cs typeface="Arial" pitchFamily="34" charset="0"/>
              </a:rPr>
              <a:t> == 1 &amp;&amp;</a:t>
            </a:r>
          </a:p>
          <a:p>
            <a:pPr algn="ctr">
              <a:spcBef>
                <a:spcPts val="0"/>
              </a:spcBef>
            </a:pPr>
            <a:r>
              <a:rPr lang="en-US" altLang="ko-KR" sz="1200" b="0" dirty="0" err="1" smtClean="0">
                <a:latin typeface="Arial" pitchFamily="34" charset="0"/>
                <a:cs typeface="Arial" pitchFamily="34" charset="0"/>
              </a:rPr>
              <a:t>deriveFromDepthFlag</a:t>
            </a:r>
            <a:r>
              <a:rPr lang="en-US" altLang="ko-KR" sz="1200" b="0" dirty="0" smtClean="0">
                <a:latin typeface="Arial" pitchFamily="34" charset="0"/>
                <a:cs typeface="Arial" pitchFamily="34" charset="0"/>
              </a:rPr>
              <a:t> == 1</a:t>
            </a:r>
          </a:p>
        </p:txBody>
      </p:sp>
      <p:cxnSp>
        <p:nvCxnSpPr>
          <p:cNvPr id="32" name="직선 화살표 연결선 31"/>
          <p:cNvCxnSpPr>
            <a:stCxn id="28" idx="2"/>
            <a:endCxn id="29" idx="0"/>
          </p:cNvCxnSpPr>
          <p:nvPr/>
        </p:nvCxnSpPr>
        <p:spPr bwMode="auto">
          <a:xfrm>
            <a:off x="6250073" y="2190851"/>
            <a:ext cx="0" cy="32130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3" name="직선 화살표 연결선 32"/>
          <p:cNvCxnSpPr>
            <a:stCxn id="29" idx="2"/>
            <a:endCxn id="31" idx="0"/>
          </p:cNvCxnSpPr>
          <p:nvPr/>
        </p:nvCxnSpPr>
        <p:spPr bwMode="auto">
          <a:xfrm>
            <a:off x="6250073" y="3054947"/>
            <a:ext cx="0" cy="279240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4" name="직사각형 33"/>
          <p:cNvSpPr/>
          <p:nvPr/>
        </p:nvSpPr>
        <p:spPr bwMode="auto">
          <a:xfrm>
            <a:off x="5421981" y="4804170"/>
            <a:ext cx="1656184" cy="54279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noAutofit/>
          </a:bodyPr>
          <a:lstStyle/>
          <a:p>
            <a:pPr marL="0" marR="0" indent="0" algn="ctr" defTabSz="914400" rtl="0" eaLnBrk="1" fontAlgn="base" latinLnBrk="1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1" lang="en-US" altLang="ko-K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DV refinement</a:t>
            </a:r>
            <a:endParaRPr kumimoji="1" lang="ko-KR" alt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5" name="직선 화살표 연결선 34"/>
          <p:cNvCxnSpPr>
            <a:stCxn id="31" idx="2"/>
            <a:endCxn id="34" idx="0"/>
          </p:cNvCxnSpPr>
          <p:nvPr/>
        </p:nvCxnSpPr>
        <p:spPr bwMode="auto">
          <a:xfrm>
            <a:off x="6250073" y="4558323"/>
            <a:ext cx="0" cy="245847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38" name="순서도: 수행의 시작/종료 37"/>
          <p:cNvSpPr/>
          <p:nvPr/>
        </p:nvSpPr>
        <p:spPr bwMode="auto">
          <a:xfrm>
            <a:off x="5768011" y="1264321"/>
            <a:ext cx="964124" cy="253305"/>
          </a:xfrm>
          <a:prstGeom prst="flowChartTerminato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altLang="ko-KR" sz="1200" b="0" dirty="0">
                <a:latin typeface="Arial" pitchFamily="34" charset="0"/>
                <a:cs typeface="Arial" pitchFamily="34" charset="0"/>
              </a:rPr>
              <a:t>Start</a:t>
            </a:r>
            <a:endParaRPr lang="ko-KR" altLang="en-US" sz="12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순서도: 수행의 시작/종료 38"/>
          <p:cNvSpPr/>
          <p:nvPr/>
        </p:nvSpPr>
        <p:spPr bwMode="auto">
          <a:xfrm>
            <a:off x="5768011" y="5551959"/>
            <a:ext cx="964124" cy="253305"/>
          </a:xfrm>
          <a:prstGeom prst="flowChartTerminator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altLang="ko-KR" sz="1200" b="0" dirty="0" smtClean="0">
                <a:latin typeface="Arial" pitchFamily="34" charset="0"/>
                <a:cs typeface="Arial" pitchFamily="34" charset="0"/>
              </a:rPr>
              <a:t>End</a:t>
            </a:r>
            <a:endParaRPr lang="ko-KR" altLang="en-US" sz="1200" b="0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40" name="직선 화살표 연결선 39"/>
          <p:cNvCxnSpPr>
            <a:stCxn id="38" idx="2"/>
            <a:endCxn id="28" idx="0"/>
          </p:cNvCxnSpPr>
          <p:nvPr/>
        </p:nvCxnSpPr>
        <p:spPr bwMode="auto">
          <a:xfrm>
            <a:off x="6250073" y="1517626"/>
            <a:ext cx="0" cy="216134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1" name="직선 화살표 연결선 40"/>
          <p:cNvCxnSpPr>
            <a:stCxn id="34" idx="2"/>
            <a:endCxn id="39" idx="0"/>
          </p:cNvCxnSpPr>
          <p:nvPr/>
        </p:nvCxnSpPr>
        <p:spPr bwMode="auto">
          <a:xfrm>
            <a:off x="6250073" y="5346966"/>
            <a:ext cx="0" cy="204993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2" name="꺾인 연결선 41"/>
          <p:cNvCxnSpPr>
            <a:stCxn id="31" idx="3"/>
            <a:endCxn id="45" idx="0"/>
          </p:cNvCxnSpPr>
          <p:nvPr/>
        </p:nvCxnSpPr>
        <p:spPr bwMode="auto">
          <a:xfrm>
            <a:off x="7438205" y="3946255"/>
            <a:ext cx="524380" cy="248107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3" name="TextBox 42"/>
          <p:cNvSpPr txBox="1"/>
          <p:nvPr/>
        </p:nvSpPr>
        <p:spPr>
          <a:xfrm>
            <a:off x="6202761" y="4475836"/>
            <a:ext cx="4042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0" dirty="0" smtClean="0">
                <a:latin typeface="Arial" pitchFamily="34" charset="0"/>
                <a:cs typeface="Arial" pitchFamily="34" charset="0"/>
              </a:rPr>
              <a:t>yes</a:t>
            </a:r>
            <a:endParaRPr lang="ko-KR" altLang="en-US" sz="11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396816" y="3693437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0" dirty="0" smtClean="0">
                <a:latin typeface="Arial" pitchFamily="34" charset="0"/>
                <a:cs typeface="Arial" pitchFamily="34" charset="0"/>
              </a:rPr>
              <a:t>no</a:t>
            </a:r>
            <a:endParaRPr lang="ko-KR" altLang="en-US" sz="11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순서도: 판단 44"/>
          <p:cNvSpPr/>
          <p:nvPr/>
        </p:nvSpPr>
        <p:spPr bwMode="auto">
          <a:xfrm>
            <a:off x="7167665" y="4194362"/>
            <a:ext cx="1589840" cy="727922"/>
          </a:xfrm>
          <a:prstGeom prst="flowChartDecision">
            <a:avLst/>
          </a:prstGeom>
          <a:solidFill>
            <a:srgbClr val="FFFFCC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altLang="ko-KR" sz="1200" b="0" dirty="0" err="1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availableDV</a:t>
            </a:r>
            <a:r>
              <a:rPr lang="en-US" altLang="ko-KR" sz="1200" b="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== 0</a:t>
            </a:r>
          </a:p>
        </p:txBody>
      </p:sp>
      <p:cxnSp>
        <p:nvCxnSpPr>
          <p:cNvPr id="46" name="꺾인 연결선 45"/>
          <p:cNvCxnSpPr>
            <a:stCxn id="45" idx="2"/>
            <a:endCxn id="34" idx="3"/>
          </p:cNvCxnSpPr>
          <p:nvPr/>
        </p:nvCxnSpPr>
        <p:spPr bwMode="auto">
          <a:xfrm rot="5400000">
            <a:off x="7443733" y="4556716"/>
            <a:ext cx="153284" cy="884420"/>
          </a:xfrm>
          <a:prstGeom prst="bentConnector2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47" name="꺾인 연결선 46"/>
          <p:cNvCxnSpPr>
            <a:stCxn id="45" idx="3"/>
            <a:endCxn id="39" idx="3"/>
          </p:cNvCxnSpPr>
          <p:nvPr/>
        </p:nvCxnSpPr>
        <p:spPr bwMode="auto">
          <a:xfrm flipH="1">
            <a:off x="6732135" y="4558323"/>
            <a:ext cx="2025370" cy="1120289"/>
          </a:xfrm>
          <a:prstGeom prst="bentConnector3">
            <a:avLst>
              <a:gd name="adj1" fmla="val -11287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8694736" y="4344202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0" dirty="0" smtClean="0">
                <a:latin typeface="Arial" pitchFamily="34" charset="0"/>
                <a:cs typeface="Arial" pitchFamily="34" charset="0"/>
              </a:rPr>
              <a:t>no</a:t>
            </a:r>
            <a:endParaRPr lang="ko-KR" altLang="en-US" sz="11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894945" y="4836316"/>
            <a:ext cx="40427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100" b="0" dirty="0" smtClean="0">
                <a:latin typeface="Arial" pitchFamily="34" charset="0"/>
                <a:cs typeface="Arial" pitchFamily="34" charset="0"/>
              </a:rPr>
              <a:t>yes</a:t>
            </a:r>
            <a:endParaRPr lang="ko-KR" altLang="en-US" sz="1100" b="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68489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Based on CTC </a:t>
            </a:r>
            <a:r>
              <a:rPr lang="en-US" altLang="ko-KR" dirty="0" smtClean="0"/>
              <a:t>w/ HTM6.0</a:t>
            </a:r>
            <a:endParaRPr lang="ko-KR" altLang="en-US" dirty="0"/>
          </a:p>
          <a:p>
            <a:pPr lvl="1"/>
            <a:r>
              <a:rPr lang="en-US" altLang="ko-KR" dirty="0" smtClean="0"/>
              <a:t>0.2% gain on dependent view</a:t>
            </a:r>
          </a:p>
          <a:p>
            <a:pPr lvl="1"/>
            <a:r>
              <a:rPr lang="en-US" altLang="ko-KR" dirty="0" smtClean="0"/>
              <a:t>0.1% gain on coded and synthesized view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4</a:t>
            </a:fld>
            <a:endParaRPr lang="en-US" altLang="ko-K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92639"/>
            <a:ext cx="8352929" cy="3194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998591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We propose a refinement of Default DV (0, 0)</a:t>
            </a:r>
          </a:p>
          <a:p>
            <a:pPr lvl="1"/>
            <a:r>
              <a:rPr lang="en-US" altLang="ko-KR" dirty="0"/>
              <a:t>Minor changes in 3D-HEVC text and HTM software </a:t>
            </a:r>
            <a:endParaRPr lang="en-US" altLang="ko-KR" dirty="0" smtClean="0"/>
          </a:p>
          <a:p>
            <a:pPr lvl="1"/>
            <a:r>
              <a:rPr lang="en-US" altLang="ko-KR" dirty="0" smtClean="0"/>
              <a:t>0.2% gain on dependent view</a:t>
            </a:r>
          </a:p>
          <a:p>
            <a:pPr lvl="1"/>
            <a:r>
              <a:rPr lang="en-US" altLang="ko-KR" dirty="0" smtClean="0"/>
              <a:t>0.1% gain on coded and synthesized view</a:t>
            </a:r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We recommend to adopt the proposed method into next 3D-HEVC TM.</a:t>
            </a:r>
          </a:p>
          <a:p>
            <a:endParaRPr lang="en-US" altLang="ko-KR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C5F3C0D-5DBE-42BF-8D3F-482FB3DAD48A}" type="slidenum">
              <a:rPr lang="en-US" altLang="ko-KR" smtClean="0"/>
              <a:pPr>
                <a:defRPr/>
              </a:pPr>
              <a:t>5</a:t>
            </a:fld>
            <a:endParaRPr lang="en-US" altLang="ko-KR" dirty="0"/>
          </a:p>
        </p:txBody>
      </p:sp>
      <p:sp>
        <p:nvSpPr>
          <p:cNvPr id="5" name="TextBox 4"/>
          <p:cNvSpPr txBox="1"/>
          <p:nvPr/>
        </p:nvSpPr>
        <p:spPr>
          <a:xfrm>
            <a:off x="677767" y="5589240"/>
            <a:ext cx="184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ko-KR" altLang="en-US" sz="2000" dirty="0"/>
          </a:p>
        </p:txBody>
      </p:sp>
      <p:sp>
        <p:nvSpPr>
          <p:cNvPr id="7" name="직사각형 6"/>
          <p:cNvSpPr/>
          <p:nvPr/>
        </p:nvSpPr>
        <p:spPr>
          <a:xfrm>
            <a:off x="1187624" y="5625253"/>
            <a:ext cx="6990578" cy="400110"/>
          </a:xfrm>
          <a:prstGeom prst="rect">
            <a:avLst/>
          </a:prstGeom>
          <a:ln>
            <a:solidFill>
              <a:schemeClr val="bg1">
                <a:lumMod val="65000"/>
              </a:schemeClr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altLang="ko-KR" sz="2000" dirty="0"/>
              <a:t>Thanks to </a:t>
            </a:r>
            <a:r>
              <a:rPr lang="en-US" altLang="ko-KR" sz="2000" dirty="0">
                <a:solidFill>
                  <a:srgbClr val="00B0F0"/>
                </a:solidFill>
              </a:rPr>
              <a:t>Qualcomm</a:t>
            </a:r>
            <a:r>
              <a:rPr lang="en-US" altLang="ko-KR" sz="2000" dirty="0"/>
              <a:t> for the cross checking (JCT3V-D0276).</a:t>
            </a:r>
          </a:p>
        </p:txBody>
      </p:sp>
    </p:spTree>
    <p:extLst>
      <p:ext uri="{BB962C8B-B14F-4D97-AF65-F5344CB8AC3E}">
        <p14:creationId xmlns:p14="http://schemas.microsoft.com/office/powerpoint/2010/main" val="3689622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샘파트너스\Desktop\삼성전자 D.I 3.0 재작업 프로젝트\6th PT Tool 수정작업\1차 작업본\Source\Samsung Logo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06384" y="3301219"/>
            <a:ext cx="730800" cy="2429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989367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tion만들기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B2B2B2"/>
      </a:folHlink>
    </a:clrScheme>
    <a:fontScheme name="이선일">
      <a:majorFont>
        <a:latin typeface="Tahoma"/>
        <a:ea typeface="맑은 고딕"/>
        <a:cs typeface=""/>
      </a:majorFont>
      <a:minorFont>
        <a:latin typeface="Tahoma"/>
        <a:ea typeface="맑은 고딕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66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1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ea typeface="굴림" pitchFamily="50" charset="-127"/>
          </a:defRPr>
        </a:defPPr>
      </a:lstStyle>
    </a:lnDef>
  </a:objectDefaults>
  <a:extraClrSchemeLst>
    <a:extraClrScheme>
      <a:clrScheme name="Presentation만들기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만들기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만들기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Settings\호요성\바탕 화면\Presentation만들기.ppt</Template>
  <TotalTime>81962</TotalTime>
  <Words>268</Words>
  <Application>Microsoft Office PowerPoint</Application>
  <PresentationFormat>화면 슬라이드 쇼(4:3)</PresentationFormat>
  <Paragraphs>69</Paragraphs>
  <Slides>6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7" baseType="lpstr">
      <vt:lpstr>Presentation만들기</vt:lpstr>
      <vt:lpstr>PowerPoint 프레젠테이션</vt:lpstr>
      <vt:lpstr>Current DV Derivation</vt:lpstr>
      <vt:lpstr>Proposed Method</vt:lpstr>
      <vt:lpstr>Experimental Results</vt:lpstr>
      <vt:lpstr>Conclusions</vt:lpstr>
      <vt:lpstr>PowerPoint 프레젠테이션</vt:lpstr>
    </vt:vector>
  </TitlesOfParts>
  <Company>K-JIST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Visual SNHC Tools</dc:title>
  <dc:creator>윤승욱</dc:creator>
  <cp:lastModifiedBy>Samsung Electronics</cp:lastModifiedBy>
  <cp:revision>6661</cp:revision>
  <dcterms:created xsi:type="dcterms:W3CDTF">2003-01-13T07:35:44Z</dcterms:created>
  <dcterms:modified xsi:type="dcterms:W3CDTF">2013-04-18T05:41:49Z</dcterms:modified>
</cp:coreProperties>
</file>