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5" r:id="rId2"/>
    <p:sldId id="397" r:id="rId3"/>
    <p:sldId id="414" r:id="rId4"/>
    <p:sldId id="417" r:id="rId5"/>
    <p:sldId id="419" r:id="rId6"/>
    <p:sldId id="421" r:id="rId7"/>
    <p:sldId id="425" r:id="rId8"/>
    <p:sldId id="400" r:id="rId9"/>
    <p:sldId id="426" r:id="rId10"/>
    <p:sldId id="401" r:id="rId11"/>
    <p:sldId id="395" r:id="rId12"/>
    <p:sldId id="424" r:id="rId13"/>
    <p:sldId id="422" r:id="rId14"/>
    <p:sldId id="423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969"/>
    <a:srgbClr val="626262"/>
    <a:srgbClr val="A3A3A3"/>
    <a:srgbClr val="888888"/>
    <a:srgbClr val="5C5C5C"/>
    <a:srgbClr val="6F6F6F"/>
    <a:srgbClr val="7B7B7B"/>
    <a:srgbClr val="949494"/>
    <a:srgbClr val="8A8A8A"/>
    <a:srgbClr val="64646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66" autoAdjust="0"/>
    <p:restoredTop sz="88917" autoAdjust="0"/>
  </p:normalViewPr>
  <p:slideViewPr>
    <p:cSldViewPr snapToObjects="1">
      <p:cViewPr>
        <p:scale>
          <a:sx n="80" d="100"/>
          <a:sy n="80" d="100"/>
        </p:scale>
        <p:origin x="-1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JCT3V-D0110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3D-CE6.h related: Sample-based Simplified Depth Coding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JCT3V-D0110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err="1" smtClean="0"/>
              <a:t>Incheon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20–26 Apr.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to add the residual on each prediction sample </a:t>
            </a:r>
          </a:p>
          <a:p>
            <a:pPr lvl="1"/>
            <a:r>
              <a:rPr lang="en-US" altLang="zh-TW" dirty="0" smtClean="0"/>
              <a:t>instead of using a same reconstructed value to represent all depth samples</a:t>
            </a:r>
          </a:p>
          <a:p>
            <a:pPr lvl="1"/>
            <a:r>
              <a:rPr lang="en-US" altLang="zh-TW" dirty="0" smtClean="0"/>
              <a:t>keep the smooth surface generated by the intra prediction. </a:t>
            </a:r>
          </a:p>
          <a:p>
            <a:r>
              <a:rPr lang="en-US" altLang="zh-TW" dirty="0" smtClean="0"/>
              <a:t>The simulation results show</a:t>
            </a:r>
          </a:p>
          <a:p>
            <a:pPr lvl="1"/>
            <a:r>
              <a:rPr lang="en-US" altLang="zh-TW" dirty="0" smtClean="0"/>
              <a:t>0.2% coding gain for overall video over total bitrates in both CTC and all-Intra</a:t>
            </a:r>
          </a:p>
          <a:p>
            <a:pPr lvl="1"/>
            <a:r>
              <a:rPr lang="en-US" altLang="zh-TW" dirty="0" smtClean="0"/>
              <a:t>0.2% and 0.1% coding gain for the synthesized view in CTC and all-Intra, respectively</a:t>
            </a:r>
            <a:endParaRPr lang="en-US" dirty="0" smtClean="0"/>
          </a:p>
          <a:p>
            <a:r>
              <a:rPr lang="en-US" altLang="zh-TW" dirty="0" smtClean="0"/>
              <a:t>We suggest to adopt this modification into HTM.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reconstruction process in SDC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DC mode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DMM mode 1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31641" y="162880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reconstruction process in SDC (2/2)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85" y="112395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Planar mode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DMM mode 1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1" y="162880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Flowchart: Or 5"/>
          <p:cNvSpPr/>
          <p:nvPr/>
        </p:nvSpPr>
        <p:spPr>
          <a:xfrm>
            <a:off x="4258323" y="2268662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ight Arrow 6"/>
          <p:cNvSpPr/>
          <p:nvPr/>
        </p:nvSpPr>
        <p:spPr>
          <a:xfrm>
            <a:off x="3347865" y="2420888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Down Arrow 7"/>
          <p:cNvSpPr/>
          <p:nvPr/>
        </p:nvSpPr>
        <p:spPr>
          <a:xfrm>
            <a:off x="4391706" y="1988840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24128" y="1620914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030831" y="1700808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endParaRPr lang="zh-TW" alt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344913" y="2132856"/>
            <a:ext cx="816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Pred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sp>
        <p:nvSpPr>
          <p:cNvPr id="14" name="Right Arrow 13"/>
          <p:cNvSpPr/>
          <p:nvPr/>
        </p:nvSpPr>
        <p:spPr>
          <a:xfrm>
            <a:off x="4721873" y="2388950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Rectangle 14"/>
          <p:cNvSpPr/>
          <p:nvPr/>
        </p:nvSpPr>
        <p:spPr>
          <a:xfrm>
            <a:off x="4832792" y="2100918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Rec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259631" y="414908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08280"/>
                <a:gridCol w="239770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Flowchart: Or 16"/>
          <p:cNvSpPr/>
          <p:nvPr/>
        </p:nvSpPr>
        <p:spPr>
          <a:xfrm>
            <a:off x="4258323" y="4396964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Right Arrow 17"/>
          <p:cNvSpPr/>
          <p:nvPr/>
        </p:nvSpPr>
        <p:spPr>
          <a:xfrm>
            <a:off x="3347865" y="4549190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Down Arrow 18"/>
          <p:cNvSpPr/>
          <p:nvPr/>
        </p:nvSpPr>
        <p:spPr>
          <a:xfrm>
            <a:off x="4391706" y="4117142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724128" y="4141194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4067944" y="3810526"/>
            <a:ext cx="976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r>
              <a:rPr lang="en-CA" altLang="zh-TW" sz="1600" baseline="-25000" dirty="0" smtClean="0"/>
              <a:t>1</a:t>
            </a:r>
            <a:endParaRPr lang="zh-TW" altLang="en-US" sz="1600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3275856" y="4149080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Pred</a:t>
            </a:r>
            <a:r>
              <a:rPr lang="en-CA" altLang="zh-TW" sz="1600" baseline="-25000" dirty="0" smtClean="0"/>
              <a:t>DC1</a:t>
            </a:r>
            <a:endParaRPr lang="zh-TW" altLang="en-US" sz="1600" baseline="-25000" dirty="0"/>
          </a:p>
        </p:txBody>
      </p:sp>
      <p:sp>
        <p:nvSpPr>
          <p:cNvPr id="23" name="Right Arrow 22"/>
          <p:cNvSpPr/>
          <p:nvPr/>
        </p:nvSpPr>
        <p:spPr>
          <a:xfrm>
            <a:off x="4721873" y="4517252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Rectangle 23"/>
          <p:cNvSpPr/>
          <p:nvPr/>
        </p:nvSpPr>
        <p:spPr>
          <a:xfrm>
            <a:off x="4763784" y="4193384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Rec</a:t>
            </a:r>
            <a:r>
              <a:rPr lang="en-CA" altLang="zh-TW" sz="1600" baseline="-25000" dirty="0" smtClean="0"/>
              <a:t>DC1</a:t>
            </a:r>
            <a:endParaRPr lang="zh-TW" altLang="en-US" sz="2000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469306" y="4333354"/>
            <a:ext cx="792088" cy="982712"/>
          </a:xfrm>
          <a:prstGeom prst="line">
            <a:avLst/>
          </a:prstGeom>
          <a:ln w="19050">
            <a:solidFill>
              <a:srgbClr val="00B05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619672" y="4240138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403648" y="443711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3648" y="458951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403648" y="4763244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410122" y="4953868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409998" y="513179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1822996" y="4242296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032546" y="4242296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416472" y="4242296"/>
            <a:ext cx="152400" cy="173608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261518" y="4240138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46484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69979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293474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16969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409998" y="5315694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416472" y="5506318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416348" y="5684242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5940152" y="4337656"/>
            <a:ext cx="792088" cy="982712"/>
          </a:xfrm>
          <a:prstGeom prst="line">
            <a:avLst/>
          </a:prstGeom>
          <a:ln w="19050">
            <a:solidFill>
              <a:srgbClr val="00B05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lowchart: Or 79"/>
          <p:cNvSpPr/>
          <p:nvPr/>
        </p:nvSpPr>
        <p:spPr>
          <a:xfrm>
            <a:off x="4287236" y="5405076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1" name="Right Arrow 80"/>
          <p:cNvSpPr/>
          <p:nvPr/>
        </p:nvSpPr>
        <p:spPr>
          <a:xfrm>
            <a:off x="3376778" y="5557302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2" name="Down Arrow 81"/>
          <p:cNvSpPr/>
          <p:nvPr/>
        </p:nvSpPr>
        <p:spPr>
          <a:xfrm>
            <a:off x="4420619" y="5125254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3" name="Rectangle 82"/>
          <p:cNvSpPr/>
          <p:nvPr/>
        </p:nvSpPr>
        <p:spPr>
          <a:xfrm>
            <a:off x="4099507" y="4818638"/>
            <a:ext cx="976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r>
              <a:rPr lang="en-CA" altLang="zh-TW" sz="1600" baseline="-25000" dirty="0" smtClean="0"/>
              <a:t>2</a:t>
            </a:r>
            <a:endParaRPr lang="zh-TW" altLang="en-US" sz="1600" baseline="-25000" dirty="0"/>
          </a:p>
        </p:txBody>
      </p:sp>
      <p:sp>
        <p:nvSpPr>
          <p:cNvPr id="84" name="Rectangle 83"/>
          <p:cNvSpPr/>
          <p:nvPr/>
        </p:nvSpPr>
        <p:spPr>
          <a:xfrm>
            <a:off x="3304769" y="5157192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Pred</a:t>
            </a:r>
            <a:r>
              <a:rPr lang="en-CA" altLang="zh-TW" sz="1600" baseline="-25000" dirty="0" smtClean="0"/>
              <a:t>DC2</a:t>
            </a:r>
            <a:endParaRPr lang="zh-TW" altLang="en-US" sz="1600" baseline="-25000" dirty="0"/>
          </a:p>
        </p:txBody>
      </p:sp>
      <p:sp>
        <p:nvSpPr>
          <p:cNvPr id="85" name="Right Arrow 84"/>
          <p:cNvSpPr/>
          <p:nvPr/>
        </p:nvSpPr>
        <p:spPr>
          <a:xfrm>
            <a:off x="4750786" y="5525364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6" name="Rectangle 85"/>
          <p:cNvSpPr/>
          <p:nvPr/>
        </p:nvSpPr>
        <p:spPr>
          <a:xfrm>
            <a:off x="4792697" y="5201496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Rec</a:t>
            </a:r>
            <a:r>
              <a:rPr lang="en-CA" altLang="zh-TW" sz="1600" baseline="-25000" dirty="0" smtClean="0"/>
              <a:t>DC2</a:t>
            </a:r>
            <a:endParaRPr lang="zh-TW" altLang="en-US" sz="2000" baseline="-25000" dirty="0"/>
          </a:p>
        </p:txBody>
      </p:sp>
      <p:sp>
        <p:nvSpPr>
          <p:cNvPr id="88" name="Rectangle 87"/>
          <p:cNvSpPr/>
          <p:nvPr/>
        </p:nvSpPr>
        <p:spPr>
          <a:xfrm>
            <a:off x="1409998" y="4415904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Pred</a:t>
            </a:r>
            <a:r>
              <a:rPr lang="en-CA" altLang="zh-TW" sz="1400" baseline="-25000" dirty="0" smtClean="0"/>
              <a:t>DC1</a:t>
            </a:r>
            <a:endParaRPr lang="zh-TW" altLang="en-US" sz="1400" baseline="-25000" dirty="0"/>
          </a:p>
        </p:txBody>
      </p:sp>
      <p:sp>
        <p:nvSpPr>
          <p:cNvPr id="89" name="Rectangle 88"/>
          <p:cNvSpPr/>
          <p:nvPr/>
        </p:nvSpPr>
        <p:spPr>
          <a:xfrm>
            <a:off x="2043151" y="4987915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Pred</a:t>
            </a:r>
            <a:r>
              <a:rPr lang="en-CA" altLang="zh-TW" sz="1400" baseline="-25000" dirty="0" smtClean="0"/>
              <a:t>DC2</a:t>
            </a:r>
            <a:endParaRPr lang="zh-TW" altLang="en-US" sz="1400" baseline="-25000" dirty="0"/>
          </a:p>
        </p:txBody>
      </p:sp>
      <p:sp>
        <p:nvSpPr>
          <p:cNvPr id="90" name="Rectangle 89"/>
          <p:cNvSpPr/>
          <p:nvPr/>
        </p:nvSpPr>
        <p:spPr>
          <a:xfrm>
            <a:off x="1964110" y="2285583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Pred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  <p:sp>
        <p:nvSpPr>
          <p:cNvPr id="91" name="Rectangle 90"/>
          <p:cNvSpPr/>
          <p:nvPr/>
        </p:nvSpPr>
        <p:spPr>
          <a:xfrm>
            <a:off x="6516216" y="2226350"/>
            <a:ext cx="676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Rec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  <p:sp>
        <p:nvSpPr>
          <p:cNvPr id="93" name="Rectangle 92"/>
          <p:cNvSpPr/>
          <p:nvPr/>
        </p:nvSpPr>
        <p:spPr>
          <a:xfrm>
            <a:off x="5839428" y="4396964"/>
            <a:ext cx="74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Rec</a:t>
            </a:r>
            <a:r>
              <a:rPr lang="en-CA" altLang="zh-TW" sz="1400" baseline="-25000" dirty="0" smtClean="0"/>
              <a:t>DC1</a:t>
            </a:r>
            <a:endParaRPr lang="zh-TW" altLang="en-US" sz="1400" baseline="-25000" dirty="0"/>
          </a:p>
        </p:txBody>
      </p:sp>
      <p:sp>
        <p:nvSpPr>
          <p:cNvPr id="94" name="Rectangle 93"/>
          <p:cNvSpPr/>
          <p:nvPr/>
        </p:nvSpPr>
        <p:spPr>
          <a:xfrm>
            <a:off x="6732240" y="5012591"/>
            <a:ext cx="74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Rec</a:t>
            </a:r>
            <a:r>
              <a:rPr lang="en-CA" altLang="zh-TW" sz="1400" baseline="-25000" dirty="0" smtClean="0"/>
              <a:t>DC2</a:t>
            </a:r>
            <a:endParaRPr lang="zh-TW" altLang="en-US" sz="1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reconstruction process in SDC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DC mode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DMM mode 1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31641" y="162880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In current SDC design, all depth samples in one coding partition are represented by a same reconstructed value even when the intra coding mode is planar mode.</a:t>
            </a:r>
          </a:p>
          <a:p>
            <a:r>
              <a:rPr lang="en-US" dirty="0" smtClean="0"/>
              <a:t>This contribution proposes to </a:t>
            </a:r>
            <a:r>
              <a:rPr lang="en-CA" altLang="zh-TW" dirty="0" smtClean="0"/>
              <a:t>update each prediction sample by adding a same residual</a:t>
            </a:r>
          </a:p>
          <a:p>
            <a:pPr lvl="1"/>
            <a:r>
              <a:rPr lang="en-CA" altLang="zh-TW" dirty="0" smtClean="0"/>
              <a:t>instead of changing all the prediction samples to a same reconstructed value.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The experimental results show</a:t>
            </a:r>
          </a:p>
          <a:p>
            <a:pPr lvl="1"/>
            <a:r>
              <a:rPr lang="en-US" altLang="zh-TW" dirty="0" smtClean="0"/>
              <a:t>0.2% coding gain for overall video over total bitrates in both CTC and all-Intra</a:t>
            </a:r>
          </a:p>
          <a:p>
            <a:pPr lvl="1"/>
            <a:r>
              <a:rPr lang="en-US" altLang="zh-TW" dirty="0" smtClean="0"/>
              <a:t>0.2% and 0.1% coding gain for the synthesized view in CTC and all-Intra, respectively</a:t>
            </a:r>
          </a:p>
          <a:p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Simplified Depth Coding (SDC)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Three intra modes are applied in SDC</a:t>
            </a:r>
          </a:p>
          <a:p>
            <a:pPr lvl="1"/>
            <a:r>
              <a:rPr lang="en-CA" altLang="zh-TW" sz="1800" dirty="0" smtClean="0"/>
              <a:t>DC mode (1 partition)</a:t>
            </a:r>
            <a:endParaRPr lang="zh-TW" altLang="zh-TW" sz="1800" dirty="0" smtClean="0"/>
          </a:p>
          <a:p>
            <a:pPr lvl="1"/>
            <a:r>
              <a:rPr lang="en-CA" altLang="zh-TW" sz="1800" dirty="0" smtClean="0"/>
              <a:t>DMM mode 1 (2 partitions)</a:t>
            </a:r>
            <a:endParaRPr lang="zh-TW" altLang="zh-TW" sz="1800" dirty="0" smtClean="0"/>
          </a:p>
          <a:p>
            <a:pPr lvl="1"/>
            <a:r>
              <a:rPr lang="en-CA" altLang="zh-TW" sz="1800" dirty="0" smtClean="0"/>
              <a:t>Planar mode (1 partition)</a:t>
            </a:r>
            <a:endParaRPr lang="en-US" altLang="zh-TW" sz="1800" dirty="0" smtClean="0"/>
          </a:p>
          <a:p>
            <a:r>
              <a:rPr lang="en-US" altLang="zh-TW" sz="2000" dirty="0" smtClean="0"/>
              <a:t>Input:</a:t>
            </a:r>
          </a:p>
          <a:p>
            <a:pPr lvl="1"/>
            <a:r>
              <a:rPr lang="en-CA" altLang="zh-TW" sz="1800" dirty="0" smtClean="0"/>
              <a:t>The mean of the original depth value</a:t>
            </a:r>
          </a:p>
          <a:p>
            <a:pPr lvl="1"/>
            <a:r>
              <a:rPr lang="en-CA" altLang="zh-TW" sz="1800" dirty="0" smtClean="0"/>
              <a:t>The mean of the prediction samples of current depth block generated by intra prediction DC, DMM mode1, or Planar mode</a:t>
            </a:r>
            <a:endParaRPr lang="en-US" altLang="zh-TW" sz="1800" dirty="0" smtClean="0"/>
          </a:p>
          <a:p>
            <a:r>
              <a:rPr lang="en-CA" altLang="zh-TW" sz="2000" dirty="0" smtClean="0"/>
              <a:t>A depth lookup table (DLT) is used to map the mean of the original depth value and the mean of the prediction samples to index values.</a:t>
            </a:r>
          </a:p>
          <a:p>
            <a:r>
              <a:rPr lang="en-CA" altLang="zh-TW" sz="2000" dirty="0" smtClean="0"/>
              <a:t>The residual of each partition is coded by transmitting a constant residual value to the decoder.</a:t>
            </a:r>
            <a:endParaRPr lang="zh-TW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The Reconstruction Process in SDC (1/2)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85" y="112395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DC mode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DMM mode 1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1" y="162880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Flowchart: Or 5"/>
          <p:cNvSpPr/>
          <p:nvPr/>
        </p:nvSpPr>
        <p:spPr>
          <a:xfrm>
            <a:off x="4258323" y="2268662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ight Arrow 6"/>
          <p:cNvSpPr/>
          <p:nvPr/>
        </p:nvSpPr>
        <p:spPr>
          <a:xfrm>
            <a:off x="3347865" y="2420888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Down Arrow 7"/>
          <p:cNvSpPr/>
          <p:nvPr/>
        </p:nvSpPr>
        <p:spPr>
          <a:xfrm>
            <a:off x="4391706" y="1988840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24128" y="1620914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030831" y="1700808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endParaRPr lang="zh-TW" alt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344913" y="2132856"/>
            <a:ext cx="816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Pred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sp>
        <p:nvSpPr>
          <p:cNvPr id="14" name="Right Arrow 13"/>
          <p:cNvSpPr/>
          <p:nvPr/>
        </p:nvSpPr>
        <p:spPr>
          <a:xfrm>
            <a:off x="4721873" y="2388950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Rectangle 14"/>
          <p:cNvSpPr/>
          <p:nvPr/>
        </p:nvSpPr>
        <p:spPr>
          <a:xfrm>
            <a:off x="4832792" y="2100918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Rec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259631" y="4149080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08280"/>
                <a:gridCol w="239770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Flowchart: Or 16"/>
          <p:cNvSpPr/>
          <p:nvPr/>
        </p:nvSpPr>
        <p:spPr>
          <a:xfrm>
            <a:off x="4258323" y="4396964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Right Arrow 17"/>
          <p:cNvSpPr/>
          <p:nvPr/>
        </p:nvSpPr>
        <p:spPr>
          <a:xfrm>
            <a:off x="3347865" y="4549190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Down Arrow 18"/>
          <p:cNvSpPr/>
          <p:nvPr/>
        </p:nvSpPr>
        <p:spPr>
          <a:xfrm>
            <a:off x="4391706" y="4117142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724128" y="4141194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4067944" y="3810526"/>
            <a:ext cx="976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r>
              <a:rPr lang="en-CA" altLang="zh-TW" sz="1600" baseline="-25000" dirty="0" smtClean="0"/>
              <a:t>1</a:t>
            </a:r>
            <a:endParaRPr lang="zh-TW" altLang="en-US" sz="1600" baseline="-25000" dirty="0"/>
          </a:p>
        </p:txBody>
      </p:sp>
      <p:sp>
        <p:nvSpPr>
          <p:cNvPr id="22" name="Rectangle 21"/>
          <p:cNvSpPr/>
          <p:nvPr/>
        </p:nvSpPr>
        <p:spPr>
          <a:xfrm>
            <a:off x="3275856" y="4149080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Pred</a:t>
            </a:r>
            <a:r>
              <a:rPr lang="en-CA" altLang="zh-TW" sz="1600" baseline="-25000" dirty="0" smtClean="0"/>
              <a:t>DC1</a:t>
            </a:r>
            <a:endParaRPr lang="zh-TW" altLang="en-US" sz="1600" baseline="-25000" dirty="0"/>
          </a:p>
        </p:txBody>
      </p:sp>
      <p:sp>
        <p:nvSpPr>
          <p:cNvPr id="23" name="Right Arrow 22"/>
          <p:cNvSpPr/>
          <p:nvPr/>
        </p:nvSpPr>
        <p:spPr>
          <a:xfrm>
            <a:off x="4721873" y="4517252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Rectangle 23"/>
          <p:cNvSpPr/>
          <p:nvPr/>
        </p:nvSpPr>
        <p:spPr>
          <a:xfrm>
            <a:off x="4763784" y="4193384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Rec</a:t>
            </a:r>
            <a:r>
              <a:rPr lang="en-CA" altLang="zh-TW" sz="1600" baseline="-25000" dirty="0" smtClean="0"/>
              <a:t>DC1</a:t>
            </a:r>
            <a:endParaRPr lang="zh-TW" altLang="en-US" sz="2000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469306" y="4333354"/>
            <a:ext cx="792088" cy="982712"/>
          </a:xfrm>
          <a:prstGeom prst="line">
            <a:avLst/>
          </a:prstGeom>
          <a:ln w="19050">
            <a:solidFill>
              <a:srgbClr val="00B05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619672" y="4240138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403648" y="443711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3648" y="458951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403648" y="4763244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410122" y="4953868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409998" y="5131792"/>
            <a:ext cx="152400" cy="0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1822996" y="4242296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032546" y="4242296"/>
            <a:ext cx="0" cy="175766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416472" y="4242296"/>
            <a:ext cx="152400" cy="173608"/>
          </a:xfrm>
          <a:prstGeom prst="straightConnector1">
            <a:avLst/>
          </a:prstGeom>
          <a:ln>
            <a:solidFill>
              <a:srgbClr val="ED6D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261518" y="4240138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46484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69979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293474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169692" y="4242296"/>
            <a:ext cx="0" cy="17576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409998" y="5315694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416472" y="5506318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416348" y="5684242"/>
            <a:ext cx="152400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5940152" y="4337656"/>
            <a:ext cx="792088" cy="982712"/>
          </a:xfrm>
          <a:prstGeom prst="line">
            <a:avLst/>
          </a:prstGeom>
          <a:ln w="19050">
            <a:solidFill>
              <a:srgbClr val="00B050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lowchart: Or 79"/>
          <p:cNvSpPr/>
          <p:nvPr/>
        </p:nvSpPr>
        <p:spPr>
          <a:xfrm>
            <a:off x="4287236" y="5405076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1" name="Right Arrow 80"/>
          <p:cNvSpPr/>
          <p:nvPr/>
        </p:nvSpPr>
        <p:spPr>
          <a:xfrm>
            <a:off x="3376778" y="5557302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2" name="Down Arrow 81"/>
          <p:cNvSpPr/>
          <p:nvPr/>
        </p:nvSpPr>
        <p:spPr>
          <a:xfrm>
            <a:off x="4420619" y="5125254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3" name="Rectangle 82"/>
          <p:cNvSpPr/>
          <p:nvPr/>
        </p:nvSpPr>
        <p:spPr>
          <a:xfrm>
            <a:off x="4099507" y="4818638"/>
            <a:ext cx="976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r>
              <a:rPr lang="en-CA" altLang="zh-TW" sz="1600" baseline="-25000" dirty="0" smtClean="0"/>
              <a:t>2</a:t>
            </a:r>
            <a:endParaRPr lang="zh-TW" altLang="en-US" sz="1600" baseline="-25000" dirty="0"/>
          </a:p>
        </p:txBody>
      </p:sp>
      <p:sp>
        <p:nvSpPr>
          <p:cNvPr id="84" name="Rectangle 83"/>
          <p:cNvSpPr/>
          <p:nvPr/>
        </p:nvSpPr>
        <p:spPr>
          <a:xfrm>
            <a:off x="3304769" y="5157192"/>
            <a:ext cx="891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Pred</a:t>
            </a:r>
            <a:r>
              <a:rPr lang="en-CA" altLang="zh-TW" sz="1600" baseline="-25000" dirty="0" smtClean="0"/>
              <a:t>DC2</a:t>
            </a:r>
            <a:endParaRPr lang="zh-TW" altLang="en-US" sz="1600" baseline="-25000" dirty="0"/>
          </a:p>
        </p:txBody>
      </p:sp>
      <p:sp>
        <p:nvSpPr>
          <p:cNvPr id="85" name="Right Arrow 84"/>
          <p:cNvSpPr/>
          <p:nvPr/>
        </p:nvSpPr>
        <p:spPr>
          <a:xfrm>
            <a:off x="4750786" y="5525364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6" name="Rectangle 85"/>
          <p:cNvSpPr/>
          <p:nvPr/>
        </p:nvSpPr>
        <p:spPr>
          <a:xfrm>
            <a:off x="4792697" y="5201496"/>
            <a:ext cx="8226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Rec</a:t>
            </a:r>
            <a:r>
              <a:rPr lang="en-CA" altLang="zh-TW" sz="1600" baseline="-25000" dirty="0" smtClean="0"/>
              <a:t>DC2</a:t>
            </a:r>
            <a:endParaRPr lang="zh-TW" altLang="en-US" sz="2000" baseline="-25000" dirty="0"/>
          </a:p>
        </p:txBody>
      </p:sp>
      <p:sp>
        <p:nvSpPr>
          <p:cNvPr id="88" name="Rectangle 87"/>
          <p:cNvSpPr/>
          <p:nvPr/>
        </p:nvSpPr>
        <p:spPr>
          <a:xfrm>
            <a:off x="1409998" y="4415904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Pred</a:t>
            </a:r>
            <a:r>
              <a:rPr lang="en-CA" altLang="zh-TW" sz="1400" baseline="-25000" dirty="0" smtClean="0"/>
              <a:t>DC1</a:t>
            </a:r>
            <a:endParaRPr lang="zh-TW" altLang="en-US" sz="1400" baseline="-25000" dirty="0"/>
          </a:p>
        </p:txBody>
      </p:sp>
      <p:sp>
        <p:nvSpPr>
          <p:cNvPr id="89" name="Rectangle 88"/>
          <p:cNvSpPr/>
          <p:nvPr/>
        </p:nvSpPr>
        <p:spPr>
          <a:xfrm>
            <a:off x="2043151" y="4987915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Pred</a:t>
            </a:r>
            <a:r>
              <a:rPr lang="en-CA" altLang="zh-TW" sz="1400" baseline="-25000" dirty="0" smtClean="0"/>
              <a:t>DC2</a:t>
            </a:r>
            <a:endParaRPr lang="zh-TW" altLang="en-US" sz="1400" baseline="-25000" dirty="0"/>
          </a:p>
        </p:txBody>
      </p:sp>
      <p:sp>
        <p:nvSpPr>
          <p:cNvPr id="90" name="Rectangle 89"/>
          <p:cNvSpPr/>
          <p:nvPr/>
        </p:nvSpPr>
        <p:spPr>
          <a:xfrm>
            <a:off x="1964110" y="2285583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Pred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  <p:sp>
        <p:nvSpPr>
          <p:cNvPr id="91" name="Rectangle 90"/>
          <p:cNvSpPr/>
          <p:nvPr/>
        </p:nvSpPr>
        <p:spPr>
          <a:xfrm>
            <a:off x="6516216" y="2226350"/>
            <a:ext cx="676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Rec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  <p:sp>
        <p:nvSpPr>
          <p:cNvPr id="93" name="Rectangle 92"/>
          <p:cNvSpPr/>
          <p:nvPr/>
        </p:nvSpPr>
        <p:spPr>
          <a:xfrm>
            <a:off x="5839428" y="4396964"/>
            <a:ext cx="74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Rec</a:t>
            </a:r>
            <a:r>
              <a:rPr lang="en-CA" altLang="zh-TW" sz="1400" baseline="-25000" dirty="0" smtClean="0"/>
              <a:t>DC1</a:t>
            </a:r>
            <a:endParaRPr lang="zh-TW" altLang="en-US" sz="1400" baseline="-25000" dirty="0"/>
          </a:p>
        </p:txBody>
      </p:sp>
      <p:sp>
        <p:nvSpPr>
          <p:cNvPr id="94" name="Rectangle 93"/>
          <p:cNvSpPr/>
          <p:nvPr/>
        </p:nvSpPr>
        <p:spPr>
          <a:xfrm>
            <a:off x="6732240" y="5012591"/>
            <a:ext cx="7441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smtClean="0"/>
              <a:t>Rec</a:t>
            </a:r>
            <a:r>
              <a:rPr lang="en-CA" altLang="zh-TW" sz="1400" baseline="-25000" dirty="0" smtClean="0"/>
              <a:t>DC2</a:t>
            </a:r>
            <a:endParaRPr lang="zh-TW" altLang="en-US" sz="1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Table 54"/>
          <p:cNvGraphicFramePr>
            <a:graphicFrameLocks noGrp="1"/>
          </p:cNvGraphicFramePr>
          <p:nvPr/>
        </p:nvGraphicFramePr>
        <p:xfrm>
          <a:off x="5724127" y="1973068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08280"/>
                <a:gridCol w="239770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The Reconstruction Process in SDC (2/2)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85" y="112395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Planar mode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CA" altLang="zh-TW" sz="2000" dirty="0" smtClean="0"/>
              <a:t>In current SDC design, all depth samples are represented by a same reconstructed depth value when the intra prediction mode is planar mode.</a:t>
            </a:r>
            <a:endParaRPr lang="en-US" altLang="zh-TW" sz="2000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1" y="1973068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08280"/>
                <a:gridCol w="239770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626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6F6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</a:tbl>
          </a:graphicData>
        </a:graphic>
      </p:graphicFrame>
      <p:sp>
        <p:nvSpPr>
          <p:cNvPr id="6" name="Flowchart: Or 5"/>
          <p:cNvSpPr/>
          <p:nvPr/>
        </p:nvSpPr>
        <p:spPr>
          <a:xfrm>
            <a:off x="4258323" y="2612930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ight Arrow 6"/>
          <p:cNvSpPr/>
          <p:nvPr/>
        </p:nvSpPr>
        <p:spPr>
          <a:xfrm>
            <a:off x="3347865" y="2765156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Down Arrow 7"/>
          <p:cNvSpPr/>
          <p:nvPr/>
        </p:nvSpPr>
        <p:spPr>
          <a:xfrm>
            <a:off x="4391706" y="2333108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1"/>
          <p:cNvSpPr/>
          <p:nvPr/>
        </p:nvSpPr>
        <p:spPr>
          <a:xfrm>
            <a:off x="4030831" y="2045076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endParaRPr lang="zh-TW" alt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344913" y="2477124"/>
            <a:ext cx="816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Pred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sp>
        <p:nvSpPr>
          <p:cNvPr id="14" name="Right Arrow 13"/>
          <p:cNvSpPr/>
          <p:nvPr/>
        </p:nvSpPr>
        <p:spPr>
          <a:xfrm>
            <a:off x="4721873" y="2733218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Rectangle 14"/>
          <p:cNvSpPr/>
          <p:nvPr/>
        </p:nvSpPr>
        <p:spPr>
          <a:xfrm>
            <a:off x="4832792" y="2445186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Rec</a:t>
            </a:r>
            <a:r>
              <a:rPr lang="en-CA" altLang="zh-TW" sz="1600" baseline="-25000" dirty="0" err="1" smtClean="0"/>
              <a:t>DC</a:t>
            </a:r>
            <a:endParaRPr lang="zh-TW" altLang="en-US" sz="1600" baseline="-25000" dirty="0"/>
          </a:p>
        </p:txBody>
      </p:sp>
      <p:sp>
        <p:nvSpPr>
          <p:cNvPr id="91" name="Rectangle 90"/>
          <p:cNvSpPr/>
          <p:nvPr/>
        </p:nvSpPr>
        <p:spPr>
          <a:xfrm>
            <a:off x="6516216" y="2570618"/>
            <a:ext cx="676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Rec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  <p:sp>
        <p:nvSpPr>
          <p:cNvPr id="90" name="Rectangle 89"/>
          <p:cNvSpPr/>
          <p:nvPr/>
        </p:nvSpPr>
        <p:spPr>
          <a:xfrm>
            <a:off x="1963693" y="2612930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400" dirty="0" err="1" smtClean="0"/>
              <a:t>Pred</a:t>
            </a:r>
            <a:r>
              <a:rPr lang="en-CA" altLang="zh-TW" sz="1400" baseline="-25000" dirty="0" err="1" smtClean="0"/>
              <a:t>DC</a:t>
            </a:r>
            <a:endParaRPr lang="zh-TW" altLang="en-US" sz="1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Table 54"/>
          <p:cNvGraphicFramePr>
            <a:graphicFrameLocks noGrp="1"/>
          </p:cNvGraphicFramePr>
          <p:nvPr/>
        </p:nvGraphicFramePr>
        <p:xfrm>
          <a:off x="5724127" y="2852936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08280"/>
                <a:gridCol w="239770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626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6F6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385" y="112395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Propose to add the residual on each prediction sample instead of using a same reconstructed value to represent all depth samples.</a:t>
            </a:r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9631" y="2852936"/>
          <a:ext cx="2016225" cy="1599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25"/>
                <a:gridCol w="208280"/>
                <a:gridCol w="239770"/>
                <a:gridCol w="224025"/>
                <a:gridCol w="224025"/>
                <a:gridCol w="224025"/>
                <a:gridCol w="224025"/>
                <a:gridCol w="224025"/>
                <a:gridCol w="224025"/>
              </a:tblGrid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626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6F6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A3A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9494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6969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  <a:tr h="177772"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8888"/>
                    </a:solidFill>
                  </a:tcPr>
                </a:tc>
              </a:tr>
            </a:tbl>
          </a:graphicData>
        </a:graphic>
      </p:graphicFrame>
      <p:sp>
        <p:nvSpPr>
          <p:cNvPr id="6" name="Flowchart: Or 5"/>
          <p:cNvSpPr/>
          <p:nvPr/>
        </p:nvSpPr>
        <p:spPr>
          <a:xfrm>
            <a:off x="4258323" y="3492798"/>
            <a:ext cx="463550" cy="432048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ight Arrow 6"/>
          <p:cNvSpPr/>
          <p:nvPr/>
        </p:nvSpPr>
        <p:spPr>
          <a:xfrm>
            <a:off x="3347865" y="3645024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Down Arrow 7"/>
          <p:cNvSpPr/>
          <p:nvPr/>
        </p:nvSpPr>
        <p:spPr>
          <a:xfrm>
            <a:off x="4391706" y="3212976"/>
            <a:ext cx="161354" cy="2798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1"/>
          <p:cNvSpPr/>
          <p:nvPr/>
        </p:nvSpPr>
        <p:spPr>
          <a:xfrm>
            <a:off x="4030831" y="2924944"/>
            <a:ext cx="901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smtClean="0"/>
              <a:t>residual</a:t>
            </a:r>
            <a:endParaRPr lang="zh-TW" alt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4721873" y="3613086"/>
            <a:ext cx="9013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Rectangle 56"/>
          <p:cNvSpPr/>
          <p:nvPr/>
        </p:nvSpPr>
        <p:spPr>
          <a:xfrm>
            <a:off x="5940151" y="3042784"/>
            <a:ext cx="1800201" cy="1410100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5" name="Rectangle 14"/>
          <p:cNvSpPr/>
          <p:nvPr/>
        </p:nvSpPr>
        <p:spPr>
          <a:xfrm>
            <a:off x="3533579" y="3306470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P</a:t>
            </a:r>
            <a:r>
              <a:rPr lang="en-CA" altLang="zh-TW" sz="1600" baseline="-25000" dirty="0" err="1" smtClean="0"/>
              <a:t>x,y</a:t>
            </a:r>
            <a:endParaRPr lang="zh-TW" altLang="en-US" sz="16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4932040" y="3306470"/>
            <a:ext cx="5421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TW" sz="1600" dirty="0" err="1" smtClean="0"/>
              <a:t>P’</a:t>
            </a:r>
            <a:r>
              <a:rPr lang="en-CA" altLang="zh-TW" sz="1600" baseline="-25000" dirty="0" err="1" smtClean="0"/>
              <a:t>x,y</a:t>
            </a:r>
            <a:endParaRPr lang="zh-TW" altLang="en-US" sz="16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Source Code Modification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FF"/>
                </a:solidFill>
                <a:ea typeface="新細明體"/>
                <a:cs typeface="Times New Roman"/>
              </a:rPr>
              <a:t>for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(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UInt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uiY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=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8040"/>
                </a:solidFill>
                <a:ea typeface="新細明體"/>
                <a:cs typeface="Times New Roman"/>
              </a:rPr>
              <a:t>0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uiY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&lt;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uiHeight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uiY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++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)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{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</a:t>
            </a:r>
            <a:r>
              <a:rPr lang="en-US" altLang="zh-TW" sz="1400" dirty="0" smtClean="0">
                <a:solidFill>
                  <a:srgbClr val="0000FF"/>
                </a:solidFill>
                <a:ea typeface="新細明體"/>
                <a:cs typeface="Times New Roman"/>
              </a:rPr>
              <a:t>for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(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UInt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=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8040"/>
                </a:solidFill>
                <a:ea typeface="新細明體"/>
                <a:cs typeface="Times New Roman"/>
              </a:rPr>
              <a:t>0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&lt;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uiWidth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++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) {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 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UChar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ucSegment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=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pMask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?(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UChar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)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pMask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[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]:</a:t>
            </a:r>
            <a:r>
              <a:rPr lang="en-US" altLang="zh-TW" sz="1400" dirty="0" smtClean="0">
                <a:solidFill>
                  <a:srgbClr val="008040"/>
                </a:solidFill>
                <a:ea typeface="新細明體"/>
                <a:cs typeface="Times New Roman"/>
              </a:rPr>
              <a:t>0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;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  </a:t>
            </a:r>
            <a:r>
              <a:rPr lang="en-US" altLang="zh-TW" sz="1400" dirty="0" smtClean="0">
                <a:solidFill>
                  <a:srgbClr val="070007"/>
                </a:solidFill>
                <a:ea typeface="新細明體"/>
                <a:cs typeface="Times New Roman"/>
              </a:rPr>
              <a:t>assert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(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ucSegment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&lt;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uiNumSegments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);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 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Pel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pResiDC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=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apDCResiValues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[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ucSegment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];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solidFill>
                  <a:srgbClr val="0000FF"/>
                </a:solidFill>
                <a:ea typeface="新細明體"/>
                <a:cs typeface="Times New Roman"/>
              </a:rPr>
              <a:t>#if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70007"/>
                </a:solidFill>
                <a:ea typeface="新細明體"/>
                <a:cs typeface="Times New Roman"/>
              </a:rPr>
              <a:t>MTK_SAMPLE_BASED_SDC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      </a:t>
            </a:r>
            <a:r>
              <a:rPr lang="en-US" altLang="zh-TW" sz="1400" dirty="0" err="1" smtClean="0">
                <a:solidFill>
                  <a:srgbClr val="0070C0"/>
                </a:solidFill>
                <a:ea typeface="新細明體"/>
                <a:cs typeface="Times New Roman"/>
              </a:rPr>
              <a:t>pReco</a:t>
            </a: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    [ </a:t>
            </a:r>
            <a:r>
              <a:rPr lang="en-US" altLang="zh-TW" sz="1400" dirty="0" err="1" smtClean="0">
                <a:solidFill>
                  <a:srgbClr val="0070C0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 ] = Clip( </a:t>
            </a:r>
            <a:r>
              <a:rPr lang="en-US" altLang="zh-TW" sz="1400" dirty="0" err="1" smtClean="0">
                <a:solidFill>
                  <a:srgbClr val="0070C0"/>
                </a:solidFill>
                <a:ea typeface="新細明體"/>
                <a:cs typeface="Times New Roman"/>
              </a:rPr>
              <a:t>pPred</a:t>
            </a: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[ </a:t>
            </a:r>
            <a:r>
              <a:rPr lang="en-US" altLang="zh-TW" sz="1400" dirty="0" err="1" smtClean="0">
                <a:solidFill>
                  <a:srgbClr val="0070C0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 ] + </a:t>
            </a:r>
            <a:r>
              <a:rPr lang="en-US" altLang="zh-TW" sz="1400" dirty="0" err="1" smtClean="0">
                <a:solidFill>
                  <a:srgbClr val="0070C0"/>
                </a:solidFill>
                <a:ea typeface="新細明體"/>
                <a:cs typeface="Times New Roman"/>
              </a:rPr>
              <a:t>pResiDC</a:t>
            </a:r>
            <a:r>
              <a:rPr lang="en-US" altLang="zh-TW" sz="1400" dirty="0" smtClean="0">
                <a:solidFill>
                  <a:srgbClr val="0070C0"/>
                </a:solidFill>
                <a:ea typeface="新細明體"/>
                <a:cs typeface="Times New Roman"/>
              </a:rPr>
              <a:t> );</a:t>
            </a:r>
            <a:endParaRPr lang="zh-TW" altLang="zh-TW" sz="1200" dirty="0" smtClean="0">
              <a:solidFill>
                <a:srgbClr val="0070C0"/>
              </a:solidFill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solidFill>
                  <a:srgbClr val="0000FF"/>
                </a:solidFill>
                <a:ea typeface="新細明體"/>
                <a:cs typeface="Times New Roman"/>
              </a:rPr>
              <a:t>#else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    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Pel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pPredVal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=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apDCPredValues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[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ucSegment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];</a:t>
            </a:r>
            <a:endParaRPr lang="zh-TW" altLang="zh-TW" sz="1200" strike="sngStrike" dirty="0" smtClean="0">
              <a:solidFill>
                <a:srgbClr val="696969"/>
              </a:solidFill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    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pReco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   [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] = Clip(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pPredVal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+ </a:t>
            </a:r>
            <a:r>
              <a:rPr lang="en-US" altLang="zh-TW" sz="1400" strike="sngStrike" dirty="0" err="1" smtClean="0">
                <a:solidFill>
                  <a:srgbClr val="696969"/>
                </a:solidFill>
                <a:ea typeface="新細明體"/>
                <a:cs typeface="Times New Roman"/>
              </a:rPr>
              <a:t>pResiDC</a:t>
            </a:r>
            <a:r>
              <a:rPr lang="en-US" altLang="zh-TW" sz="1400" strike="sngStrike" dirty="0" smtClean="0">
                <a:solidFill>
                  <a:srgbClr val="696969"/>
                </a:solidFill>
                <a:ea typeface="新細明體"/>
                <a:cs typeface="Times New Roman"/>
              </a:rPr>
              <a:t> );</a:t>
            </a:r>
            <a:endParaRPr lang="zh-TW" altLang="zh-TW" sz="1200" strike="sngStrike" dirty="0" smtClean="0">
              <a:solidFill>
                <a:srgbClr val="696969"/>
              </a:solidFill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solidFill>
                  <a:srgbClr val="0000FF"/>
                </a:solidFill>
                <a:ea typeface="新細明體"/>
                <a:cs typeface="Times New Roman"/>
              </a:rPr>
              <a:t>#</a:t>
            </a:r>
            <a:r>
              <a:rPr lang="en-US" altLang="zh-TW" sz="1400" dirty="0" err="1" smtClean="0">
                <a:solidFill>
                  <a:srgbClr val="0000FF"/>
                </a:solidFill>
                <a:ea typeface="新細明體"/>
                <a:cs typeface="Times New Roman"/>
              </a:rPr>
              <a:t>endif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 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pRecIPred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[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]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=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pReco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[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err="1" smtClean="0">
                <a:solidFill>
                  <a:srgbClr val="070007"/>
                </a:solidFill>
                <a:ea typeface="新細明體"/>
                <a:cs typeface="Times New Roman"/>
              </a:rPr>
              <a:t>uiX</a:t>
            </a:r>
            <a:r>
              <a:rPr lang="en-US" altLang="zh-TW" sz="1400" dirty="0" smtClean="0">
                <a:ea typeface="新細明體"/>
                <a:cs typeface="Times New Roman"/>
              </a:rPr>
              <a:t>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];</a:t>
            </a:r>
            <a:endParaRPr lang="zh-TW" altLang="zh-TW" sz="1200" dirty="0" smtClean="0">
              <a:ea typeface="新細明體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ea typeface="新細明體"/>
                <a:cs typeface="Times New Roman"/>
              </a:rPr>
              <a:t>    </a:t>
            </a: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}</a:t>
            </a:r>
          </a:p>
          <a:p>
            <a:pPr>
              <a:spcAft>
                <a:spcPts val="0"/>
              </a:spcAft>
              <a:buNone/>
            </a:pPr>
            <a:r>
              <a:rPr lang="en-US" altLang="zh-TW" sz="1400" dirty="0" smtClean="0">
                <a:solidFill>
                  <a:srgbClr val="000080"/>
                </a:solidFill>
                <a:ea typeface="新細明體"/>
                <a:cs typeface="Times New Roman"/>
              </a:rPr>
              <a:t> }</a:t>
            </a:r>
            <a:endParaRPr lang="zh-TW" alt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TextBox 4"/>
          <p:cNvSpPr txBox="1"/>
          <p:nvPr/>
        </p:nvSpPr>
        <p:spPr>
          <a:xfrm>
            <a:off x="7092280" y="242088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 1 line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32040" y="2590165"/>
            <a:ext cx="2016224" cy="4787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8264" y="4653136"/>
            <a:ext cx="1733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Remove 2 lines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788024" y="4077072"/>
            <a:ext cx="2016224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- CTC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82533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 : HTM-6.0 under CTC</a:t>
            </a:r>
          </a:p>
          <a:p>
            <a:r>
              <a:rPr lang="en-US" sz="2000" dirty="0" smtClean="0"/>
              <a:t>0.2% coding gain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altLang="zh-TW" sz="2000" dirty="0" smtClean="0"/>
              <a:t>Results are crosscheck and confirmed by Sharp (JCT3V-D0257) and Intel (JCT3V-D0281).</a:t>
            </a:r>
          </a:p>
          <a:p>
            <a:r>
              <a:rPr lang="en-US" altLang="zh-TW" sz="2000" dirty="0" smtClean="0"/>
              <a:t>Identical results in JCT3V-D0136 proposed by LG </a:t>
            </a:r>
            <a:endParaRPr lang="en-CA" altLang="zh-TW" sz="2000" dirty="0" smtClean="0"/>
          </a:p>
          <a:p>
            <a:endParaRPr lang="en-CA" sz="2000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2060848"/>
            <a:ext cx="69127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All Intra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 : HTM-6.0 under All Intra test conditions</a:t>
            </a:r>
          </a:p>
          <a:p>
            <a:r>
              <a:rPr lang="en-US" sz="2000" dirty="0" smtClean="0"/>
              <a:t>0.2% coding gain for video over total bit-rate</a:t>
            </a:r>
          </a:p>
          <a:p>
            <a:r>
              <a:rPr lang="en-US" sz="2000" dirty="0" smtClean="0"/>
              <a:t>0.1% coding gain for the synthesized view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2564904"/>
            <a:ext cx="6912768" cy="265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13939</TotalTime>
  <Words>661</Words>
  <Application>Microsoft Office PowerPoint</Application>
  <PresentationFormat>On-screen Show (4:3)</PresentationFormat>
  <Paragraphs>160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Corporate ppt templatel_Confidential A</vt:lpstr>
      <vt:lpstr>3D-CE6.h related: Sample-based Simplified Depth Coding</vt:lpstr>
      <vt:lpstr>Overall Summary</vt:lpstr>
      <vt:lpstr>Simplified Depth Coding (SDC)</vt:lpstr>
      <vt:lpstr>The Reconstruction Process in SDC (1/2)</vt:lpstr>
      <vt:lpstr>The Reconstruction Process in SDC (2/2)</vt:lpstr>
      <vt:lpstr>Proposed Method</vt:lpstr>
      <vt:lpstr>Source Code Modification</vt:lpstr>
      <vt:lpstr>Experiment Results - CTC</vt:lpstr>
      <vt:lpstr>Experiment Results – All Intra</vt:lpstr>
      <vt:lpstr>Conclusions</vt:lpstr>
      <vt:lpstr>Thanks for your attention!</vt:lpstr>
      <vt:lpstr>The reconstruction process in SDC</vt:lpstr>
      <vt:lpstr>The reconstruction process in SDC (2/2)</vt:lpstr>
      <vt:lpstr>The reconstruction process in SDC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1834</cp:revision>
  <dcterms:created xsi:type="dcterms:W3CDTF">2008-02-20T09:40:59Z</dcterms:created>
  <dcterms:modified xsi:type="dcterms:W3CDTF">2013-04-20T10:37:07Z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2012491601</vt:i4>
  </property>
  <property fmtid="{D5CDD505-2E9C-101B-9397-08002B2CF9AE}" pid="3" name="_NewReviewCycle">
    <vt:lpwstr/>
  </property>
  <property fmtid="{D5CDD505-2E9C-101B-9397-08002B2CF9AE}" pid="4" name="_EmailSubject">
    <vt:lpwstr>正在寄送電子郵件: JCT3V-D0110.pptx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-1782405290</vt:i4>
  </property>
</Properties>
</file>