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25" r:id="rId2"/>
    <p:sldId id="397" r:id="rId3"/>
    <p:sldId id="435" r:id="rId4"/>
    <p:sldId id="436" r:id="rId5"/>
    <p:sldId id="438" r:id="rId6"/>
    <p:sldId id="400" r:id="rId7"/>
    <p:sldId id="401" r:id="rId8"/>
    <p:sldId id="395" r:id="rId9"/>
    <p:sldId id="450" r:id="rId10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3300"/>
    <a:srgbClr val="696969"/>
    <a:srgbClr val="626262"/>
    <a:srgbClr val="A3A3A3"/>
    <a:srgbClr val="888888"/>
    <a:srgbClr val="5C5C5C"/>
    <a:srgbClr val="6F6F6F"/>
    <a:srgbClr val="7B7B7B"/>
    <a:srgbClr val="94949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289" autoAdjust="0"/>
    <p:restoredTop sz="88917" autoAdjust="0"/>
  </p:normalViewPr>
  <p:slideViewPr>
    <p:cSldViewPr snapToObjects="1">
      <p:cViewPr>
        <p:scale>
          <a:sx n="80" d="100"/>
          <a:sy n="80" d="100"/>
        </p:scale>
        <p:origin x="-168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26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838A48-7368-4AE5-8CA9-C7C89709A9E9}" type="slidenum">
              <a:rPr lang="en-US" altLang="zh-TW" smtClean="0"/>
              <a:pPr/>
              <a:t>0</a:t>
            </a:fld>
            <a:endParaRPr lang="en-US" altLang="zh-TW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zh-TW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baseline="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JCT3V-D0109</a:t>
            </a: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JCT3V-D0109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12.png"/><Relationship Id="rId5" Type="http://schemas.openxmlformats.org/officeDocument/2006/relationships/image" Target="../media/image5.png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over_back_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16" descr="gray_to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89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-9525" y="2347913"/>
            <a:ext cx="9153525" cy="1585144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CA" altLang="zh-TW" sz="3600" dirty="0" smtClean="0"/>
              <a:t>3D-CE5.h related: Additional Inter-view Merging Candidate</a:t>
            </a:r>
            <a:endParaRPr lang="zh-TW" altLang="en-US" sz="3600" dirty="0" smtClean="0"/>
          </a:p>
        </p:txBody>
      </p:sp>
      <p:sp>
        <p:nvSpPr>
          <p:cNvPr id="3078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149080"/>
            <a:ext cx="8662987" cy="1008708"/>
          </a:xfrm>
        </p:spPr>
        <p:txBody>
          <a:bodyPr/>
          <a:lstStyle/>
          <a:p>
            <a:r>
              <a:rPr lang="en-US" altLang="zh-TW" sz="1800" dirty="0" smtClean="0"/>
              <a:t>Jian-Liang Lin, Yi-</a:t>
            </a:r>
            <a:r>
              <a:rPr lang="en-US" altLang="zh-TW" sz="1800" dirty="0" err="1" smtClean="0"/>
              <a:t>Wen</a:t>
            </a:r>
            <a:r>
              <a:rPr lang="en-US" altLang="zh-TW" sz="1800" dirty="0" smtClean="0"/>
              <a:t> Chen</a:t>
            </a:r>
            <a:r>
              <a:rPr lang="fr-FR" sz="1800" dirty="0" smtClean="0"/>
              <a:t>, </a:t>
            </a:r>
            <a:r>
              <a:rPr lang="en-US" altLang="zh-TW" sz="1800" dirty="0" smtClean="0"/>
              <a:t>Yu-</a:t>
            </a:r>
            <a:r>
              <a:rPr lang="en-US" altLang="zh-TW" sz="1800" dirty="0" err="1" smtClean="0"/>
              <a:t>Wen</a:t>
            </a:r>
            <a:r>
              <a:rPr lang="en-US" altLang="zh-TW" sz="1800" dirty="0" smtClean="0"/>
              <a:t> Huang, Shawmin Lei</a:t>
            </a:r>
            <a:endParaRPr lang="zh-TW" altLang="zh-TW" sz="1800" dirty="0"/>
          </a:p>
        </p:txBody>
      </p:sp>
      <p:pic>
        <p:nvPicPr>
          <p:cNvPr id="3079" name="Picture 7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JCT3V-D0109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</a:endParaRPr>
          </a:p>
        </p:txBody>
      </p:sp>
      <p:pic>
        <p:nvPicPr>
          <p:cNvPr id="3081" name="Picture 11" descr="bar_white_bot"/>
          <p:cNvPicPr>
            <a:picLocks noChangeAspect="1" noChangeArrowheads="1"/>
          </p:cNvPicPr>
          <p:nvPr/>
        </p:nvPicPr>
        <p:blipFill>
          <a:blip r:embed="rId6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2" name="Text Box 13"/>
          <p:cNvSpPr txBox="1">
            <a:spLocks noChangeArrowheads="1"/>
          </p:cNvSpPr>
          <p:nvPr/>
        </p:nvSpPr>
        <p:spPr bwMode="auto">
          <a:xfrm>
            <a:off x="4800601" y="5621338"/>
            <a:ext cx="40338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>
                <a:ea typeface="SimHei" pitchFamily="2" charset="-122"/>
              </a:rPr>
              <a:t>Presented </a:t>
            </a:r>
            <a:r>
              <a:rPr lang="en-US" altLang="zh-TW" sz="1400" dirty="0" smtClean="0">
                <a:ea typeface="SimHei" pitchFamily="2" charset="-122"/>
              </a:rPr>
              <a:t>by </a:t>
            </a:r>
            <a:r>
              <a:rPr lang="en-US" sz="1400" dirty="0" err="1" smtClean="0"/>
              <a:t>Jian</a:t>
            </a:r>
            <a:r>
              <a:rPr lang="en-US" sz="1400" dirty="0" smtClean="0"/>
              <a:t>-Liang Lin</a:t>
            </a:r>
            <a:endParaRPr lang="en-US" altLang="zh-TW" sz="1400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4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JCT-3V </a:t>
            </a:r>
            <a:r>
              <a:rPr lang="en-US" altLang="zh-TW" sz="1400" dirty="0">
                <a:ea typeface="SimHei" pitchFamily="2" charset="-122"/>
              </a:rPr>
              <a:t>Meeting in </a:t>
            </a:r>
            <a:r>
              <a:rPr lang="en-CA" sz="1400" dirty="0" err="1" smtClean="0"/>
              <a:t>Incheon</a:t>
            </a:r>
            <a:endParaRPr lang="en-US" altLang="zh-TW" sz="1400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altLang="zh-TW" sz="1400" dirty="0" smtClean="0"/>
              <a:t>20–26 Apr. 2013</a:t>
            </a:r>
            <a:endParaRPr lang="en-US" altLang="zh-TW" sz="1400" dirty="0">
              <a:ea typeface="SimHei" pitchFamily="2" charset="-122"/>
            </a:endParaRPr>
          </a:p>
        </p:txBody>
      </p:sp>
      <p:pic>
        <p:nvPicPr>
          <p:cNvPr id="3083" name="Picture 23" descr="icon_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Picture 24" descr="icon_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25" descr="icon_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6" name="Picture 26" descr="icon_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7" name="Picture 27" descr="icon_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Overall Summary</a:t>
            </a:r>
            <a:endParaRPr lang="zh-TW" altLang="en-US" dirty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In this contribution, an additional inter-view merging candidate is proposed.</a:t>
            </a:r>
          </a:p>
          <a:p>
            <a:r>
              <a:rPr lang="en-US" altLang="zh-TW" dirty="0" smtClean="0"/>
              <a:t>In the pruning process, the additional inter-view candidate is only compared with the original inter-view candidate.</a:t>
            </a:r>
          </a:p>
          <a:p>
            <a:r>
              <a:rPr lang="en-US" dirty="0" smtClean="0"/>
              <a:t>The experimental results show </a:t>
            </a:r>
            <a:r>
              <a:rPr lang="en-US" altLang="zh-TW" dirty="0" smtClean="0"/>
              <a:t>0.2%, 0.1% and 0.1% coding gain for video1, video2, and overall results, respectively.</a:t>
            </a:r>
            <a:endParaRPr lang="en-US" dirty="0"/>
          </a:p>
        </p:txBody>
      </p:sp>
      <p:sp>
        <p:nvSpPr>
          <p:cNvPr id="410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D9BB2C3-11CD-4275-BA8E-E6F5408371D0}" type="slidenum">
              <a:rPr lang="en-US" altLang="ja-JP" smtClean="0"/>
              <a:pPr/>
              <a:t>1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The Merging Candidate List in HTM6.0 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85720" y="1916832"/>
          <a:ext cx="3796519" cy="407924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3796519"/>
              </a:tblGrid>
              <a:tr h="370840">
                <a:tc>
                  <a:txBody>
                    <a:bodyPr/>
                    <a:lstStyle/>
                    <a:p>
                      <a:pPr marL="45720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00" dirty="0"/>
                        <a:t>Original merging candidate list </a:t>
                      </a:r>
                      <a:endParaRPr lang="zh-TW" sz="1600" kern="1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/>
                        <a:t>Inter-view </a:t>
                      </a:r>
                      <a:r>
                        <a:rPr lang="en-US" sz="1600" dirty="0" smtClean="0"/>
                        <a:t>candidate (I)</a:t>
                      </a:r>
                      <a:endParaRPr lang="zh-TW" sz="20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/>
                        <a:t>A1</a:t>
                      </a:r>
                      <a:endParaRPr lang="zh-TW" sz="20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/>
                        <a:t>B1</a:t>
                      </a:r>
                      <a:endParaRPr lang="zh-TW" sz="20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/>
                        <a:t>B0</a:t>
                      </a:r>
                      <a:endParaRPr lang="zh-TW" sz="20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/>
                        <a:t>A0</a:t>
                      </a:r>
                      <a:endParaRPr lang="zh-TW" sz="20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/>
                        <a:t>Disparity candidate (</a:t>
                      </a:r>
                      <a:r>
                        <a:rPr lang="en-US" sz="1600" b="1" dirty="0"/>
                        <a:t>DV</a:t>
                      </a:r>
                      <a:r>
                        <a:rPr lang="en-US" sz="1600" dirty="0"/>
                        <a:t>)</a:t>
                      </a:r>
                      <a:endParaRPr lang="zh-TW" sz="20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/>
                        <a:t>B2</a:t>
                      </a:r>
                      <a:endParaRPr lang="zh-TW" sz="20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/>
                        <a:t>VSP candidate</a:t>
                      </a:r>
                      <a:endParaRPr lang="zh-TW" sz="20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/>
                        <a:t>Temporal </a:t>
                      </a:r>
                      <a:r>
                        <a:rPr lang="en-US" sz="1600" dirty="0" smtClean="0"/>
                        <a:t>candidate (</a:t>
                      </a:r>
                      <a:r>
                        <a:rPr lang="en-US" sz="1600" b="1" dirty="0" smtClean="0"/>
                        <a:t>H</a:t>
                      </a:r>
                      <a:r>
                        <a:rPr lang="en-US" sz="1600" dirty="0" smtClean="0"/>
                        <a:t> or </a:t>
                      </a:r>
                      <a:r>
                        <a:rPr lang="en-US" sz="1600" b="1" dirty="0" smtClean="0"/>
                        <a:t>C</a:t>
                      </a:r>
                      <a:r>
                        <a:rPr lang="en-US" sz="1600" dirty="0" smtClean="0"/>
                        <a:t>)</a:t>
                      </a:r>
                      <a:endParaRPr lang="zh-TW" sz="20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45720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4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627063" y="1123950"/>
            <a:ext cx="8054975" cy="792882"/>
          </a:xfrm>
        </p:spPr>
        <p:txBody>
          <a:bodyPr/>
          <a:lstStyle/>
          <a:p>
            <a:r>
              <a:rPr lang="en-US" altLang="zh-TW" dirty="0" smtClean="0"/>
              <a:t>The size of candidate list is fixed to 6.</a:t>
            </a:r>
            <a:endParaRPr lang="zh-TW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27568" y="1916832"/>
            <a:ext cx="3936153" cy="27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The Proposed Merging Candidate List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1123950"/>
            <a:ext cx="8054975" cy="792882"/>
          </a:xfrm>
        </p:spPr>
        <p:txBody>
          <a:bodyPr/>
          <a:lstStyle/>
          <a:p>
            <a:r>
              <a:rPr lang="en-US" altLang="zh-TW" dirty="0" smtClean="0"/>
              <a:t>Propose to add an additional inter-view candidate to improve the coding efficiency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1406" y="2000240"/>
          <a:ext cx="3796519" cy="407924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3796519"/>
              </a:tblGrid>
              <a:tr h="370840">
                <a:tc>
                  <a:txBody>
                    <a:bodyPr/>
                    <a:lstStyle/>
                    <a:p>
                      <a:pPr marL="4572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00" dirty="0"/>
                        <a:t>Proposed merging candidate list</a:t>
                      </a:r>
                      <a:endParaRPr lang="zh-TW" sz="1600" kern="1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/>
                        <a:t>Inter-view </a:t>
                      </a:r>
                      <a:r>
                        <a:rPr lang="en-US" sz="1600" dirty="0" smtClean="0"/>
                        <a:t>candidate (I)</a:t>
                      </a:r>
                      <a:endParaRPr lang="zh-TW" sz="20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/>
                        <a:t>A1</a:t>
                      </a:r>
                      <a:endParaRPr lang="zh-TW" sz="20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/>
                        <a:t>B1</a:t>
                      </a:r>
                      <a:endParaRPr lang="zh-TW" sz="20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/>
                        <a:t>B0</a:t>
                      </a:r>
                      <a:endParaRPr lang="zh-TW" sz="20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/>
                        <a:t>A0</a:t>
                      </a:r>
                      <a:endParaRPr lang="zh-TW" sz="20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/>
                        <a:t>Disparity candidate (</a:t>
                      </a:r>
                      <a:r>
                        <a:rPr lang="en-US" sz="1600" b="1" dirty="0"/>
                        <a:t>DV</a:t>
                      </a:r>
                      <a:r>
                        <a:rPr lang="en-US" sz="1600" dirty="0"/>
                        <a:t>)</a:t>
                      </a:r>
                      <a:endParaRPr lang="zh-TW" sz="20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/>
                        <a:t>B2</a:t>
                      </a:r>
                      <a:endParaRPr lang="zh-TW" sz="20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/>
                        <a:t>VSP candidate</a:t>
                      </a:r>
                      <a:endParaRPr lang="zh-TW" sz="20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FF9900"/>
                          </a:solidFill>
                        </a:rPr>
                        <a:t>Additional inter-view </a:t>
                      </a:r>
                      <a:r>
                        <a:rPr lang="en-US" sz="1600" dirty="0" smtClean="0">
                          <a:solidFill>
                            <a:srgbClr val="FF9900"/>
                          </a:solidFill>
                        </a:rPr>
                        <a:t>candidate (I</a:t>
                      </a:r>
                      <a:r>
                        <a:rPr lang="en-US" sz="1600" baseline="-25000" dirty="0" smtClean="0">
                          <a:solidFill>
                            <a:srgbClr val="FF9900"/>
                          </a:solidFill>
                        </a:rPr>
                        <a:t>2</a:t>
                      </a:r>
                      <a:r>
                        <a:rPr lang="en-US" sz="1600" dirty="0" smtClean="0">
                          <a:solidFill>
                            <a:srgbClr val="FF9900"/>
                          </a:solidFill>
                        </a:rPr>
                        <a:t>)</a:t>
                      </a:r>
                      <a:endParaRPr lang="zh-TW" sz="2000" dirty="0">
                        <a:solidFill>
                          <a:srgbClr val="FF9900"/>
                        </a:solidFill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600" dirty="0"/>
                        <a:t>Temporal </a:t>
                      </a:r>
                      <a:r>
                        <a:rPr lang="en-US" sz="1600" dirty="0" smtClean="0"/>
                        <a:t>candidate (</a:t>
                      </a:r>
                      <a:r>
                        <a:rPr lang="en-US" sz="1600" b="1" dirty="0" smtClean="0"/>
                        <a:t>H</a:t>
                      </a:r>
                      <a:r>
                        <a:rPr lang="en-US" sz="1600" dirty="0" smtClean="0"/>
                        <a:t> or </a:t>
                      </a:r>
                      <a:r>
                        <a:rPr lang="en-US" sz="1600" b="1" dirty="0" smtClean="0"/>
                        <a:t>C</a:t>
                      </a:r>
                      <a:r>
                        <a:rPr lang="en-US" sz="1600" dirty="0" smtClean="0"/>
                        <a:t>)</a:t>
                      </a:r>
                      <a:endParaRPr lang="zh-TW" sz="2000" dirty="0">
                        <a:latin typeface="Times New Roman"/>
                        <a:ea typeface="Gulim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4153645" y="500063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TW" sz="1800" dirty="0" smtClean="0"/>
              <a:t>derived from a corresponding block which is located as the </a:t>
            </a:r>
            <a:r>
              <a:rPr lang="en-US" altLang="zh-TW" sz="1800" dirty="0" smtClean="0">
                <a:solidFill>
                  <a:srgbClr val="0070C0"/>
                </a:solidFill>
              </a:rPr>
              <a:t>H position </a:t>
            </a:r>
            <a:r>
              <a:rPr lang="en-US" altLang="zh-TW" sz="1800" dirty="0" smtClean="0"/>
              <a:t>shifted by the </a:t>
            </a:r>
            <a:r>
              <a:rPr lang="en-US" altLang="zh-TW" sz="1800" dirty="0" smtClean="0">
                <a:solidFill>
                  <a:srgbClr val="0070C0"/>
                </a:solidFill>
              </a:rPr>
              <a:t>same DV </a:t>
            </a:r>
            <a:r>
              <a:rPr lang="en-US" altLang="zh-TW" sz="1800" dirty="0" smtClean="0"/>
              <a:t>in the candidate list</a:t>
            </a:r>
            <a:endParaRPr lang="zh-TW" altLang="en-US" sz="18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2000240"/>
            <a:ext cx="4915389" cy="27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Pruning Process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1123950"/>
            <a:ext cx="8054975" cy="1162042"/>
          </a:xfrm>
        </p:spPr>
        <p:txBody>
          <a:bodyPr/>
          <a:lstStyle/>
          <a:p>
            <a:r>
              <a:rPr lang="en-US" altLang="zh-TW" dirty="0" smtClean="0"/>
              <a:t>In the pruning process, the additional inter-view candidate is only compared to the first inter-view candidate.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6708" y="2500306"/>
            <a:ext cx="5935688" cy="3593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TW" dirty="0" smtClean="0"/>
              <a:t>Experiment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1123950"/>
            <a:ext cx="8054975" cy="482533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Anchor : HTM-6.0 under CTC</a:t>
            </a:r>
          </a:p>
          <a:p>
            <a:r>
              <a:rPr lang="en-US" sz="2000" dirty="0" smtClean="0"/>
              <a:t>0.1% coding gain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altLang="zh-TW" sz="2000" dirty="0" smtClean="0"/>
          </a:p>
          <a:p>
            <a:r>
              <a:rPr lang="en-US" altLang="zh-TW" sz="2000" dirty="0" smtClean="0"/>
              <a:t>Results are crosscheck and confirmed by Sharp (JCT3V-D0256)</a:t>
            </a:r>
          </a:p>
          <a:p>
            <a:endParaRPr lang="en-CA" sz="2000" dirty="0" smtClean="0"/>
          </a:p>
          <a:p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827584" y="2060848"/>
          <a:ext cx="7632857" cy="3024336"/>
        </p:xfrm>
        <a:graphic>
          <a:graphicData uri="http://schemas.openxmlformats.org/drawingml/2006/table">
            <a:tbl>
              <a:tblPr/>
              <a:tblGrid>
                <a:gridCol w="936107"/>
                <a:gridCol w="792088"/>
                <a:gridCol w="720080"/>
                <a:gridCol w="742161"/>
                <a:gridCol w="784534"/>
                <a:gridCol w="784534"/>
                <a:gridCol w="784534"/>
                <a:gridCol w="696273"/>
                <a:gridCol w="696273"/>
                <a:gridCol w="696273"/>
              </a:tblGrid>
              <a:tr h="448220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5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　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video 0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video 1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video 2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video PSNR / video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+mj-lt"/>
                        </a:rPr>
                        <a:t>bitrate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video PSNR / total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+mj-lt"/>
                        </a:rPr>
                        <a:t>bitrate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+mj-lt"/>
                        </a:rPr>
                        <a:t>synth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 PSNR / total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+mj-lt"/>
                        </a:rPr>
                        <a:t>bitrate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enc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+mj-lt"/>
                        </a:rPr>
                        <a:t>dec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 time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+mj-lt"/>
                        </a:rPr>
                        <a:t>ren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5414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Balloons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98.3%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102.7%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94.7%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414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Kendo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98.5%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100.0%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99.2%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14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+mj-lt"/>
                        </a:rPr>
                        <a:t>Newspaper_CC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98.7%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100.6%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100.9%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14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+mj-lt"/>
                        </a:rPr>
                        <a:t>GT_Fly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99.1%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101.6%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98.7%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14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Poznan_Hall2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-0.2%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100.3%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99.3%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102.2%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14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+mj-lt"/>
                        </a:rPr>
                        <a:t>Poznan_Street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99.2%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99.7%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96.9%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56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+mj-lt"/>
                        </a:rPr>
                        <a:t>Undo_Dancer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99.3%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101.4%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98.8%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14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1024x768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98.5%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101.1%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98.3%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56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1920x1088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99.5%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100.5%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99.1%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69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average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-0.1%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99.1%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100.8%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98.8%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Conclusions</a:t>
            </a:r>
            <a:endParaRPr lang="zh-TW" altLang="en-US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Propose to add an additional inter-view candidate in the merging candidate list for texture coding.</a:t>
            </a:r>
          </a:p>
          <a:p>
            <a:r>
              <a:rPr lang="en-US" altLang="zh-TW" dirty="0" smtClean="0"/>
              <a:t>The redundancy checking of this additional candidate is only compared with the original inter-view candidate to save the computational complexity.</a:t>
            </a:r>
          </a:p>
          <a:p>
            <a:r>
              <a:rPr lang="en-US" altLang="zh-TW" dirty="0" smtClean="0"/>
              <a:t>The simulation results show 0.2%, 0.1% and 0.1% coding gain for video1, video2 and overall results, respectively.</a:t>
            </a:r>
          </a:p>
          <a:p>
            <a:r>
              <a:rPr lang="en-US" altLang="zh-TW" dirty="0" smtClean="0"/>
              <a:t>We suggest add include this additional candidate into the merging candidate list to improve the coding efficiency.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331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C389D14-9EF1-445D-B027-B2AD820720B6}" type="slidenum">
              <a:rPr lang="en-US" altLang="ja-JP" smtClean="0"/>
              <a:pPr/>
              <a:t>6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Thanks for your attention!</a:t>
            </a:r>
            <a:endParaRPr lang="zh-TW" altLang="en-US" dirty="0"/>
          </a:p>
        </p:txBody>
      </p:sp>
      <p:sp>
        <p:nvSpPr>
          <p:cNvPr id="6" name="副標題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www.mediatek.com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294967295"/>
          </p:nvPr>
        </p:nvSpPr>
        <p:spPr>
          <a:xfrm>
            <a:off x="0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Backup</a:t>
            </a:r>
            <a:endParaRPr lang="zh-TW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14097</TotalTime>
  <Words>594</Words>
  <Application>Microsoft Office PowerPoint</Application>
  <PresentationFormat>On-screen Show (4:3)</PresentationFormat>
  <Paragraphs>178</Paragraphs>
  <Slides>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Corporate ppt templatel_Confidential A</vt:lpstr>
      <vt:lpstr>3D-CE5.h related: Additional Inter-view Merging Candidate</vt:lpstr>
      <vt:lpstr>Overall Summary</vt:lpstr>
      <vt:lpstr>The Merging Candidate List in HTM6.0 </vt:lpstr>
      <vt:lpstr>The Proposed Merging Candidate List</vt:lpstr>
      <vt:lpstr>Pruning Process</vt:lpstr>
      <vt:lpstr>Experiment Results</vt:lpstr>
      <vt:lpstr>Conclusions</vt:lpstr>
      <vt:lpstr>Thanks for your attention!</vt:lpstr>
      <vt:lpstr>Backup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mtk02478</cp:lastModifiedBy>
  <cp:revision>1876</cp:revision>
  <dcterms:created xsi:type="dcterms:W3CDTF">2008-02-20T09:40:59Z</dcterms:created>
  <dcterms:modified xsi:type="dcterms:W3CDTF">2013-04-21T01:57:47Z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576770655</vt:i4>
  </property>
  <property fmtid="{D5CDD505-2E9C-101B-9397-08002B2CF9AE}" pid="3" name="_NewReviewCycle">
    <vt:lpwstr/>
  </property>
  <property fmtid="{D5CDD505-2E9C-101B-9397-08002B2CF9AE}" pid="4" name="_EmailSubject">
    <vt:lpwstr>JCT3V-D0109.pptx</vt:lpwstr>
  </property>
  <property fmtid="{D5CDD505-2E9C-101B-9397-08002B2CF9AE}" pid="5" name="_AuthorEmail">
    <vt:lpwstr>yiwen.chen@mediatek.com</vt:lpwstr>
  </property>
  <property fmtid="{D5CDD505-2E9C-101B-9397-08002B2CF9AE}" pid="6" name="_AuthorEmailDisplayName">
    <vt:lpwstr>YiWen Chen (陳渏紋)</vt:lpwstr>
  </property>
  <property fmtid="{D5CDD505-2E9C-101B-9397-08002B2CF9AE}" pid="7" name="_PreviousAdHocReviewCycleID">
    <vt:i4>-1782405290</vt:i4>
  </property>
</Properties>
</file>