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0" r:id="rId3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786" y="-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TW" smtClean="0"/>
              <a:t>Click to edit Master subtitle style</a:t>
            </a:r>
            <a:endParaRPr lang="zh-TW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1DEFE-1D01-4E83-B7F3-E2977F1A912D}" type="datetimeFigureOut">
              <a:rPr lang="zh-TW" altLang="en-US" smtClean="0"/>
              <a:pPr/>
              <a:t>2013/4/24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9377C-6A3A-46A4-AFF3-8686744D00D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1DEFE-1D01-4E83-B7F3-E2977F1A912D}" type="datetimeFigureOut">
              <a:rPr lang="zh-TW" altLang="en-US" smtClean="0"/>
              <a:pPr/>
              <a:t>2013/4/24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9377C-6A3A-46A4-AFF3-8686744D00D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1DEFE-1D01-4E83-B7F3-E2977F1A912D}" type="datetimeFigureOut">
              <a:rPr lang="zh-TW" altLang="en-US" smtClean="0"/>
              <a:pPr/>
              <a:t>2013/4/24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9377C-6A3A-46A4-AFF3-8686744D00D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1DEFE-1D01-4E83-B7F3-E2977F1A912D}" type="datetimeFigureOut">
              <a:rPr lang="zh-TW" altLang="en-US" smtClean="0"/>
              <a:pPr/>
              <a:t>2013/4/24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9377C-6A3A-46A4-AFF3-8686744D00D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1DEFE-1D01-4E83-B7F3-E2977F1A912D}" type="datetimeFigureOut">
              <a:rPr lang="zh-TW" altLang="en-US" smtClean="0"/>
              <a:pPr/>
              <a:t>2013/4/24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9377C-6A3A-46A4-AFF3-8686744D00D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1DEFE-1D01-4E83-B7F3-E2977F1A912D}" type="datetimeFigureOut">
              <a:rPr lang="zh-TW" altLang="en-US" smtClean="0"/>
              <a:pPr/>
              <a:t>2013/4/24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9377C-6A3A-46A4-AFF3-8686744D00D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1DEFE-1D01-4E83-B7F3-E2977F1A912D}" type="datetimeFigureOut">
              <a:rPr lang="zh-TW" altLang="en-US" smtClean="0"/>
              <a:pPr/>
              <a:t>2013/4/24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9377C-6A3A-46A4-AFF3-8686744D00D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1DEFE-1D01-4E83-B7F3-E2977F1A912D}" type="datetimeFigureOut">
              <a:rPr lang="zh-TW" altLang="en-US" smtClean="0"/>
              <a:pPr/>
              <a:t>2013/4/24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9377C-6A3A-46A4-AFF3-8686744D00D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1DEFE-1D01-4E83-B7F3-E2977F1A912D}" type="datetimeFigureOut">
              <a:rPr lang="zh-TW" altLang="en-US" smtClean="0"/>
              <a:pPr/>
              <a:t>2013/4/24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9377C-6A3A-46A4-AFF3-8686744D00D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1DEFE-1D01-4E83-B7F3-E2977F1A912D}" type="datetimeFigureOut">
              <a:rPr lang="zh-TW" altLang="en-US" smtClean="0"/>
              <a:pPr/>
              <a:t>2013/4/24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9377C-6A3A-46A4-AFF3-8686744D00D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1DEFE-1D01-4E83-B7F3-E2977F1A912D}" type="datetimeFigureOut">
              <a:rPr lang="zh-TW" altLang="en-US" smtClean="0"/>
              <a:pPr/>
              <a:t>2013/4/24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9377C-6A3A-46A4-AFF3-8686744D00D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D1DEFE-1D01-4E83-B7F3-E2977F1A912D}" type="datetimeFigureOut">
              <a:rPr lang="zh-TW" altLang="en-US" smtClean="0"/>
              <a:pPr/>
              <a:t>2013/4/24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89377C-6A3A-46A4-AFF3-8686744D00D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The merging candidate list</a:t>
            </a:r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77068982"/>
              </p:ext>
            </p:extLst>
          </p:nvPr>
        </p:nvGraphicFramePr>
        <p:xfrm>
          <a:off x="214282" y="107215"/>
          <a:ext cx="8715436" cy="6679371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4349966"/>
                <a:gridCol w="4365470"/>
              </a:tblGrid>
              <a:tr h="423151">
                <a:tc>
                  <a:txBody>
                    <a:bodyPr/>
                    <a:lstStyle/>
                    <a:p>
                      <a:pPr marL="45720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00" dirty="0" smtClean="0"/>
                        <a:t>Method Proposed in D0178</a:t>
                      </a:r>
                      <a:endParaRPr lang="zh-TW" sz="1600" kern="1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4572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00" dirty="0" smtClean="0"/>
                        <a:t>Method Proposed in D0109</a:t>
                      </a:r>
                      <a:endParaRPr lang="zh-TW" sz="1600" kern="1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21771">
                <a:tc>
                  <a:txBody>
                    <a:bodyPr/>
                    <a:lstStyle/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/>
                        <a:t>Inter-view candidate</a:t>
                      </a:r>
                      <a:endParaRPr lang="zh-TW" sz="1800" dirty="0">
                        <a:latin typeface="Times New Roman"/>
                        <a:ea typeface="Gulim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/>
                        <a:t>Inter-view candidate</a:t>
                      </a:r>
                      <a:endParaRPr lang="zh-TW" sz="1800" dirty="0">
                        <a:latin typeface="Times New Roman"/>
                        <a:ea typeface="Gulim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257">
                <a:tc>
                  <a:txBody>
                    <a:bodyPr/>
                    <a:lstStyle/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/>
                        <a:t>A1, B1, B0, A0 (spatial candidates)</a:t>
                      </a:r>
                      <a:endParaRPr lang="zh-TW" sz="1800" dirty="0">
                        <a:latin typeface="Times New Roman"/>
                        <a:ea typeface="Gulim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/>
                        <a:t>A1, B1, B0, 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A0 (spatial candidates)</a:t>
                      </a:r>
                      <a:endParaRPr lang="zh-TW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85019">
                <a:tc>
                  <a:txBody>
                    <a:bodyPr/>
                    <a:lstStyle/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/>
                        <a:t>DV</a:t>
                      </a:r>
                      <a:r>
                        <a:rPr lang="en-US" sz="1400" baseline="0" dirty="0"/>
                        <a:t> </a:t>
                      </a:r>
                      <a:r>
                        <a:rPr lang="en-US" sz="1400" baseline="0" dirty="0" smtClean="0"/>
                        <a:t>candidate</a:t>
                      </a:r>
                      <a:endParaRPr lang="zh-TW" sz="1800" dirty="0">
                        <a:latin typeface="Times New Roman"/>
                        <a:ea typeface="Gulim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DV 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candidate</a:t>
                      </a:r>
                      <a:endParaRPr lang="zh-TW" sz="14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21771">
                <a:tc>
                  <a:txBody>
                    <a:bodyPr/>
                    <a:lstStyle/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/>
                        <a:t>B2 (spatial candidate)</a:t>
                      </a:r>
                      <a:endParaRPr lang="zh-TW" sz="1800" dirty="0">
                        <a:latin typeface="Times New Roman"/>
                        <a:ea typeface="Gulim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/>
                        <a:t>B2 (spatial candidate)</a:t>
                      </a:r>
                      <a:endParaRPr lang="zh-TW" sz="1800" dirty="0">
                        <a:latin typeface="Times New Roman"/>
                        <a:ea typeface="Gulim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21771">
                <a:tc>
                  <a:txBody>
                    <a:bodyPr/>
                    <a:lstStyle/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/>
                        <a:t>VSP </a:t>
                      </a:r>
                      <a:r>
                        <a:rPr lang="en-US" sz="1400" dirty="0" smtClean="0"/>
                        <a:t>candidate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/>
                        <a:t>VSP candidate</a:t>
                      </a:r>
                      <a:endParaRPr lang="zh-TW" sz="1800" dirty="0">
                        <a:latin typeface="Times New Roman"/>
                        <a:ea typeface="Gulim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78521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sz="140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If(Left inter-view candidate available)</a:t>
                      </a:r>
                    </a:p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sz="140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   Left inter-view candidate</a:t>
                      </a:r>
                    </a:p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sz="140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   [Redundancy checking]</a:t>
                      </a:r>
                      <a:endParaRPr lang="zh-TW" altLang="en-US" sz="1400" kern="1200" dirty="0" smtClean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sz="1400" dirty="0" smtClean="0">
                          <a:solidFill>
                            <a:srgbClr val="0070C0"/>
                          </a:solidFill>
                        </a:rPr>
                        <a:t>If (Below-right inter-view candidate available)</a:t>
                      </a:r>
                    </a:p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solidFill>
                            <a:srgbClr val="0070C0"/>
                          </a:solidFill>
                        </a:rPr>
                        <a:t>    Below-right </a:t>
                      </a:r>
                      <a:r>
                        <a:rPr lang="en-US" sz="1400" dirty="0">
                          <a:solidFill>
                            <a:srgbClr val="0070C0"/>
                          </a:solidFill>
                        </a:rPr>
                        <a:t>inter-view </a:t>
                      </a:r>
                      <a:r>
                        <a:rPr lang="en-US" sz="1400" dirty="0" smtClean="0">
                          <a:solidFill>
                            <a:srgbClr val="0070C0"/>
                          </a:solidFill>
                        </a:rPr>
                        <a:t>candidate</a:t>
                      </a:r>
                    </a:p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              [Redundancy checking]</a:t>
                      </a:r>
                      <a:endParaRPr lang="zh-TW" sz="1800" dirty="0">
                        <a:solidFill>
                          <a:srgbClr val="0070C0"/>
                        </a:solidFill>
                        <a:latin typeface="Times New Roman"/>
                        <a:ea typeface="Gulim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013465">
                <a:tc>
                  <a:txBody>
                    <a:bodyPr/>
                    <a:lstStyle/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zh-TW" sz="140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Else if(</a:t>
                      </a:r>
                      <a:r>
                        <a:rPr lang="en-US" sz="140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first available disparity motion vector </a:t>
                      </a:r>
                      <a:r>
                        <a:rPr lang="en-US" altLang="zh-TW" sz="140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exists)</a:t>
                      </a:r>
                    </a:p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   Left shift spatial DV </a:t>
                      </a:r>
                      <a:r>
                        <a:rPr lang="en-US" sz="140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candidate</a:t>
                      </a:r>
                    </a:p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altLang="zh-TW" sz="140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(first available disparity motion vector could be tracked</a:t>
                      </a:r>
                      <a:r>
                        <a:rPr lang="en-US" altLang="zh-TW" sz="1400" kern="1200" baseline="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 during the NBDV process)</a:t>
                      </a:r>
                      <a:endParaRPr lang="zh-TW" sz="1400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447394">
                <a:tc>
                  <a:txBody>
                    <a:bodyPr/>
                    <a:lstStyle/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zh-TW" sz="140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Else</a:t>
                      </a:r>
                    </a:p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   Left shift DV candidate</a:t>
                      </a:r>
                      <a:endParaRPr lang="zh-TW" altLang="en-US" sz="1400" kern="1200" dirty="0" smtClean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zh-TW" sz="1800" dirty="0">
                        <a:solidFill>
                          <a:srgbClr val="0070C0"/>
                        </a:solidFill>
                        <a:latin typeface="Times New Roman"/>
                        <a:ea typeface="Gulim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21771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Temporal candidate</a:t>
                      </a:r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Temporal candidate</a:t>
                      </a:r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25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sz="140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If(Right </a:t>
                      </a:r>
                      <a:r>
                        <a:rPr lang="en-US" sz="140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inter-view candidate available)</a:t>
                      </a:r>
                    </a:p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sz="140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  <a:r>
                        <a:rPr lang="en-US" sz="140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Right </a:t>
                      </a:r>
                      <a:r>
                        <a:rPr lang="en-US" sz="140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inter-view candidate</a:t>
                      </a:r>
                    </a:p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sz="140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   [Redundancy checking]</a:t>
                      </a:r>
                      <a:endParaRPr lang="zh-TW" altLang="en-US" sz="1400" kern="1200" dirty="0" smtClean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zh-TW" sz="1800" dirty="0">
                        <a:latin typeface="Times New Roman"/>
                        <a:ea typeface="Gulim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257">
                <a:tc>
                  <a:txBody>
                    <a:bodyPr/>
                    <a:lstStyle/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zh-TW" sz="140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Else if(</a:t>
                      </a:r>
                      <a:r>
                        <a:rPr lang="en-US" sz="140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first available disparity motion vector </a:t>
                      </a:r>
                      <a:r>
                        <a:rPr lang="en-US" altLang="zh-TW" sz="140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exists)</a:t>
                      </a:r>
                    </a:p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  <a:r>
                        <a:rPr lang="en-US" sz="140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Right </a:t>
                      </a:r>
                      <a:r>
                        <a:rPr lang="en-US" sz="140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shift spatial DV candidate</a:t>
                      </a:r>
                      <a:endParaRPr lang="zh-TW" sz="1400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zh-TW" sz="1800" dirty="0">
                        <a:latin typeface="Times New Roman"/>
                        <a:ea typeface="Gulim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257">
                <a:tc>
                  <a:txBody>
                    <a:bodyPr/>
                    <a:lstStyle/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zh-TW" sz="140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Else</a:t>
                      </a:r>
                    </a:p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  <a:r>
                        <a:rPr lang="en-US" sz="140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Right </a:t>
                      </a:r>
                      <a:r>
                        <a:rPr lang="en-US" sz="140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shift DV candidate</a:t>
                      </a:r>
                      <a:endParaRPr lang="zh-TW" altLang="en-US" sz="1400" kern="1200" dirty="0" smtClean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zh-TW" sz="1800" dirty="0">
                        <a:latin typeface="Times New Roman"/>
                        <a:ea typeface="Gulim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318941577"/>
              </p:ext>
            </p:extLst>
          </p:nvPr>
        </p:nvGraphicFramePr>
        <p:xfrm>
          <a:off x="467544" y="692696"/>
          <a:ext cx="8280921" cy="3980846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2448272"/>
                <a:gridCol w="2952328"/>
                <a:gridCol w="2880321"/>
              </a:tblGrid>
              <a:tr h="511206">
                <a:tc>
                  <a:txBody>
                    <a:bodyPr/>
                    <a:lstStyle/>
                    <a:p>
                      <a:pPr marL="45720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00" dirty="0" smtClean="0"/>
                        <a:t>Method Proposed in D0178</a:t>
                      </a:r>
                      <a:endParaRPr lang="zh-TW" sz="1600" kern="1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4572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00" dirty="0" smtClean="0"/>
                        <a:t>Method Proposed in D0109</a:t>
                      </a:r>
                      <a:endParaRPr lang="zh-TW" sz="1600" kern="1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4572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zh-TW" sz="1600" kern="100" dirty="0" smtClean="0">
                          <a:latin typeface="Times New Roman"/>
                          <a:ea typeface="SimSun"/>
                          <a:cs typeface="Times New Roman"/>
                        </a:rPr>
                        <a:t>Note</a:t>
                      </a:r>
                      <a:endParaRPr lang="zh-TW" sz="1600" kern="1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668295">
                <a:tc>
                  <a:txBody>
                    <a:bodyPr/>
                    <a:lstStyle/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altLang="zh-TW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Additional comparisons : </a:t>
                      </a:r>
                    </a:p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altLang="zh-TW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2 redundancy checks</a:t>
                      </a:r>
                      <a:endParaRPr lang="zh-TW" sz="1800" dirty="0">
                        <a:latin typeface="Times New Roman"/>
                        <a:ea typeface="Gulim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CA" altLang="zh-TW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Additional comparisons : </a:t>
                      </a:r>
                    </a:p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CA" altLang="zh-TW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1 redundancy check</a:t>
                      </a:r>
                      <a:endParaRPr lang="zh-TW" sz="1800" dirty="0">
                        <a:latin typeface="Times New Roman"/>
                        <a:ea typeface="Gulim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altLang="zh-TW" sz="1800" dirty="0" smtClean="0">
                          <a:latin typeface="Times New Roman"/>
                          <a:ea typeface="Gulim"/>
                          <a:cs typeface="Calibri"/>
                        </a:rPr>
                        <a:t>Num. of redundancy</a:t>
                      </a:r>
                      <a:r>
                        <a:rPr lang="en-US" altLang="zh-TW" sz="1800" baseline="0" dirty="0" smtClean="0">
                          <a:latin typeface="Times New Roman"/>
                          <a:ea typeface="Gulim"/>
                          <a:cs typeface="Calibri"/>
                        </a:rPr>
                        <a:t> checks in current </a:t>
                      </a:r>
                      <a:r>
                        <a:rPr lang="en-US" altLang="zh-TW" sz="1800" baseline="0" dirty="0" err="1" smtClean="0">
                          <a:latin typeface="Times New Roman"/>
                          <a:ea typeface="Gulim"/>
                          <a:cs typeface="Calibri"/>
                        </a:rPr>
                        <a:t>3D</a:t>
                      </a:r>
                      <a:r>
                        <a:rPr lang="en-US" altLang="zh-TW" sz="1800" baseline="0" dirty="0" smtClean="0">
                          <a:latin typeface="Times New Roman"/>
                          <a:ea typeface="Gulim"/>
                          <a:cs typeface="Calibri"/>
                        </a:rPr>
                        <a:t>-HEVC: </a:t>
                      </a:r>
                    </a:p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altLang="zh-TW" sz="1800" baseline="0" dirty="0" smtClean="0">
                          <a:latin typeface="Times New Roman"/>
                          <a:ea typeface="Gulim"/>
                          <a:cs typeface="Calibri"/>
                        </a:rPr>
                        <a:t> 10</a:t>
                      </a:r>
                    </a:p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endParaRPr lang="zh-TW" sz="1800" dirty="0">
                        <a:latin typeface="Times New Roman"/>
                        <a:ea typeface="Gulim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341916">
                <a:tc>
                  <a:txBody>
                    <a:bodyPr/>
                    <a:lstStyle/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altLang="zh-TW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Additional memory accesses: </a:t>
                      </a:r>
                    </a:p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altLang="zh-TW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2 inter-view MVs access</a:t>
                      </a:r>
                      <a:endParaRPr lang="en-CA" altLang="zh-TW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kumimoji="0" lang="en-CA" altLang="zh-TW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Additional </a:t>
                      </a:r>
                      <a:r>
                        <a:rPr kumimoji="0" lang="en-CA" altLang="zh-TW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memory accesses: </a:t>
                      </a:r>
                    </a:p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kumimoji="0" lang="en-CA" altLang="zh-TW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   1 inter-view MV access</a:t>
                      </a:r>
                    </a:p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CA" altLang="zh-TW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</a:t>
                      </a:r>
                      <a:r>
                        <a:rPr lang="en-CA" altLang="zh-TW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(could be loaded in</a:t>
                      </a:r>
                      <a:r>
                        <a:rPr lang="en-CA" altLang="zh-TW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one time)</a:t>
                      </a:r>
                      <a:endParaRPr lang="zh-TW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CA" altLang="zh-TW" sz="1800" kern="1200" dirty="0" smtClean="0">
                          <a:solidFill>
                            <a:schemeClr val="dk1"/>
                          </a:solidFill>
                          <a:latin typeface="Times New Roman"/>
                          <a:ea typeface="Gulim"/>
                          <a:cs typeface="Calibri"/>
                        </a:rPr>
                        <a:t>The additional memory access may not be  needed since a large block may be loaded which contains the inter-view MV without shifting and with shifting</a:t>
                      </a:r>
                      <a:endParaRPr lang="zh-TW" sz="1800" kern="1200" dirty="0">
                        <a:solidFill>
                          <a:schemeClr val="dk1"/>
                        </a:solidFill>
                        <a:latin typeface="Times New Roman"/>
                        <a:ea typeface="Gulim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401</TotalTime>
  <Words>245</Words>
  <Application>Microsoft Office PowerPoint</Application>
  <PresentationFormat>On-screen Show (4:3)</PresentationFormat>
  <Paragraphs>49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The merging candidate list</vt:lpstr>
      <vt:lpstr>Slide 2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merging candidate list</dc:title>
  <dc:creator>mtk02478</dc:creator>
  <cp:lastModifiedBy>mtk02478</cp:lastModifiedBy>
  <cp:revision>22</cp:revision>
  <dcterms:created xsi:type="dcterms:W3CDTF">2013-04-22T10:14:09Z</dcterms:created>
  <dcterms:modified xsi:type="dcterms:W3CDTF">2013-04-24T06:30:21Z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-1444814768</vt:i4>
  </property>
  <property fmtid="{D5CDD505-2E9C-101B-9397-08002B2CF9AE}" pid="3" name="_NewReviewCycle">
    <vt:lpwstr/>
  </property>
  <property fmtid="{D5CDD505-2E9C-101B-9397-08002B2CF9AE}" pid="4" name="_EmailSubject">
    <vt:lpwstr>The merging candidate list.pptx</vt:lpwstr>
  </property>
  <property fmtid="{D5CDD505-2E9C-101B-9397-08002B2CF9AE}" pid="5" name="_AuthorEmail">
    <vt:lpwstr>jl.lin@mediatek.com</vt:lpwstr>
  </property>
  <property fmtid="{D5CDD505-2E9C-101B-9397-08002B2CF9AE}" pid="6" name="_AuthorEmailDisplayName">
    <vt:lpwstr>JL Lin (林建良)</vt:lpwstr>
  </property>
  <property fmtid="{D5CDD505-2E9C-101B-9397-08002B2CF9AE}" pid="7" name="_PreviousAdHocReviewCycleID">
    <vt:i4>1503743991</vt:i4>
  </property>
</Properties>
</file>