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1"/>
  </p:notesMasterIdLst>
  <p:sldIdLst>
    <p:sldId id="279" r:id="rId2"/>
    <p:sldId id="273" r:id="rId3"/>
    <p:sldId id="284" r:id="rId4"/>
    <p:sldId id="280" r:id="rId5"/>
    <p:sldId id="288" r:id="rId6"/>
    <p:sldId id="289" r:id="rId7"/>
    <p:sldId id="281" r:id="rId8"/>
    <p:sldId id="291" r:id="rId9"/>
    <p:sldId id="292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75888" autoAdjust="0"/>
  </p:normalViewPr>
  <p:slideViewPr>
    <p:cSldViewPr>
      <p:cViewPr varScale="1">
        <p:scale>
          <a:sx n="91" d="100"/>
          <a:sy n="91" d="100"/>
        </p:scale>
        <p:origin x="-137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7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8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9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 cstate="print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2013-04-21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1571636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428860" y="3073411"/>
            <a:ext cx="4214842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  1. </a:t>
            </a: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Adopted IC Method in JCT3V-B/C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2. Problem of current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3.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4.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5. Conclusion</a:t>
            </a:r>
            <a:endParaRPr lang="en-US" altLang="ko-KR" sz="14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428860" y="2714620"/>
            <a:ext cx="4214842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Contents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1043286"/>
            <a:ext cx="7929618" cy="13855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defTabSz="762000" eaLnBrk="0" latinLnBrk="0" hangingPunct="0"/>
            <a:r>
              <a:rPr lang="en-CA" sz="2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JCT3V-D0096</a:t>
            </a:r>
          </a:p>
          <a:p>
            <a:pPr algn="ctr" defTabSz="762000" eaLnBrk="0" latinLnBrk="0" hangingPunct="0"/>
            <a:r>
              <a:rPr lang="en-CA" sz="2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CE5.h </a:t>
            </a:r>
            <a:r>
              <a:rPr lang="en-CA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results on simplified illumination compensation </a:t>
            </a:r>
            <a:endParaRPr kumimoji="0" lang="ko-KR" altLang="en-US" sz="28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049392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2013-04</a:t>
            </a:r>
            <a:endParaRPr lang="ko-KR" altLang="en-US" sz="1400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78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Jiwook</a:t>
            </a: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Jung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(LG Electronics)</a:t>
            </a:r>
            <a:endParaRPr lang="ko-KR" altLang="en-US" b="1" dirty="0">
              <a:latin typeface="Verdana" pitchFamily="34" charset="0"/>
              <a:ea typeface="Dotum" pitchFamily="34" charset="-127"/>
              <a:cs typeface="Verdana" pitchFamily="34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 cstate="print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Verdana" pitchFamily="34" charset="0"/>
                <a:cs typeface="Verdana" pitchFamily="34" charset="0"/>
              </a:endParaRPr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Adopted IC Method in JCT3V-B/C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Motivation</a:t>
            </a:r>
          </a:p>
          <a:p>
            <a:pPr lvl="1"/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mismatch may occur when cameras at different positions are not perfectly calibrated.</a:t>
            </a:r>
          </a:p>
          <a:p>
            <a:pPr lvl="1"/>
            <a:endParaRPr lang="en-US" altLang="ko-KR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Adopted in JCT3V-B/C</a:t>
            </a: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Encoder and Decoder use same</a:t>
            </a:r>
          </a:p>
          <a:p>
            <a:pPr lvl="1">
              <a:buNone/>
            </a:pPr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method to calculate linear </a:t>
            </a:r>
          </a:p>
          <a:p>
            <a:pPr lvl="1">
              <a:buNone/>
            </a:pPr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parameters</a:t>
            </a:r>
            <a:endParaRPr lang="en-US" altLang="zh-CN" sz="18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IC on also depth map 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10253" name="Object 13"/>
          <p:cNvGraphicFramePr>
            <a:graphicFrameLocks noChangeAspect="1"/>
          </p:cNvGraphicFramePr>
          <p:nvPr/>
        </p:nvGraphicFramePr>
        <p:xfrm>
          <a:off x="4714876" y="2122510"/>
          <a:ext cx="4081463" cy="4449762"/>
        </p:xfrm>
        <a:graphic>
          <a:graphicData uri="http://schemas.openxmlformats.org/presentationml/2006/ole">
            <p:oleObj spid="_x0000_s10253" name="Visio" r:id="rId4" imgW="4107129" imgH="4428708" progId="">
              <p:embed/>
            </p:oleObj>
          </a:graphicData>
        </a:graphic>
      </p:graphicFrame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2360" y="3571876"/>
            <a:ext cx="3245326" cy="42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Problems of Current Method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Current Method</a:t>
            </a:r>
          </a:p>
          <a:p>
            <a:pPr lvl="1"/>
            <a:r>
              <a:rPr lang="en-US" altLang="zh-CN" sz="1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Estimation of scale &amp; offset (linear least square solution)</a:t>
            </a: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CA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CA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Where,       </a:t>
            </a:r>
            <a:r>
              <a:rPr lang="en-US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,              are left and top neighbor pixels  by             ,              , respectively.</a:t>
            </a:r>
            <a:endParaRPr lang="en-US" altLang="zh-CN" sz="1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en-US" altLang="zh-CN" sz="18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r>
              <a:rPr lang="en-US" altLang="zh-CN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Division can substituted by multiplication and division.</a:t>
            </a:r>
          </a:p>
          <a:p>
            <a:pPr lvl="2"/>
            <a:r>
              <a:rPr lang="en-US" altLang="zh-CN" sz="1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However, cross-correlation of arbitrary samples should be calculated.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5" y="1714488"/>
            <a:ext cx="7658153" cy="857256"/>
          </a:xfrm>
          <a:prstGeom prst="rect">
            <a:avLst/>
          </a:prstGeom>
          <a:noFill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671750"/>
            <a:ext cx="4511746" cy="828688"/>
          </a:xfrm>
          <a:prstGeom prst="rect">
            <a:avLst/>
          </a:prstGeom>
          <a:noFill/>
        </p:spPr>
      </p:pic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2571736" y="1770054"/>
            <a:ext cx="2000264" cy="373062"/>
          </a:xfrm>
          <a:prstGeom prst="rect">
            <a:avLst/>
          </a:prstGeom>
          <a:solidFill>
            <a:srgbClr val="FFFFFF">
              <a:alpha val="0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0" y="542925"/>
            <a:ext cx="18473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/>
            </a:r>
            <a:br>
              <a:rPr kumimoji="1" lang="ko-KR" altLang="ko-K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</a:b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0" y="111442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20859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pic>
        <p:nvPicPr>
          <p:cNvPr id="58416" name="Picture 4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7550" y="3857628"/>
            <a:ext cx="1002880" cy="357190"/>
          </a:xfrm>
          <a:prstGeom prst="rect">
            <a:avLst/>
          </a:prstGeom>
          <a:noFill/>
        </p:spPr>
      </p:pic>
      <p:pic>
        <p:nvPicPr>
          <p:cNvPr id="58415" name="Picture 4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3854429"/>
            <a:ext cx="928694" cy="360389"/>
          </a:xfrm>
          <a:prstGeom prst="rect">
            <a:avLst/>
          </a:prstGeom>
          <a:noFill/>
        </p:spPr>
      </p:pic>
      <p:sp>
        <p:nvSpPr>
          <p:cNvPr id="58417" name="Rectangle 4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58419" name="Rectangle 51"/>
          <p:cNvSpPr>
            <a:spLocks noChangeArrowheads="1"/>
          </p:cNvSpPr>
          <p:nvPr/>
        </p:nvSpPr>
        <p:spPr bwMode="auto">
          <a:xfrm>
            <a:off x="0" y="495300"/>
            <a:ext cx="211917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ko-KR" altLang="ko-K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굴림" pitchFamily="50" charset="-127"/>
                <a:cs typeface="Verdana" pitchFamily="34" charset="0"/>
              </a:rPr>
              <a:t> </a:t>
            </a:r>
            <a:endParaRPr kumimoji="1" lang="ko-KR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굴림" pitchFamily="50" charset="-127"/>
              <a:cs typeface="Verdana" pitchFamily="34" charset="0"/>
            </a:endParaRPr>
          </a:p>
        </p:txBody>
      </p:sp>
      <p:pic>
        <p:nvPicPr>
          <p:cNvPr id="58421" name="Picture 5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4870" y="4143380"/>
            <a:ext cx="1005626" cy="384505"/>
          </a:xfrm>
          <a:prstGeom prst="rect">
            <a:avLst/>
          </a:prstGeom>
          <a:noFill/>
        </p:spPr>
      </p:pic>
      <p:sp>
        <p:nvSpPr>
          <p:cNvPr id="58422" name="Rectangle 54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  <p:pic>
        <p:nvPicPr>
          <p:cNvPr id="69" name="Picture 5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143380"/>
            <a:ext cx="928694" cy="395837"/>
          </a:xfrm>
          <a:prstGeom prst="rect">
            <a:avLst/>
          </a:prstGeom>
          <a:noFill/>
        </p:spPr>
      </p:pic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2786050" y="5143512"/>
            <a:ext cx="2286016" cy="357190"/>
          </a:xfrm>
          <a:prstGeom prst="rect">
            <a:avLst/>
          </a:prstGeom>
          <a:solidFill>
            <a:srgbClr val="FFFFFF">
              <a:alpha val="0"/>
            </a:srgbClr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Problems of Current Method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Complexity </a:t>
            </a:r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linear least square solution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complexity reduction of the process is necessary with respect to applying IC on Y/U/V/Depth.</a:t>
            </a:r>
          </a:p>
          <a:p>
            <a:pPr lvl="1">
              <a:buNone/>
            </a:pPr>
            <a:endParaRPr lang="en-US" altLang="ko-KR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MR-SAD(Mean Removed SAD) of the encoder </a:t>
            </a:r>
            <a:r>
              <a:rPr lang="en-US" altLang="zh-CN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 metric </a:t>
            </a:r>
            <a:r>
              <a:rPr lang="en-US" altLang="ko-KR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 not matched </a:t>
            </a:r>
            <a:r>
              <a:rPr lang="en-US" altLang="ko-K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current compensation model, conceptually.</a:t>
            </a: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Offset Model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Proposed Method</a:t>
            </a: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Apply simple offset 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Offset is estimated by the difference of neighbor pixels’ mean between reference and current block</a:t>
            </a: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8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9397" y="1428736"/>
            <a:ext cx="3339727" cy="500066"/>
          </a:xfrm>
          <a:prstGeom prst="rect">
            <a:avLst/>
          </a:prstGeom>
          <a:noFill/>
        </p:spPr>
      </p:pic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2786058"/>
            <a:ext cx="4429156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Complexity analysis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2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Complexity analysis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 of IC operation (16x16 block sample)</a:t>
            </a: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Multiplication-free</a:t>
            </a: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 of 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addition/shift : around half</a:t>
            </a:r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16 bit operation in 8 bit depth pixel value 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(CTC)</a:t>
            </a:r>
          </a:p>
          <a:p>
            <a:pPr lvl="1">
              <a:buNone/>
            </a:pP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(Current linear </a:t>
            </a:r>
            <a:r>
              <a:rPr lang="en-US" altLang="zh-CN" sz="2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model : 24 bit </a:t>
            </a:r>
            <a:r>
              <a:rPr lang="en-US" altLang="zh-CN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lvl="1"/>
            <a:endParaRPr lang="en-US" altLang="zh-CN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428594" y="1611067"/>
          <a:ext cx="8501124" cy="2675189"/>
        </p:xfrm>
        <a:graphic>
          <a:graphicData uri="http://schemas.openxmlformats.org/drawingml/2006/table">
            <a:tbl>
              <a:tblPr/>
              <a:tblGrid>
                <a:gridCol w="2145001"/>
                <a:gridCol w="1059503"/>
                <a:gridCol w="1059503"/>
                <a:gridCol w="1058608"/>
                <a:gridCol w="1059503"/>
                <a:gridCol w="1059503"/>
                <a:gridCol w="1059503"/>
              </a:tblGrid>
              <a:tr h="622678">
                <a:tc rowSpan="2"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Prediction step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Current IC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Proposed IC</a:t>
                      </a:r>
                      <a:endParaRPr lang="ko-KR" sz="1400" kern="10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48527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 err="1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Mul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Add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Shift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Mul</a:t>
                      </a:r>
                      <a:endParaRPr lang="ko-KR" sz="1400" kern="10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Add</a:t>
                      </a:r>
                      <a:endParaRPr lang="ko-KR" sz="1400" kern="10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Shift</a:t>
                      </a:r>
                      <a:endParaRPr lang="ko-KR" sz="1400" kern="10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86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Calculation of </a:t>
                      </a:r>
                      <a:r>
                        <a:rPr lang="en-US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  and     for 16x16 block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~=70(34)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~=132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~=6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~=64</a:t>
                      </a:r>
                      <a:endParaRPr lang="ko-KR" sz="1400" kern="10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~=1 </a:t>
                      </a:r>
                      <a:endParaRPr lang="ko-KR" sz="1400" kern="10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08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Prediction for each pixel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</a:t>
                      </a:r>
                      <a:r>
                        <a:rPr lang="en-US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(1)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 </a:t>
                      </a:r>
                      <a:endParaRPr lang="ko-KR" sz="1400" kern="10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30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Total operation number for a 16x16 block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71(35)</a:t>
                      </a:r>
                      <a:endParaRPr lang="ko-KR" sz="1400" kern="10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133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7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65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 </a:t>
                      </a:r>
                      <a:endParaRPr lang="ko-KR" sz="1400" kern="100" dirty="0">
                        <a:latin typeface="Verdana" pitchFamily="34" charset="0"/>
                        <a:ea typeface="맑은 고딕"/>
                        <a:cs typeface="Verdana" pitchFamily="34" charset="0"/>
                      </a:endParaRPr>
                    </a:p>
                  </a:txBody>
                  <a:tcPr marL="68580" marR="68580" marT="635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Experimental results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HTM-6.0 vs. Proposed</a:t>
            </a:r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642909" y="1142984"/>
          <a:ext cx="8143933" cy="4963289"/>
        </p:xfrm>
        <a:graphic>
          <a:graphicData uri="http://schemas.openxmlformats.org/drawingml/2006/table">
            <a:tbl>
              <a:tblPr/>
              <a:tblGrid>
                <a:gridCol w="1492274"/>
                <a:gridCol w="819868"/>
                <a:gridCol w="833113"/>
                <a:gridCol w="833113"/>
                <a:gridCol w="833113"/>
                <a:gridCol w="833113"/>
                <a:gridCol w="833113"/>
                <a:gridCol w="833113"/>
                <a:gridCol w="833113"/>
              </a:tblGrid>
              <a:tr h="68326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763" marR="6763" marT="6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763" marR="6763" marT="6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763" marR="6763" marT="6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763" marR="6763" marT="6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101.6%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99.7%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106.4%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98.2%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103.3%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104.5%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104.6%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108.0%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109.9%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2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101.0%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107.9%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103.1%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2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103.7%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106.4%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103.5%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103.6%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Conclusion</a:t>
            </a:r>
            <a:endParaRPr lang="zh-CN" altLang="en-US" sz="3000" b="1" dirty="0" smtClean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endParaRPr lang="en-US" altLang="zh-CN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en-US" altLang="zh-CN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None/>
            </a:pPr>
            <a:endParaRPr lang="zh-CN" altLang="en-US" sz="2000" dirty="0">
              <a:latin typeface="Verdana" pitchFamily="34" charset="0"/>
              <a:cs typeface="Verdana" pitchFamily="34" charset="0"/>
            </a:endParaRPr>
          </a:p>
        </p:txBody>
      </p:sp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457200" y="642918"/>
            <a:ext cx="822960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Proposed method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Offset compensation model for IC is used to correct discrepancy between different views</a:t>
            </a:r>
          </a:p>
          <a:p>
            <a:pPr marL="342900" lvl="0" indent="-342900" algn="just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en-US" altLang="ko-K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Complexity</a:t>
            </a:r>
          </a:p>
          <a:p>
            <a:pPr marL="742950" lvl="1" indent="-285750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Multiplication-free</a:t>
            </a:r>
          </a:p>
          <a:p>
            <a:pPr marL="742950" lvl="1" indent="-285750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Numbers of Addition/shift can be reduced by half.</a:t>
            </a:r>
          </a:p>
          <a:p>
            <a:pPr marL="742950" lvl="1" indent="-285750" fontAlgn="base" latinLnBrk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encoding time : 103.5%, decoding time : 103.6%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Performance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BD-rate change 0.1% and -0.2%  on video1 and video2, respectively.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altLang="ko-K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BD-rate gains are presented in some cases (especially, Poznan_Hall2 video2 -2.6%)</a:t>
            </a:r>
            <a:endParaRPr kumimoji="0" lang="en-US" altLang="ko-K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Experimental results (Additional)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72560" cy="5626121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latin typeface="Times New Roman" pitchFamily="18" charset="0"/>
                <a:cs typeface="Times New Roman" pitchFamily="18" charset="0"/>
              </a:rPr>
              <a:t>HTM-6.0 vs. Proposed (Texture-only, current CTC </a:t>
            </a:r>
            <a:r>
              <a:rPr lang="en-US" altLang="zh-CN" sz="2400" b="1" smtClean="0">
                <a:latin typeface="Times New Roman" pitchFamily="18" charset="0"/>
                <a:cs typeface="Times New Roman" pitchFamily="18" charset="0"/>
              </a:rPr>
              <a:t>is wrong)</a:t>
            </a:r>
            <a:endParaRPr lang="en-US" altLang="zh-CN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altLang="zh-CN" sz="2000" dirty="0" smtClean="0"/>
          </a:p>
          <a:p>
            <a:pPr lvl="1">
              <a:buNone/>
            </a:pPr>
            <a:endParaRPr lang="zh-CN" altLang="en-US" sz="2000" dirty="0"/>
          </a:p>
        </p:txBody>
      </p:sp>
      <p:graphicFrame>
        <p:nvGraphicFramePr>
          <p:cNvPr id="13" name="표 12"/>
          <p:cNvGraphicFramePr>
            <a:graphicFrameLocks noGrp="1"/>
          </p:cNvGraphicFramePr>
          <p:nvPr/>
        </p:nvGraphicFramePr>
        <p:xfrm>
          <a:off x="642909" y="1142984"/>
          <a:ext cx="8143933" cy="4963289"/>
        </p:xfrm>
        <a:graphic>
          <a:graphicData uri="http://schemas.openxmlformats.org/drawingml/2006/table">
            <a:tbl>
              <a:tblPr/>
              <a:tblGrid>
                <a:gridCol w="1492274"/>
                <a:gridCol w="819868"/>
                <a:gridCol w="833113"/>
                <a:gridCol w="833113"/>
                <a:gridCol w="833113"/>
                <a:gridCol w="833113"/>
                <a:gridCol w="833113"/>
                <a:gridCol w="833113"/>
                <a:gridCol w="833113"/>
              </a:tblGrid>
              <a:tr h="683262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　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0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1</a:t>
                      </a:r>
                    </a:p>
                  </a:txBody>
                  <a:tcPr marL="6763" marR="6763" marT="6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2</a:t>
                      </a:r>
                    </a:p>
                  </a:txBody>
                  <a:tcPr marL="6763" marR="6763" marT="6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video bitrate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video PSNR / total bitrate</a:t>
                      </a:r>
                    </a:p>
                  </a:txBody>
                  <a:tcPr marL="6763" marR="6763" marT="676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synth PSNR / total bitrate </a:t>
                      </a:r>
                    </a:p>
                  </a:txBody>
                  <a:tcPr marL="6763" marR="6763" marT="6763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enc time</a:t>
                      </a:r>
                    </a:p>
                  </a:txBody>
                  <a:tcPr marL="6763" marR="6763" marT="676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dec time</a:t>
                      </a:r>
                    </a:p>
                  </a:txBody>
                  <a:tcPr marL="6763" marR="6763" marT="67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1.90%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99.5%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2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2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0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-0.19%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-0.02%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>
                          <a:solidFill>
                            <a:srgbClr val="000000"/>
                          </a:solidFill>
                          <a:latin typeface="맑은 고딕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400" b="1" i="0" u="none" strike="noStrike" dirty="0">
                          <a:solidFill>
                            <a:srgbClr val="000000"/>
                          </a:solidFill>
                          <a:latin typeface="맑은 고딕"/>
                        </a:rPr>
                        <a:t>100.9%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8791</TotalTime>
  <Words>832</Words>
  <Application>Microsoft Office PowerPoint</Application>
  <PresentationFormat>화면 슬라이드 쇼(4:3)</PresentationFormat>
  <Paragraphs>349</Paragraphs>
  <Slides>9</Slides>
  <Notes>8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1" baseType="lpstr">
      <vt:lpstr>JCTVC-I0036-v1</vt:lpstr>
      <vt:lpstr>Visio</vt:lpstr>
      <vt:lpstr>슬라이드 1</vt:lpstr>
      <vt:lpstr>Adopted IC Method in JCT3V-B/C</vt:lpstr>
      <vt:lpstr>Problems of Current Method</vt:lpstr>
      <vt:lpstr>Problems of Current Method</vt:lpstr>
      <vt:lpstr>Offset Model Method</vt:lpstr>
      <vt:lpstr>Complexity analysis</vt:lpstr>
      <vt:lpstr>Experimental results</vt:lpstr>
      <vt:lpstr>Conclusion</vt:lpstr>
      <vt:lpstr>Experimental results (Additional)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jiwook.jung</cp:lastModifiedBy>
  <cp:revision>750</cp:revision>
  <dcterms:created xsi:type="dcterms:W3CDTF">2011-01-17T01:44:45Z</dcterms:created>
  <dcterms:modified xsi:type="dcterms:W3CDTF">2013-04-21T03:06:34Z</dcterms:modified>
</cp:coreProperties>
</file>