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425" r:id="rId2"/>
    <p:sldId id="671" r:id="rId3"/>
    <p:sldId id="666" r:id="rId4"/>
    <p:sldId id="716" r:id="rId5"/>
    <p:sldId id="619" r:id="rId6"/>
    <p:sldId id="698" r:id="rId7"/>
    <p:sldId id="755" r:id="rId8"/>
    <p:sldId id="756" r:id="rId9"/>
    <p:sldId id="757" r:id="rId10"/>
    <p:sldId id="758" r:id="rId11"/>
    <p:sldId id="759" r:id="rId12"/>
    <p:sldId id="623" r:id="rId13"/>
    <p:sldId id="665" r:id="rId14"/>
    <p:sldId id="753" r:id="rId15"/>
    <p:sldId id="765" r:id="rId16"/>
    <p:sldId id="658" r:id="rId17"/>
    <p:sldId id="754" r:id="rId18"/>
    <p:sldId id="766" r:id="rId19"/>
    <p:sldId id="773" r:id="rId20"/>
    <p:sldId id="774" r:id="rId21"/>
    <p:sldId id="775" r:id="rId22"/>
    <p:sldId id="776" r:id="rId23"/>
    <p:sldId id="777" r:id="rId24"/>
    <p:sldId id="778" r:id="rId25"/>
    <p:sldId id="779" r:id="rId26"/>
    <p:sldId id="782" r:id="rId27"/>
    <p:sldId id="781" r:id="rId28"/>
    <p:sldId id="783" r:id="rId29"/>
    <p:sldId id="784" r:id="rId30"/>
    <p:sldId id="601" r:id="rId31"/>
    <p:sldId id="589" r:id="rId32"/>
    <p:sldId id="801" r:id="rId33"/>
    <p:sldId id="785" r:id="rId34"/>
    <p:sldId id="786" r:id="rId35"/>
    <p:sldId id="787" r:id="rId36"/>
    <p:sldId id="788" r:id="rId37"/>
    <p:sldId id="789" r:id="rId38"/>
    <p:sldId id="790" r:id="rId39"/>
    <p:sldId id="791" r:id="rId40"/>
    <p:sldId id="792" r:id="rId41"/>
    <p:sldId id="793" r:id="rId42"/>
    <p:sldId id="794" r:id="rId43"/>
    <p:sldId id="795" r:id="rId44"/>
  </p:sldIdLst>
  <p:sldSz cx="9144000" cy="6858000" type="screen4x3"/>
  <p:notesSz cx="6797675" cy="99266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새굴림" pitchFamily="18" charset="-127"/>
        <a:ea typeface="새굴림" pitchFamily="18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새굴림" pitchFamily="18" charset="-127"/>
        <a:ea typeface="새굴림" pitchFamily="18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새굴림" pitchFamily="18" charset="-127"/>
        <a:ea typeface="새굴림" pitchFamily="18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새굴림" pitchFamily="18" charset="-127"/>
        <a:ea typeface="새굴림" pitchFamily="18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새굴림" pitchFamily="18" charset="-127"/>
        <a:ea typeface="새굴림" pitchFamily="18" charset="-127"/>
        <a:cs typeface="+mn-cs"/>
      </a:defRPr>
    </a:lvl5pPr>
    <a:lvl6pPr marL="2286000" algn="l" defTabSz="914400" rtl="0" eaLnBrk="1" latinLnBrk="1" hangingPunct="1">
      <a:defRPr kumimoji="1" sz="1000" kern="1200">
        <a:solidFill>
          <a:schemeClr val="tx1"/>
        </a:solidFill>
        <a:latin typeface="새굴림" pitchFamily="18" charset="-127"/>
        <a:ea typeface="새굴림" pitchFamily="18" charset="-127"/>
        <a:cs typeface="+mn-cs"/>
      </a:defRPr>
    </a:lvl6pPr>
    <a:lvl7pPr marL="2743200" algn="l" defTabSz="914400" rtl="0" eaLnBrk="1" latinLnBrk="1" hangingPunct="1">
      <a:defRPr kumimoji="1" sz="1000" kern="1200">
        <a:solidFill>
          <a:schemeClr val="tx1"/>
        </a:solidFill>
        <a:latin typeface="새굴림" pitchFamily="18" charset="-127"/>
        <a:ea typeface="새굴림" pitchFamily="18" charset="-127"/>
        <a:cs typeface="+mn-cs"/>
      </a:defRPr>
    </a:lvl7pPr>
    <a:lvl8pPr marL="3200400" algn="l" defTabSz="914400" rtl="0" eaLnBrk="1" latinLnBrk="1" hangingPunct="1">
      <a:defRPr kumimoji="1" sz="1000" kern="1200">
        <a:solidFill>
          <a:schemeClr val="tx1"/>
        </a:solidFill>
        <a:latin typeface="새굴림" pitchFamily="18" charset="-127"/>
        <a:ea typeface="새굴림" pitchFamily="18" charset="-127"/>
        <a:cs typeface="+mn-cs"/>
      </a:defRPr>
    </a:lvl8pPr>
    <a:lvl9pPr marL="3657600" algn="l" defTabSz="914400" rtl="0" eaLnBrk="1" latinLnBrk="1" hangingPunct="1">
      <a:defRPr kumimoji="1" sz="1000" kern="1200">
        <a:solidFill>
          <a:schemeClr val="tx1"/>
        </a:solidFill>
        <a:latin typeface="새굴림" pitchFamily="18" charset="-127"/>
        <a:ea typeface="새굴림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0099"/>
    <a:srgbClr val="1DC4FF"/>
    <a:srgbClr val="CCFF99"/>
    <a:srgbClr val="006666"/>
    <a:srgbClr val="E282B4"/>
    <a:srgbClr val="000000"/>
    <a:srgbClr val="006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17" autoAdjust="0"/>
    <p:restoredTop sz="89139" autoAdjust="0"/>
  </p:normalViewPr>
  <p:slideViewPr>
    <p:cSldViewPr>
      <p:cViewPr varScale="1">
        <p:scale>
          <a:sx n="81" d="100"/>
          <a:sy n="81" d="100"/>
        </p:scale>
        <p:origin x="-188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image" Target="../media/image8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image" Target="../media/image1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7819E7-47B3-4F30-A154-8E146E08FDA9}" type="datetimeFigureOut">
              <a:rPr lang="ko-KR" altLang="en-US"/>
              <a:pPr>
                <a:defRPr/>
              </a:pPr>
              <a:t>2013-04-22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21D55E1-108D-4841-9328-34D95456DC0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29252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08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3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73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73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fld id="{D2066800-F206-4F06-9827-588643A7923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318946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185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dirty="0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186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8F2096-B65A-4E87-A5A0-648174A7C06A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1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90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90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038784-893C-4240-BABA-B18E287CDFE5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37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005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005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118761-0697-4ABC-993B-9882C708EC35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38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107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107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9E84AE-C82F-46E8-AD99-962F6D7E3491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39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88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dirty="0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288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28F7B2-72C6-46FB-AD0A-BBB30CBC4F4C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2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390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420CDC-E079-4C76-B7BC-7188268F522F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3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209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dirty="0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210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A9C3DF-294D-4DE9-A436-7F2FFA13FA95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14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209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dirty="0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210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A9C3DF-294D-4DE9-A436-7F2FFA13FA95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15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493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dirty="0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493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BA192C-D5F0-48B2-883F-EF320D927616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33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595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dirty="0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595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94187D-37C1-4301-85C0-7155E72287DC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34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697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698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97FF19-AFF7-4491-8AF0-90F2391ED784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35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800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800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4D7111-0EF5-49F2-B49A-7FE267633ABC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36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B3C08-8032-415A-8FF8-3DA58114F0D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DDE7C-4C59-4609-B3E5-AE6B84F6968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04025" y="620713"/>
            <a:ext cx="2232025" cy="6121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" y="620713"/>
            <a:ext cx="6543675" cy="6121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E9179-F63A-480C-91FE-BDE7AD0BE3A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9E69E-86B9-4513-907F-C7DBB333E81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8C4AF-0784-4002-B487-F7D2D259DCD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" y="1600200"/>
            <a:ext cx="4387850" cy="5141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87850" cy="5141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20158-3AEB-4576-B7C8-F1E0CE88AD8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75E476-CE8E-4499-A2DB-1F614669D3D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EAC1C7-4530-437B-8AA9-CE90F6D024C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E82E-323A-4D69-A088-07CB4536801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DD1BA3-33E7-4B71-9DA8-E2FF9340AED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D9CA47-0172-48B4-AFE0-B331532D509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파워포인트(ML로고포함)프레임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6" descr="3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50825" y="1446213"/>
            <a:ext cx="8893175" cy="7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908175" y="620713"/>
            <a:ext cx="7019925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9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1600200"/>
            <a:ext cx="8928100" cy="514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58213" y="258763"/>
            <a:ext cx="466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</a:defRPr>
            </a:lvl1pPr>
          </a:lstStyle>
          <a:p>
            <a:pPr>
              <a:defRPr/>
            </a:pPr>
            <a:fld id="{08FEA40F-19FB-4C4F-BC9F-AFF58C77F80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  <p:sldLayoutId id="2147484013" r:id="rId4"/>
    <p:sldLayoutId id="2147484014" r:id="rId5"/>
    <p:sldLayoutId id="2147484015" r:id="rId6"/>
    <p:sldLayoutId id="2147484016" r:id="rId7"/>
    <p:sldLayoutId id="2147484017" r:id="rId8"/>
    <p:sldLayoutId id="2147484018" r:id="rId9"/>
    <p:sldLayoutId id="2147484019" r:id="rId10"/>
    <p:sldLayoutId id="2147484020" r:id="rId11"/>
  </p:sldLayoutIdLst>
  <p:transition>
    <p:pull dir="r"/>
  </p:transition>
  <p:timing>
    <p:tnLst>
      <p:par>
        <p:cTn id="1" dur="indefinite" restart="never" nodeType="tmRoot"/>
      </p:par>
    </p:tnLst>
  </p:timing>
  <p:hf hdr="0" ftr="0" dt="0"/>
  <p:txStyles>
    <p:titleStyle>
      <a:lvl1pPr algn="r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Y헤드라인M" pitchFamily="18" charset="-127"/>
          <a:ea typeface="HY헤드라인M" pitchFamily="18" charset="-127"/>
        </a:defRPr>
      </a:lvl2pPr>
      <a:lvl3pPr algn="r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Y헤드라인M" pitchFamily="18" charset="-127"/>
          <a:ea typeface="HY헤드라인M" pitchFamily="18" charset="-127"/>
        </a:defRPr>
      </a:lvl3pPr>
      <a:lvl4pPr algn="r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Y헤드라인M" pitchFamily="18" charset="-127"/>
          <a:ea typeface="HY헤드라인M" pitchFamily="18" charset="-127"/>
        </a:defRPr>
      </a:lvl4pPr>
      <a:lvl5pPr algn="r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Y헤드라인M" pitchFamily="18" charset="-127"/>
          <a:ea typeface="HY헤드라인M" pitchFamily="18" charset="-127"/>
        </a:defRPr>
      </a:lvl5pPr>
      <a:lvl6pPr marL="457200" algn="r" rtl="0" fontAlgn="base" latinLnBrk="1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Y헤드라인M" pitchFamily="18" charset="-127"/>
          <a:ea typeface="HY헤드라인M" pitchFamily="18" charset="-127"/>
        </a:defRPr>
      </a:lvl6pPr>
      <a:lvl7pPr marL="914400" algn="r" rtl="0" fontAlgn="base" latinLnBrk="1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Y헤드라인M" pitchFamily="18" charset="-127"/>
          <a:ea typeface="HY헤드라인M" pitchFamily="18" charset="-127"/>
        </a:defRPr>
      </a:lvl7pPr>
      <a:lvl8pPr marL="1371600" algn="r" rtl="0" fontAlgn="base" latinLnBrk="1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Y헤드라인M" pitchFamily="18" charset="-127"/>
          <a:ea typeface="HY헤드라인M" pitchFamily="18" charset="-127"/>
        </a:defRPr>
      </a:lvl8pPr>
      <a:lvl9pPr marL="1828800" algn="r" rtl="0" fontAlgn="base" latinLnBrk="1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Y헤드라인M" pitchFamily="18" charset="-127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lnSpc>
          <a:spcPct val="120000"/>
        </a:lnSpc>
        <a:spcBef>
          <a:spcPct val="20000"/>
        </a:spcBef>
        <a:spcAft>
          <a:spcPct val="0"/>
        </a:spcAft>
        <a:buClr>
          <a:srgbClr val="002346"/>
        </a:buClr>
        <a:buFont typeface="Wingdings" pitchFamily="2" charset="2"/>
        <a:buChar char="v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781050" indent="-323850" algn="l" rtl="0" eaLnBrk="0" fontAlgn="base" latinLnBrk="1" hangingPunct="0">
        <a:lnSpc>
          <a:spcPct val="120000"/>
        </a:lnSpc>
        <a:spcBef>
          <a:spcPct val="20000"/>
        </a:spcBef>
        <a:spcAft>
          <a:spcPct val="0"/>
        </a:spcAft>
        <a:buClr>
          <a:srgbClr val="004386"/>
        </a:buClr>
        <a:buFont typeface="Wingdings" pitchFamily="2" charset="2"/>
        <a:buChar char="u"/>
        <a:defRPr kumimoji="1" sz="2000" b="1">
          <a:solidFill>
            <a:schemeClr val="tx1"/>
          </a:solidFill>
          <a:latin typeface="+mn-lt"/>
          <a:ea typeface="+mn-ea"/>
        </a:defRPr>
      </a:lvl2pPr>
      <a:lvl3pPr marL="1255713" indent="-271463" algn="l" rtl="0" eaLnBrk="0" fontAlgn="base" latinLnBrk="1" hangingPunct="0">
        <a:lnSpc>
          <a:spcPct val="120000"/>
        </a:lnSpc>
        <a:spcBef>
          <a:spcPct val="20000"/>
        </a:spcBef>
        <a:spcAft>
          <a:spcPct val="0"/>
        </a:spcAft>
        <a:buFont typeface="Wingdings" pitchFamily="2" charset="2"/>
        <a:buChar char="ü"/>
        <a:defRPr kumimoji="1" sz="2400" b="1">
          <a:solidFill>
            <a:schemeClr val="tx1"/>
          </a:solidFill>
          <a:latin typeface="+mn-lt"/>
          <a:ea typeface="+mn-ea"/>
        </a:defRPr>
      </a:lvl3pPr>
      <a:lvl4pPr marL="1663700" indent="-228600" algn="l" rtl="0" eaLnBrk="0" fontAlgn="base" latinLnBrk="1" hangingPunct="0">
        <a:lnSpc>
          <a:spcPct val="120000"/>
        </a:lnSpc>
        <a:spcBef>
          <a:spcPct val="20000"/>
        </a:spcBef>
        <a:spcAft>
          <a:spcPct val="0"/>
        </a:spcAft>
        <a:buFont typeface="Wingdings" pitchFamily="2" charset="2"/>
        <a:buChar char="§"/>
        <a:defRPr kumimoji="1" sz="1600" b="1">
          <a:solidFill>
            <a:schemeClr val="tx1"/>
          </a:solidFill>
          <a:latin typeface="+mn-lt"/>
          <a:ea typeface="+mn-ea"/>
        </a:defRPr>
      </a:lvl4pPr>
      <a:lvl5pPr marL="2071688" indent="-228600" algn="l" rtl="0" eaLnBrk="0" fontAlgn="base" latinLnBrk="1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 kumimoji="1" sz="1600" b="1">
          <a:solidFill>
            <a:schemeClr val="tx1"/>
          </a:solidFill>
          <a:latin typeface="+mn-lt"/>
          <a:ea typeface="+mn-ea"/>
        </a:defRPr>
      </a:lvl5pPr>
      <a:lvl6pPr marL="2528888" indent="-228600" algn="l" rtl="0" fontAlgn="base" latinLnBrk="1">
        <a:lnSpc>
          <a:spcPct val="120000"/>
        </a:lnSpc>
        <a:spcBef>
          <a:spcPct val="20000"/>
        </a:spcBef>
        <a:spcAft>
          <a:spcPct val="0"/>
        </a:spcAft>
        <a:buChar char="»"/>
        <a:defRPr kumimoji="1" sz="1600" b="1">
          <a:solidFill>
            <a:schemeClr val="tx1"/>
          </a:solidFill>
          <a:latin typeface="+mn-lt"/>
          <a:ea typeface="+mn-ea"/>
        </a:defRPr>
      </a:lvl6pPr>
      <a:lvl7pPr marL="2986088" indent="-228600" algn="l" rtl="0" fontAlgn="base" latinLnBrk="1">
        <a:lnSpc>
          <a:spcPct val="120000"/>
        </a:lnSpc>
        <a:spcBef>
          <a:spcPct val="20000"/>
        </a:spcBef>
        <a:spcAft>
          <a:spcPct val="0"/>
        </a:spcAft>
        <a:buChar char="»"/>
        <a:defRPr kumimoji="1" sz="1600" b="1">
          <a:solidFill>
            <a:schemeClr val="tx1"/>
          </a:solidFill>
          <a:latin typeface="+mn-lt"/>
          <a:ea typeface="+mn-ea"/>
        </a:defRPr>
      </a:lvl7pPr>
      <a:lvl8pPr marL="3443288" indent="-228600" algn="l" rtl="0" fontAlgn="base" latinLnBrk="1">
        <a:lnSpc>
          <a:spcPct val="120000"/>
        </a:lnSpc>
        <a:spcBef>
          <a:spcPct val="20000"/>
        </a:spcBef>
        <a:spcAft>
          <a:spcPct val="0"/>
        </a:spcAft>
        <a:buChar char="»"/>
        <a:defRPr kumimoji="1" sz="1600" b="1">
          <a:solidFill>
            <a:schemeClr val="tx1"/>
          </a:solidFill>
          <a:latin typeface="+mn-lt"/>
          <a:ea typeface="+mn-ea"/>
        </a:defRPr>
      </a:lvl8pPr>
      <a:lvl9pPr marL="3900488" indent="-228600" algn="l" rtl="0" fontAlgn="base" latinLnBrk="1">
        <a:lnSpc>
          <a:spcPct val="120000"/>
        </a:lnSpc>
        <a:spcBef>
          <a:spcPct val="20000"/>
        </a:spcBef>
        <a:spcAft>
          <a:spcPct val="0"/>
        </a:spcAft>
        <a:buChar char="»"/>
        <a:defRPr kumimoji="1" sz="16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2.png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1.png"/><Relationship Id="rId5" Type="http://schemas.openxmlformats.org/officeDocument/2006/relationships/oleObject" Target="../embeddings/oleObject4.bin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5.png"/><Relationship Id="rId5" Type="http://schemas.openxmlformats.org/officeDocument/2006/relationships/oleObject" Target="../embeddings/oleObject6.bin"/><Relationship Id="rId4" Type="http://schemas.openxmlformats.org/officeDocument/2006/relationships/image" Target="../media/image1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png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308" name="Picture 4" descr="Media Lab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4773613"/>
            <a:ext cx="15033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63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2060574"/>
            <a:ext cx="7772400" cy="2736577"/>
          </a:xfrm>
        </p:spPr>
        <p:txBody>
          <a:bodyPr/>
          <a:lstStyle/>
          <a:p>
            <a:pPr algn="ctr" eaLnBrk="1" hangingPunct="1"/>
            <a:r>
              <a:rPr lang="en-US" altLang="ko-KR" sz="3600" b="1" dirty="0" smtClean="0">
                <a:solidFill>
                  <a:schemeClr val="tx1"/>
                </a:solidFill>
              </a:rPr>
              <a:t>JCT3V-D0078</a:t>
            </a:r>
            <a:r>
              <a:rPr lang="en-US" altLang="ko-KR" sz="3600" dirty="0" smtClean="0"/>
              <a:t/>
            </a:r>
            <a:br>
              <a:rPr lang="en-US" altLang="ko-KR" sz="3600" dirty="0" smtClean="0"/>
            </a:br>
            <a:r>
              <a:rPr lang="en-US" altLang="ko-KR" sz="3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Deblocking</a:t>
            </a:r>
            <a:r>
              <a:rPr lang="en-US" altLang="ko-KR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for ALC in 3D-AVC</a:t>
            </a:r>
            <a:br>
              <a:rPr lang="en-US" altLang="ko-KR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altLang="ko-KR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altLang="ko-KR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altLang="ko-KR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(Cross-checked by JCT3V-D0280, JCT3V-D0298)</a:t>
            </a:r>
          </a:p>
        </p:txBody>
      </p:sp>
      <p:sp>
        <p:nvSpPr>
          <p:cNvPr id="2263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66888" y="4916488"/>
            <a:ext cx="5610225" cy="1752600"/>
          </a:xfrm>
        </p:spPr>
        <p:txBody>
          <a:bodyPr anchor="ctr"/>
          <a:lstStyle/>
          <a:p>
            <a:pPr eaLnBrk="1" hangingPunct="1"/>
            <a:r>
              <a:rPr lang="en-US" altLang="ko-KR" sz="2000" dirty="0" smtClean="0">
                <a:solidFill>
                  <a:schemeClr val="accent2"/>
                </a:solidFill>
                <a:ea typeface="굴림" pitchFamily="50" charset="-127"/>
              </a:rPr>
              <a:t>Kyung </a:t>
            </a:r>
            <a:r>
              <a:rPr lang="en-US" altLang="ko-KR" sz="2000" dirty="0" err="1" smtClean="0">
                <a:solidFill>
                  <a:schemeClr val="accent2"/>
                </a:solidFill>
                <a:ea typeface="굴림" pitchFamily="50" charset="-127"/>
              </a:rPr>
              <a:t>Hee</a:t>
            </a:r>
            <a:r>
              <a:rPr lang="en-US" altLang="ko-KR" sz="2000" dirty="0" smtClean="0">
                <a:solidFill>
                  <a:schemeClr val="accent2"/>
                </a:solidFill>
                <a:ea typeface="굴림" pitchFamily="50" charset="-127"/>
              </a:rPr>
              <a:t> University</a:t>
            </a:r>
          </a:p>
          <a:p>
            <a:pPr eaLnBrk="1" hangingPunct="1"/>
            <a:r>
              <a:rPr lang="en-US" altLang="ko-KR" sz="2000" dirty="0" smtClean="0">
                <a:solidFill>
                  <a:schemeClr val="accent2"/>
                </a:solidFill>
                <a:ea typeface="굴림" pitchFamily="50" charset="-127"/>
              </a:rPr>
              <a:t>K.Y. Kim, H.S. Hwang, G.H. Park</a:t>
            </a:r>
            <a:endParaRPr lang="ko-KR" altLang="en-US" sz="2000" dirty="0" smtClean="0">
              <a:solidFill>
                <a:schemeClr val="accent2"/>
              </a:solidFill>
              <a:ea typeface="굴림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6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6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6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26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26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06" grpId="0"/>
      <p:bldP spid="22630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Facts: Blocking Artifacts caused by block-based LC </a:t>
            </a:r>
            <a:r>
              <a:rPr lang="en-US" altLang="ko-KR" b="1" dirty="0" smtClean="0">
                <a:solidFill>
                  <a:srgbClr val="FF0000"/>
                </a:solidFill>
              </a:rPr>
              <a:t>in the 3DV sequences</a:t>
            </a:r>
            <a:endParaRPr lang="ko-KR" altLang="en-US" b="1" dirty="0" smtClean="0">
              <a:solidFill>
                <a:srgbClr val="0000FF"/>
              </a:solidFill>
            </a:endParaRPr>
          </a:p>
        </p:txBody>
      </p:sp>
      <p:sp>
        <p:nvSpPr>
          <p:cNvPr id="1843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Block-based LC creates the blocking artifacts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70F231-9451-4B35-A970-5A14E22AB1BB}" type="slidenum">
              <a:rPr lang="en-US" altLang="ko-KR" smtClean="0"/>
              <a:pPr>
                <a:defRPr/>
              </a:pPr>
              <a:t>10</a:t>
            </a:fld>
            <a:endParaRPr lang="en-US" altLang="ko-KR"/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1122289" y="6433591"/>
            <a:ext cx="689942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1400" b="1" dirty="0" smtClean="0">
                <a:latin typeface="+mn-lt"/>
              </a:rPr>
              <a:t>Anchor (</a:t>
            </a:r>
            <a:r>
              <a:rPr lang="en-US" altLang="ko-KR" sz="1400" b="1" dirty="0" smtClean="0">
                <a:solidFill>
                  <a:srgbClr val="FF0000"/>
                </a:solidFill>
                <a:latin typeface="+mn-lt"/>
              </a:rPr>
              <a:t>3DV-ATM 7.0</a:t>
            </a:r>
            <a:r>
              <a:rPr lang="en-US" altLang="ko-KR" sz="1400" b="1" dirty="0" smtClean="0">
                <a:latin typeface="+mn-lt"/>
              </a:rPr>
              <a:t>), Kendo, 1024x768 5</a:t>
            </a:r>
            <a:r>
              <a:rPr lang="en-US" altLang="ko-KR" sz="1400" b="1" baseline="30000" dirty="0" smtClean="0">
                <a:latin typeface="+mn-lt"/>
              </a:rPr>
              <a:t>th</a:t>
            </a:r>
            <a:r>
              <a:rPr lang="en-US" altLang="ko-KR" sz="1400" b="1" dirty="0" smtClean="0">
                <a:latin typeface="+mn-lt"/>
              </a:rPr>
              <a:t> view</a:t>
            </a:r>
            <a:r>
              <a:rPr lang="en-US" altLang="ko-KR" sz="1400" b="1" dirty="0">
                <a:latin typeface="+mn-lt"/>
              </a:rPr>
              <a:t>, </a:t>
            </a:r>
            <a:r>
              <a:rPr lang="en-US" altLang="ko-KR" sz="1400" b="1" dirty="0" smtClean="0">
                <a:latin typeface="+mn-lt"/>
              </a:rPr>
              <a:t>192</a:t>
            </a:r>
            <a:r>
              <a:rPr lang="en-US" altLang="ko-KR" sz="1400" b="1" baseline="30000" dirty="0" smtClean="0">
                <a:latin typeface="+mn-lt"/>
              </a:rPr>
              <a:t>th</a:t>
            </a:r>
            <a:r>
              <a:rPr lang="en-US" altLang="ko-KR" sz="1400" b="1" dirty="0" smtClean="0">
                <a:latin typeface="+mn-lt"/>
              </a:rPr>
              <a:t> frame </a:t>
            </a:r>
            <a:r>
              <a:rPr lang="en-US" altLang="ko-KR" sz="1400" b="1" dirty="0">
                <a:latin typeface="+mn-lt"/>
              </a:rPr>
              <a:t>(</a:t>
            </a:r>
            <a:r>
              <a:rPr lang="en-US" altLang="ko-KR" sz="1400" b="1" dirty="0" smtClean="0">
                <a:latin typeface="+mn-lt"/>
              </a:rPr>
              <a:t>QP=31)</a:t>
            </a:r>
            <a:endParaRPr lang="ko-KR" altLang="en-US" sz="1400" b="1" dirty="0">
              <a:latin typeface="+mn-lt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9431" y="2493296"/>
            <a:ext cx="4046192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87043" name="Object 3"/>
          <p:cNvGraphicFramePr>
            <a:graphicFrameLocks noChangeAspect="1"/>
          </p:cNvGraphicFramePr>
          <p:nvPr/>
        </p:nvGraphicFramePr>
        <p:xfrm>
          <a:off x="4853927" y="2493296"/>
          <a:ext cx="3966545" cy="360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66" name="비트맵 이미지" r:id="rId4" imgW="1333333" imgH="1209524" progId="PBrush">
                  <p:embed/>
                </p:oleObj>
              </mc:Choice>
              <mc:Fallback>
                <p:oleObj name="비트맵 이미지" r:id="rId4" imgW="1333333" imgH="1209524" progId="PBrush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3927" y="2493296"/>
                        <a:ext cx="3966545" cy="360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Facts: Blocking Artifacts caused by block-based LC </a:t>
            </a:r>
            <a:r>
              <a:rPr lang="en-US" altLang="ko-KR" b="1" dirty="0" smtClean="0">
                <a:solidFill>
                  <a:srgbClr val="FF0000"/>
                </a:solidFill>
              </a:rPr>
              <a:t>in the 3DV sequences</a:t>
            </a:r>
            <a:endParaRPr lang="ko-KR" altLang="en-US" b="1" dirty="0" smtClean="0">
              <a:solidFill>
                <a:srgbClr val="0000FF"/>
              </a:solidFill>
            </a:endParaRPr>
          </a:p>
        </p:txBody>
      </p:sp>
      <p:sp>
        <p:nvSpPr>
          <p:cNvPr id="1843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Block-based LC creates the blocking artifacts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70F231-9451-4B35-A970-5A14E22AB1BB}" type="slidenum">
              <a:rPr lang="en-US" altLang="ko-KR" smtClean="0"/>
              <a:pPr>
                <a:defRPr/>
              </a:pPr>
              <a:t>11</a:t>
            </a:fld>
            <a:endParaRPr lang="en-US" altLang="ko-KR"/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1122289" y="6433591"/>
            <a:ext cx="689942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1400" b="1" dirty="0" smtClean="0">
                <a:latin typeface="+mn-lt"/>
              </a:rPr>
              <a:t>Anchor (</a:t>
            </a:r>
            <a:r>
              <a:rPr lang="en-US" altLang="ko-KR" sz="1400" b="1" dirty="0" smtClean="0">
                <a:solidFill>
                  <a:srgbClr val="FF0000"/>
                </a:solidFill>
                <a:latin typeface="+mn-lt"/>
              </a:rPr>
              <a:t>3DV-ATM 7.0</a:t>
            </a:r>
            <a:r>
              <a:rPr lang="en-US" altLang="ko-KR" sz="1400" b="1" dirty="0" smtClean="0">
                <a:latin typeface="+mn-lt"/>
              </a:rPr>
              <a:t>), </a:t>
            </a:r>
            <a:r>
              <a:rPr lang="en-US" altLang="ko-KR" sz="1400" b="1" dirty="0" err="1" smtClean="0">
                <a:latin typeface="+mn-lt"/>
              </a:rPr>
              <a:t>Poznan_Street</a:t>
            </a:r>
            <a:r>
              <a:rPr lang="en-US" altLang="ko-KR" sz="1400" b="1" dirty="0" smtClean="0">
                <a:latin typeface="+mn-lt"/>
              </a:rPr>
              <a:t>, 1920x1088 5</a:t>
            </a:r>
            <a:r>
              <a:rPr lang="en-US" altLang="ko-KR" sz="1400" b="1" baseline="30000" dirty="0" smtClean="0">
                <a:latin typeface="+mn-lt"/>
              </a:rPr>
              <a:t>th</a:t>
            </a:r>
            <a:r>
              <a:rPr lang="en-US" altLang="ko-KR" sz="1400" b="1" dirty="0" smtClean="0">
                <a:latin typeface="+mn-lt"/>
              </a:rPr>
              <a:t> view</a:t>
            </a:r>
            <a:r>
              <a:rPr lang="en-US" altLang="ko-KR" sz="1400" b="1" dirty="0">
                <a:latin typeface="+mn-lt"/>
              </a:rPr>
              <a:t>, </a:t>
            </a:r>
            <a:r>
              <a:rPr lang="en-US" altLang="ko-KR" sz="1400" b="1" dirty="0" smtClean="0">
                <a:latin typeface="+mn-lt"/>
              </a:rPr>
              <a:t>236</a:t>
            </a:r>
            <a:r>
              <a:rPr lang="en-US" altLang="ko-KR" sz="1400" b="1" baseline="30000" dirty="0" smtClean="0">
                <a:latin typeface="+mn-lt"/>
              </a:rPr>
              <a:t>th</a:t>
            </a:r>
            <a:r>
              <a:rPr lang="en-US" altLang="ko-KR" sz="1400" b="1" dirty="0" smtClean="0">
                <a:latin typeface="+mn-lt"/>
              </a:rPr>
              <a:t> frame </a:t>
            </a:r>
            <a:r>
              <a:rPr lang="en-US" altLang="ko-KR" sz="1400" b="1" dirty="0">
                <a:latin typeface="+mn-lt"/>
              </a:rPr>
              <a:t>(</a:t>
            </a:r>
            <a:r>
              <a:rPr lang="en-US" altLang="ko-KR" sz="1400" b="1" dirty="0" smtClean="0">
                <a:latin typeface="+mn-lt"/>
              </a:rPr>
              <a:t>QP=31)</a:t>
            </a:r>
            <a:endParaRPr lang="ko-KR" altLang="en-US" sz="1400" b="1" dirty="0">
              <a:latin typeface="+mn-lt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70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80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952" y="2492896"/>
            <a:ext cx="4757823" cy="34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1488" y="2492896"/>
            <a:ext cx="3933000" cy="34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(Case#1) </a:t>
            </a:r>
            <a:r>
              <a:rPr lang="en-US" altLang="ko-KR" b="1" dirty="0" err="1" smtClean="0"/>
              <a:t>Deblocking</a:t>
            </a:r>
            <a:r>
              <a:rPr lang="en-US" altLang="ko-KR" b="1" dirty="0" smtClean="0"/>
              <a:t> for the ALC</a:t>
            </a:r>
            <a:br>
              <a:rPr lang="en-US" altLang="ko-KR" b="1" dirty="0" smtClean="0"/>
            </a:br>
            <a:r>
              <a:rPr lang="en-US" altLang="ko-KR" b="1" u="sng" dirty="0" smtClean="0">
                <a:ea typeface="맑은 고딕" pitchFamily="50" charset="-127"/>
              </a:rPr>
              <a:t>that were adopted in the JMVM</a:t>
            </a:r>
            <a:endParaRPr lang="ko-KR" altLang="en-US" b="1" u="sng" dirty="0" smtClean="0">
              <a:solidFill>
                <a:srgbClr val="FF0000"/>
              </a:solidFill>
            </a:endParaRPr>
          </a:p>
        </p:txBody>
      </p:sp>
      <p:sp>
        <p:nvSpPr>
          <p:cNvPr id="3072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Case#1. </a:t>
            </a:r>
            <a:r>
              <a:rPr lang="en-US" altLang="ko-KR" dirty="0" err="1" smtClean="0">
                <a:ea typeface="맑은 고딕" pitchFamily="50" charset="-127"/>
              </a:rPr>
              <a:t>deblocking</a:t>
            </a:r>
            <a:r>
              <a:rPr lang="en-US" altLang="ko-KR" dirty="0" smtClean="0">
                <a:ea typeface="맑은 고딕" pitchFamily="50" charset="-127"/>
              </a:rPr>
              <a:t> for the ALC </a:t>
            </a:r>
            <a:r>
              <a:rPr lang="en-US" altLang="ko-KR" u="sng" dirty="0" smtClean="0">
                <a:ea typeface="맑은 고딕" pitchFamily="50" charset="-127"/>
              </a:rPr>
              <a:t>that were adopted in the JMVM</a:t>
            </a:r>
          </a:p>
          <a:p>
            <a:pPr lvl="1"/>
            <a:r>
              <a:rPr lang="en-US" altLang="ko-KR" dirty="0" smtClean="0">
                <a:ea typeface="맑은 고딕" pitchFamily="50" charset="-127"/>
              </a:rPr>
              <a:t>( </a:t>
            </a:r>
            <a:r>
              <a:rPr lang="nn-NO" altLang="ko-KR" dirty="0" smtClean="0">
                <a:ea typeface="맑은 고딕" pitchFamily="50" charset="-127"/>
              </a:rPr>
              <a:t>K1=1 (weak filtering), K2=3 (strong filtering), T=5 )</a:t>
            </a:r>
            <a:endParaRPr lang="en-US" altLang="ko-KR" dirty="0" smtClean="0"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6C27EC-64FB-4E0A-A0C8-AE93EC5DCB2A}" type="slidenum">
              <a:rPr lang="en-US" altLang="ko-KR" smtClean="0"/>
              <a:pPr>
                <a:defRPr/>
              </a:pPr>
              <a:t>12</a:t>
            </a:fld>
            <a:endParaRPr lang="en-US" altLang="ko-KR"/>
          </a:p>
        </p:txBody>
      </p:sp>
      <p:grpSp>
        <p:nvGrpSpPr>
          <p:cNvPr id="30725" name="그룹 65"/>
          <p:cNvGrpSpPr>
            <a:grpSpLocks/>
          </p:cNvGrpSpPr>
          <p:nvPr/>
        </p:nvGrpSpPr>
        <p:grpSpPr bwMode="auto">
          <a:xfrm>
            <a:off x="1368425" y="2205038"/>
            <a:ext cx="6804025" cy="4633912"/>
            <a:chOff x="1368425" y="2132856"/>
            <a:chExt cx="6804026" cy="4633615"/>
          </a:xfrm>
        </p:grpSpPr>
        <p:sp>
          <p:nvSpPr>
            <p:cNvPr id="30726" name="Rectangle 16"/>
            <p:cNvSpPr>
              <a:spLocks noChangeArrowheads="1"/>
            </p:cNvSpPr>
            <p:nvPr/>
          </p:nvSpPr>
          <p:spPr bwMode="auto">
            <a:xfrm>
              <a:off x="3347864" y="4877449"/>
              <a:ext cx="4824587" cy="1889022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 sz="900"/>
            </a:p>
          </p:txBody>
        </p:sp>
        <p:sp>
          <p:nvSpPr>
            <p:cNvPr id="30727" name="AutoShape 17"/>
            <p:cNvSpPr>
              <a:spLocks noChangeArrowheads="1"/>
            </p:cNvSpPr>
            <p:nvPr/>
          </p:nvSpPr>
          <p:spPr bwMode="auto">
            <a:xfrm>
              <a:off x="3036619" y="2477450"/>
              <a:ext cx="1197004" cy="778378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One||both of the p and q 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is intra coded?</a:t>
              </a:r>
            </a:p>
          </p:txBody>
        </p:sp>
        <p:sp>
          <p:nvSpPr>
            <p:cNvPr id="30728" name="AutoShape 18"/>
            <p:cNvSpPr>
              <a:spLocks noChangeArrowheads="1"/>
            </p:cNvSpPr>
            <p:nvPr/>
          </p:nvSpPr>
          <p:spPr bwMode="auto">
            <a:xfrm>
              <a:off x="1902615" y="3190963"/>
              <a:ext cx="1197004" cy="778378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The edge 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between p and q is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MB edge?</a:t>
              </a:r>
            </a:p>
          </p:txBody>
        </p:sp>
        <p:sp>
          <p:nvSpPr>
            <p:cNvPr id="30729" name="AutoShape 19"/>
            <p:cNvSpPr>
              <a:spLocks noChangeArrowheads="1"/>
            </p:cNvSpPr>
            <p:nvPr/>
          </p:nvSpPr>
          <p:spPr bwMode="auto">
            <a:xfrm>
              <a:off x="4485624" y="3255828"/>
              <a:ext cx="1197004" cy="778378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One||both of the p and q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 has coded coefficient?</a:t>
              </a:r>
            </a:p>
          </p:txBody>
        </p:sp>
        <p:sp>
          <p:nvSpPr>
            <p:cNvPr id="30730" name="AutoShape 20"/>
            <p:cNvSpPr>
              <a:spLocks noChangeArrowheads="1"/>
            </p:cNvSpPr>
            <p:nvPr/>
          </p:nvSpPr>
          <p:spPr bwMode="auto">
            <a:xfrm>
              <a:off x="1461613" y="4488259"/>
              <a:ext cx="441002" cy="259459"/>
            </a:xfrm>
            <a:prstGeom prst="flowChartProcess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bS = 4</a:t>
              </a:r>
              <a:endParaRPr lang="en-US" altLang="ko-KR" sz="800" baseline="-25000">
                <a:latin typeface="Arial" charset="0"/>
              </a:endParaRPr>
            </a:p>
          </p:txBody>
        </p:sp>
        <p:sp>
          <p:nvSpPr>
            <p:cNvPr id="30731" name="AutoShape 21"/>
            <p:cNvSpPr>
              <a:spLocks noChangeArrowheads="1"/>
            </p:cNvSpPr>
            <p:nvPr/>
          </p:nvSpPr>
          <p:spPr bwMode="auto">
            <a:xfrm>
              <a:off x="2280616" y="4488259"/>
              <a:ext cx="441002" cy="259459"/>
            </a:xfrm>
            <a:prstGeom prst="flowChartProcess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bS = 3</a:t>
              </a:r>
              <a:endParaRPr lang="en-US" altLang="ko-KR" sz="800" baseline="-25000">
                <a:latin typeface="Arial" charset="0"/>
              </a:endParaRPr>
            </a:p>
          </p:txBody>
        </p:sp>
        <p:sp>
          <p:nvSpPr>
            <p:cNvPr id="30732" name="AutoShape 22"/>
            <p:cNvSpPr>
              <a:spLocks noChangeArrowheads="1"/>
            </p:cNvSpPr>
            <p:nvPr/>
          </p:nvSpPr>
          <p:spPr bwMode="auto">
            <a:xfrm>
              <a:off x="4044623" y="4488259"/>
              <a:ext cx="441002" cy="259459"/>
            </a:xfrm>
            <a:prstGeom prst="flowChartProcess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bS = 2</a:t>
              </a:r>
              <a:endParaRPr lang="en-US" altLang="ko-KR" sz="800" baseline="-25000">
                <a:latin typeface="Arial" charset="0"/>
              </a:endParaRPr>
            </a:p>
          </p:txBody>
        </p:sp>
        <p:cxnSp>
          <p:nvCxnSpPr>
            <p:cNvPr id="30733" name="AutoShape 23"/>
            <p:cNvCxnSpPr>
              <a:cxnSpLocks noChangeShapeType="1"/>
              <a:stCxn id="30727" idx="1"/>
              <a:endCxn id="30728" idx="0"/>
            </p:cNvCxnSpPr>
            <p:nvPr/>
          </p:nvCxnSpPr>
          <p:spPr bwMode="auto">
            <a:xfrm rot="10800000" flipV="1">
              <a:off x="2501117" y="2866639"/>
              <a:ext cx="535502" cy="324324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0734" name="AutoShape 24"/>
            <p:cNvCxnSpPr>
              <a:cxnSpLocks noChangeShapeType="1"/>
              <a:stCxn id="30727" idx="3"/>
              <a:endCxn id="30729" idx="0"/>
            </p:cNvCxnSpPr>
            <p:nvPr/>
          </p:nvCxnSpPr>
          <p:spPr bwMode="auto">
            <a:xfrm>
              <a:off x="4233623" y="2866639"/>
              <a:ext cx="850503" cy="389189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0735" name="AutoShape 25"/>
            <p:cNvCxnSpPr>
              <a:cxnSpLocks noChangeShapeType="1"/>
              <a:stCxn id="30728" idx="1"/>
              <a:endCxn id="30730" idx="0"/>
            </p:cNvCxnSpPr>
            <p:nvPr/>
          </p:nvCxnSpPr>
          <p:spPr bwMode="auto">
            <a:xfrm rot="10800000" flipV="1">
              <a:off x="1682114" y="3580152"/>
              <a:ext cx="220501" cy="908107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0736" name="AutoShape 26"/>
            <p:cNvCxnSpPr>
              <a:cxnSpLocks noChangeShapeType="1"/>
              <a:stCxn id="30728" idx="2"/>
              <a:endCxn id="30731" idx="0"/>
            </p:cNvCxnSpPr>
            <p:nvPr/>
          </p:nvCxnSpPr>
          <p:spPr bwMode="auto">
            <a:xfrm rot="5400000">
              <a:off x="2241658" y="4228800"/>
              <a:ext cx="518919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0737" name="AutoShape 27"/>
            <p:cNvCxnSpPr>
              <a:cxnSpLocks noChangeShapeType="1"/>
              <a:stCxn id="30729" idx="1"/>
              <a:endCxn id="30732" idx="0"/>
            </p:cNvCxnSpPr>
            <p:nvPr/>
          </p:nvCxnSpPr>
          <p:spPr bwMode="auto">
            <a:xfrm rot="10800000" flipV="1">
              <a:off x="4265124" y="3645017"/>
              <a:ext cx="220501" cy="843243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0738" name="Text Box 28"/>
            <p:cNvSpPr txBox="1">
              <a:spLocks noChangeArrowheads="1"/>
            </p:cNvSpPr>
            <p:nvPr/>
          </p:nvSpPr>
          <p:spPr bwMode="auto">
            <a:xfrm>
              <a:off x="4170623" y="2716639"/>
              <a:ext cx="282978" cy="209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no</a:t>
              </a:r>
            </a:p>
          </p:txBody>
        </p:sp>
        <p:sp>
          <p:nvSpPr>
            <p:cNvPr id="30739" name="Text Box 29"/>
            <p:cNvSpPr txBox="1">
              <a:spLocks noChangeArrowheads="1"/>
            </p:cNvSpPr>
            <p:nvPr/>
          </p:nvSpPr>
          <p:spPr bwMode="auto">
            <a:xfrm>
              <a:off x="2658618" y="2688261"/>
              <a:ext cx="325303" cy="209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yes</a:t>
              </a:r>
            </a:p>
          </p:txBody>
        </p:sp>
        <p:cxnSp>
          <p:nvCxnSpPr>
            <p:cNvPr id="30740" name="AutoShape 30"/>
            <p:cNvCxnSpPr>
              <a:cxnSpLocks noChangeShapeType="1"/>
              <a:stCxn id="30752" idx="2"/>
              <a:endCxn id="30727" idx="0"/>
            </p:cNvCxnSpPr>
            <p:nvPr/>
          </p:nvCxnSpPr>
          <p:spPr bwMode="auto">
            <a:xfrm flipH="1">
              <a:off x="3635121" y="2327450"/>
              <a:ext cx="2625" cy="14999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30741" name="Text Box 31"/>
            <p:cNvSpPr txBox="1">
              <a:spLocks noChangeArrowheads="1"/>
            </p:cNvSpPr>
            <p:nvPr/>
          </p:nvSpPr>
          <p:spPr bwMode="auto">
            <a:xfrm>
              <a:off x="4233623" y="3450421"/>
              <a:ext cx="325303" cy="209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yes</a:t>
              </a:r>
            </a:p>
          </p:txBody>
        </p:sp>
        <p:sp>
          <p:nvSpPr>
            <p:cNvPr id="30742" name="Text Box 32"/>
            <p:cNvSpPr txBox="1">
              <a:spLocks noChangeArrowheads="1"/>
            </p:cNvSpPr>
            <p:nvPr/>
          </p:nvSpPr>
          <p:spPr bwMode="auto">
            <a:xfrm>
              <a:off x="1650614" y="3385557"/>
              <a:ext cx="325303" cy="209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yes</a:t>
              </a:r>
            </a:p>
          </p:txBody>
        </p:sp>
        <p:sp>
          <p:nvSpPr>
            <p:cNvPr id="30743" name="Text Box 33"/>
            <p:cNvSpPr txBox="1">
              <a:spLocks noChangeArrowheads="1"/>
            </p:cNvSpPr>
            <p:nvPr/>
          </p:nvSpPr>
          <p:spPr bwMode="auto">
            <a:xfrm>
              <a:off x="2455179" y="3920692"/>
              <a:ext cx="282978" cy="209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no</a:t>
              </a:r>
            </a:p>
          </p:txBody>
        </p:sp>
        <p:sp>
          <p:nvSpPr>
            <p:cNvPr id="30744" name="AutoShape 34"/>
            <p:cNvSpPr>
              <a:spLocks noChangeArrowheads="1"/>
            </p:cNvSpPr>
            <p:nvPr/>
          </p:nvSpPr>
          <p:spPr bwMode="auto">
            <a:xfrm>
              <a:off x="5115627" y="3839611"/>
              <a:ext cx="1323005" cy="859459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Difference of 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block motion &gt;= 1 or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MC from different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reference frame</a:t>
              </a:r>
            </a:p>
          </p:txBody>
        </p:sp>
        <p:cxnSp>
          <p:nvCxnSpPr>
            <p:cNvPr id="30745" name="AutoShape 35"/>
            <p:cNvCxnSpPr>
              <a:cxnSpLocks noChangeShapeType="1"/>
              <a:stCxn id="30729" idx="3"/>
              <a:endCxn id="30744" idx="0"/>
            </p:cNvCxnSpPr>
            <p:nvPr/>
          </p:nvCxnSpPr>
          <p:spPr bwMode="auto">
            <a:xfrm>
              <a:off x="5682629" y="3645017"/>
              <a:ext cx="94500" cy="194594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0746" name="Text Box 36"/>
            <p:cNvSpPr txBox="1">
              <a:spLocks noChangeArrowheads="1"/>
            </p:cNvSpPr>
            <p:nvPr/>
          </p:nvSpPr>
          <p:spPr bwMode="auto">
            <a:xfrm>
              <a:off x="5556629" y="3450421"/>
              <a:ext cx="282978" cy="209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no</a:t>
              </a:r>
            </a:p>
          </p:txBody>
        </p:sp>
        <p:sp>
          <p:nvSpPr>
            <p:cNvPr id="30747" name="AutoShape 37"/>
            <p:cNvSpPr>
              <a:spLocks noChangeArrowheads="1"/>
            </p:cNvSpPr>
            <p:nvPr/>
          </p:nvSpPr>
          <p:spPr bwMode="auto">
            <a:xfrm>
              <a:off x="4674625" y="4488259"/>
              <a:ext cx="441002" cy="259459"/>
            </a:xfrm>
            <a:prstGeom prst="flowChartProcess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bS = 1</a:t>
              </a:r>
              <a:endParaRPr lang="en-US" altLang="ko-KR" sz="800" baseline="-25000">
                <a:latin typeface="Arial" charset="0"/>
              </a:endParaRPr>
            </a:p>
          </p:txBody>
        </p:sp>
        <p:cxnSp>
          <p:nvCxnSpPr>
            <p:cNvPr id="30748" name="AutoShape 38"/>
            <p:cNvCxnSpPr>
              <a:cxnSpLocks noChangeShapeType="1"/>
              <a:stCxn id="30744" idx="1"/>
              <a:endCxn id="30747" idx="0"/>
            </p:cNvCxnSpPr>
            <p:nvPr/>
          </p:nvCxnSpPr>
          <p:spPr bwMode="auto">
            <a:xfrm rot="10800000" flipV="1">
              <a:off x="4895126" y="4269341"/>
              <a:ext cx="220501" cy="218919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0749" name="AutoShape 39"/>
            <p:cNvCxnSpPr>
              <a:cxnSpLocks noChangeShapeType="1"/>
              <a:stCxn id="30744" idx="3"/>
              <a:endCxn id="30756" idx="0"/>
            </p:cNvCxnSpPr>
            <p:nvPr/>
          </p:nvCxnSpPr>
          <p:spPr bwMode="auto">
            <a:xfrm>
              <a:off x="6438632" y="4269341"/>
              <a:ext cx="220501" cy="737837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0750" name="Text Box 40"/>
            <p:cNvSpPr txBox="1">
              <a:spLocks noChangeArrowheads="1"/>
            </p:cNvSpPr>
            <p:nvPr/>
          </p:nvSpPr>
          <p:spPr bwMode="auto">
            <a:xfrm>
              <a:off x="4863626" y="4099070"/>
              <a:ext cx="325303" cy="209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yes</a:t>
              </a:r>
            </a:p>
          </p:txBody>
        </p:sp>
        <p:sp>
          <p:nvSpPr>
            <p:cNvPr id="30751" name="Text Box 41"/>
            <p:cNvSpPr txBox="1">
              <a:spLocks noChangeArrowheads="1"/>
            </p:cNvSpPr>
            <p:nvPr/>
          </p:nvSpPr>
          <p:spPr bwMode="auto">
            <a:xfrm>
              <a:off x="6388756" y="4035557"/>
              <a:ext cx="337396" cy="253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100" b="1">
                  <a:latin typeface="Arial" charset="0"/>
                </a:rPr>
                <a:t>no</a:t>
              </a:r>
            </a:p>
          </p:txBody>
        </p:sp>
        <p:sp>
          <p:nvSpPr>
            <p:cNvPr id="30752" name="AutoShape 42"/>
            <p:cNvSpPr>
              <a:spLocks noChangeArrowheads="1"/>
            </p:cNvSpPr>
            <p:nvPr/>
          </p:nvSpPr>
          <p:spPr bwMode="auto">
            <a:xfrm>
              <a:off x="3052369" y="2132856"/>
              <a:ext cx="1170754" cy="194594"/>
            </a:xfrm>
            <a:prstGeom prst="flowChartTerminator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boundary filtering strength</a:t>
              </a:r>
            </a:p>
          </p:txBody>
        </p:sp>
        <p:sp>
          <p:nvSpPr>
            <p:cNvPr id="30753" name="Rectangle 43"/>
            <p:cNvSpPr>
              <a:spLocks noChangeArrowheads="1"/>
            </p:cNvSpPr>
            <p:nvPr/>
          </p:nvSpPr>
          <p:spPr bwMode="auto">
            <a:xfrm>
              <a:off x="1368425" y="3069341"/>
              <a:ext cx="1794195" cy="207567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 sz="900"/>
            </a:p>
          </p:txBody>
        </p:sp>
        <p:sp>
          <p:nvSpPr>
            <p:cNvPr id="30754" name="Text Box 44"/>
            <p:cNvSpPr txBox="1">
              <a:spLocks noChangeArrowheads="1"/>
            </p:cNvSpPr>
            <p:nvPr/>
          </p:nvSpPr>
          <p:spPr bwMode="auto">
            <a:xfrm>
              <a:off x="1839615" y="4877447"/>
              <a:ext cx="1017631" cy="253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 b="1">
                  <a:latin typeface="Arial" charset="0"/>
                </a:rPr>
                <a:t>INTRA MODE</a:t>
              </a:r>
            </a:p>
          </p:txBody>
        </p:sp>
        <p:sp>
          <p:nvSpPr>
            <p:cNvPr id="30755" name="AutoShape 45"/>
            <p:cNvSpPr>
              <a:spLocks noChangeArrowheads="1"/>
            </p:cNvSpPr>
            <p:nvPr/>
          </p:nvSpPr>
          <p:spPr bwMode="auto">
            <a:xfrm>
              <a:off x="7605448" y="6434204"/>
              <a:ext cx="441002" cy="259459"/>
            </a:xfrm>
            <a:prstGeom prst="flowChartProcess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bS = 0</a:t>
              </a:r>
              <a:endParaRPr lang="en-US" altLang="ko-KR" sz="800" baseline="-25000">
                <a:latin typeface="Arial" charset="0"/>
              </a:endParaRPr>
            </a:p>
          </p:txBody>
        </p:sp>
        <p:sp>
          <p:nvSpPr>
            <p:cNvPr id="30756" name="AutoShape 46"/>
            <p:cNvSpPr>
              <a:spLocks noChangeArrowheads="1"/>
            </p:cNvSpPr>
            <p:nvPr/>
          </p:nvSpPr>
          <p:spPr bwMode="auto">
            <a:xfrm>
              <a:off x="5682629" y="5007178"/>
              <a:ext cx="1953007" cy="1232432"/>
            </a:xfrm>
            <a:prstGeom prst="flowChartDecision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ko-KR" sz="800" b="1">
                <a:latin typeface="Arial" charset="0"/>
              </a:endParaRPr>
            </a:p>
            <a:p>
              <a:pPr algn="ctr"/>
              <a:r>
                <a:rPr lang="en-US" altLang="ko-KR" sz="800" b="1">
                  <a:latin typeface="Arial" charset="0"/>
                </a:rPr>
                <a:t>(Both p and q are ALC coded</a:t>
              </a:r>
            </a:p>
            <a:p>
              <a:pPr algn="ctr"/>
              <a:r>
                <a:rPr lang="en-US" altLang="ko-KR" sz="800" b="1">
                  <a:latin typeface="Arial" charset="0"/>
                </a:rPr>
                <a:t>&amp;&amp; their ALC values are not the same) </a:t>
              </a:r>
            </a:p>
            <a:p>
              <a:pPr algn="ctr"/>
              <a:r>
                <a:rPr lang="en-US" altLang="ko-KR" sz="800" b="1">
                  <a:latin typeface="Arial" charset="0"/>
                </a:rPr>
                <a:t>or</a:t>
              </a:r>
            </a:p>
            <a:p>
              <a:pPr algn="ctr"/>
              <a:r>
                <a:rPr lang="en-US" altLang="ko-KR" sz="800" b="1">
                  <a:latin typeface="Arial" charset="0"/>
                </a:rPr>
                <a:t>(the only one of the p and q</a:t>
              </a:r>
            </a:p>
            <a:p>
              <a:pPr algn="ctr"/>
              <a:r>
                <a:rPr lang="en-US" altLang="ko-KR" sz="800" b="1">
                  <a:latin typeface="Arial" charset="0"/>
                </a:rPr>
                <a:t>is ALC coded)</a:t>
              </a:r>
            </a:p>
          </p:txBody>
        </p:sp>
        <p:cxnSp>
          <p:nvCxnSpPr>
            <p:cNvPr id="30757" name="AutoShape 47"/>
            <p:cNvCxnSpPr>
              <a:cxnSpLocks noChangeShapeType="1"/>
              <a:stCxn id="30756" idx="1"/>
              <a:endCxn id="51" idx="0"/>
            </p:cNvCxnSpPr>
            <p:nvPr/>
          </p:nvCxnSpPr>
          <p:spPr bwMode="auto">
            <a:xfrm rot="10800000" flipV="1">
              <a:off x="4739421" y="5623394"/>
              <a:ext cx="943209" cy="134964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0758" name="AutoShape 48"/>
            <p:cNvCxnSpPr>
              <a:cxnSpLocks noChangeShapeType="1"/>
              <a:stCxn id="30756" idx="3"/>
              <a:endCxn id="30755" idx="0"/>
            </p:cNvCxnSpPr>
            <p:nvPr/>
          </p:nvCxnSpPr>
          <p:spPr bwMode="auto">
            <a:xfrm>
              <a:off x="7635636" y="5623394"/>
              <a:ext cx="190313" cy="81081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0759" name="Text Box 49"/>
            <p:cNvSpPr txBox="1">
              <a:spLocks noChangeArrowheads="1"/>
            </p:cNvSpPr>
            <p:nvPr/>
          </p:nvSpPr>
          <p:spPr bwMode="auto">
            <a:xfrm>
              <a:off x="5358623" y="5389610"/>
              <a:ext cx="396350" cy="253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100" b="1">
                  <a:latin typeface="Arial" charset="0"/>
                </a:rPr>
                <a:t>yes</a:t>
              </a:r>
            </a:p>
          </p:txBody>
        </p:sp>
        <p:sp>
          <p:nvSpPr>
            <p:cNvPr id="30760" name="Text Box 50"/>
            <p:cNvSpPr txBox="1">
              <a:spLocks noChangeArrowheads="1"/>
            </p:cNvSpPr>
            <p:nvPr/>
          </p:nvSpPr>
          <p:spPr bwMode="auto">
            <a:xfrm>
              <a:off x="7605448" y="5428799"/>
              <a:ext cx="337396" cy="253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100" b="1">
                  <a:latin typeface="Arial" charset="0"/>
                </a:rPr>
                <a:t>no</a:t>
              </a:r>
            </a:p>
          </p:txBody>
        </p:sp>
        <p:sp>
          <p:nvSpPr>
            <p:cNvPr id="30761" name="AutoShape 51"/>
            <p:cNvSpPr>
              <a:spLocks noChangeArrowheads="1"/>
            </p:cNvSpPr>
            <p:nvPr/>
          </p:nvSpPr>
          <p:spPr bwMode="auto">
            <a:xfrm>
              <a:off x="5715174" y="6435003"/>
              <a:ext cx="441002" cy="259459"/>
            </a:xfrm>
            <a:prstGeom prst="flowChartProcess">
              <a:avLst/>
            </a:prstGeom>
            <a:solidFill>
              <a:srgbClr val="00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 b="1">
                  <a:latin typeface="Arial" charset="0"/>
                </a:rPr>
                <a:t>bS = K1</a:t>
              </a:r>
              <a:endParaRPr lang="en-US" altLang="ko-KR" sz="800" b="1" baseline="-25000">
                <a:latin typeface="Arial" charset="0"/>
              </a:endParaRPr>
            </a:p>
          </p:txBody>
        </p:sp>
        <p:sp>
          <p:nvSpPr>
            <p:cNvPr id="30762" name="Text Box 52"/>
            <p:cNvSpPr txBox="1">
              <a:spLocks noChangeArrowheads="1"/>
            </p:cNvSpPr>
            <p:nvPr/>
          </p:nvSpPr>
          <p:spPr bwMode="auto">
            <a:xfrm>
              <a:off x="5148439" y="4877447"/>
              <a:ext cx="114165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400" b="1">
                  <a:latin typeface="Arial" charset="0"/>
                </a:rPr>
                <a:t>ALC MODE</a:t>
              </a:r>
            </a:p>
          </p:txBody>
        </p:sp>
        <p:sp>
          <p:nvSpPr>
            <p:cNvPr id="30763" name="Rectangle 53"/>
            <p:cNvSpPr>
              <a:spLocks noChangeArrowheads="1"/>
            </p:cNvSpPr>
            <p:nvPr/>
          </p:nvSpPr>
          <p:spPr bwMode="auto">
            <a:xfrm>
              <a:off x="3981623" y="3126098"/>
              <a:ext cx="2835010" cy="168648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 sz="900"/>
            </a:p>
          </p:txBody>
        </p:sp>
        <p:sp>
          <p:nvSpPr>
            <p:cNvPr id="30764" name="Text Box 54"/>
            <p:cNvSpPr txBox="1">
              <a:spLocks noChangeArrowheads="1"/>
            </p:cNvSpPr>
            <p:nvPr/>
          </p:nvSpPr>
          <p:spPr bwMode="auto">
            <a:xfrm>
              <a:off x="5871629" y="3126098"/>
              <a:ext cx="1010072" cy="253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 b="1">
                  <a:latin typeface="Arial" charset="0"/>
                </a:rPr>
                <a:t>INTER MODE</a:t>
              </a:r>
            </a:p>
          </p:txBody>
        </p:sp>
        <p:sp>
          <p:nvSpPr>
            <p:cNvPr id="30765" name="Text Box 56"/>
            <p:cNvSpPr txBox="1">
              <a:spLocks noChangeArrowheads="1"/>
            </p:cNvSpPr>
            <p:nvPr/>
          </p:nvSpPr>
          <p:spPr bwMode="auto">
            <a:xfrm>
              <a:off x="7274698" y="4115287"/>
              <a:ext cx="497630" cy="224117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900" b="1">
                  <a:solidFill>
                    <a:srgbClr val="FF0000"/>
                  </a:solidFill>
                  <a:latin typeface="Arial" charset="0"/>
                </a:rPr>
                <a:t>bS = 0</a:t>
              </a:r>
            </a:p>
          </p:txBody>
        </p:sp>
        <p:sp>
          <p:nvSpPr>
            <p:cNvPr id="30766" name="Line 57"/>
            <p:cNvSpPr>
              <a:spLocks noChangeShapeType="1"/>
            </p:cNvSpPr>
            <p:nvPr/>
          </p:nvSpPr>
          <p:spPr bwMode="auto">
            <a:xfrm>
              <a:off x="6695882" y="4269341"/>
              <a:ext cx="57881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767" name="Text Box 60"/>
            <p:cNvSpPr txBox="1">
              <a:spLocks noChangeArrowheads="1"/>
            </p:cNvSpPr>
            <p:nvPr/>
          </p:nvSpPr>
          <p:spPr bwMode="auto">
            <a:xfrm>
              <a:off x="6816633" y="3874746"/>
              <a:ext cx="536931" cy="8068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4800">
                  <a:solidFill>
                    <a:srgbClr val="FF0000"/>
                  </a:solidFill>
                </a:rPr>
                <a:t>X</a:t>
              </a:r>
            </a:p>
          </p:txBody>
        </p:sp>
        <p:sp>
          <p:nvSpPr>
            <p:cNvPr id="51" name="AutoShape 46"/>
            <p:cNvSpPr>
              <a:spLocks noChangeArrowheads="1"/>
            </p:cNvSpPr>
            <p:nvPr/>
          </p:nvSpPr>
          <p:spPr bwMode="auto">
            <a:xfrm>
              <a:off x="3762375" y="5758474"/>
              <a:ext cx="1954213" cy="647658"/>
            </a:xfrm>
            <a:prstGeom prst="flowChartDecision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en-US" altLang="ko-KR" sz="1050" b="1" dirty="0">
                <a:latin typeface="Arial" charset="0"/>
              </a:endParaRPr>
            </a:p>
            <a:p>
              <a:pPr algn="ctr">
                <a:defRPr/>
              </a:pPr>
              <a:r>
                <a:rPr lang="en-US" altLang="ko-KR" sz="1050" b="1" dirty="0">
                  <a:latin typeface="Arial" charset="0"/>
                </a:rPr>
                <a:t>|</a:t>
              </a:r>
              <a:r>
                <a:rPr lang="en-US" altLang="ko-KR" sz="1050" b="1" dirty="0" err="1">
                  <a:latin typeface="Arial" charset="0"/>
                </a:rPr>
                <a:t>ValueALC</a:t>
              </a:r>
              <a:r>
                <a:rPr lang="en-US" altLang="ko-KR" sz="1050" b="1" baseline="-25000" dirty="0" err="1">
                  <a:latin typeface="Arial" charset="0"/>
                </a:rPr>
                <a:t>p</a:t>
              </a:r>
              <a:r>
                <a:rPr lang="en-US" altLang="ko-KR" sz="1050" b="1" dirty="0">
                  <a:latin typeface="Arial" charset="0"/>
                </a:rPr>
                <a:t> - </a:t>
              </a:r>
              <a:r>
                <a:rPr lang="en-US" altLang="ko-KR" sz="1050" b="1" dirty="0" err="1">
                  <a:latin typeface="Arial" charset="0"/>
                </a:rPr>
                <a:t>ValueALC</a:t>
              </a:r>
              <a:r>
                <a:rPr lang="en-US" altLang="ko-KR" sz="1050" b="1" baseline="-25000" dirty="0" err="1">
                  <a:latin typeface="Arial" charset="0"/>
                </a:rPr>
                <a:t>q</a:t>
              </a:r>
              <a:r>
                <a:rPr lang="en-US" altLang="ko-KR" sz="1050" b="1" dirty="0">
                  <a:latin typeface="Arial" charset="0"/>
                </a:rPr>
                <a:t>|</a:t>
              </a:r>
            </a:p>
            <a:p>
              <a:pPr algn="ctr">
                <a:defRPr/>
              </a:pPr>
              <a:r>
                <a:rPr lang="en-US" altLang="ko-KR" sz="1050" b="1" dirty="0">
                  <a:latin typeface="Arial" charset="0"/>
                </a:rPr>
                <a:t>&gt;= T</a:t>
              </a:r>
            </a:p>
          </p:txBody>
        </p:sp>
        <p:cxnSp>
          <p:nvCxnSpPr>
            <p:cNvPr id="30769" name="AutoShape 47"/>
            <p:cNvCxnSpPr>
              <a:cxnSpLocks noChangeShapeType="1"/>
              <a:stCxn id="51" idx="1"/>
              <a:endCxn id="30773" idx="0"/>
            </p:cNvCxnSpPr>
            <p:nvPr/>
          </p:nvCxnSpPr>
          <p:spPr bwMode="auto">
            <a:xfrm rot="10800000" flipV="1">
              <a:off x="3631420" y="6082393"/>
              <a:ext cx="131497" cy="352609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0770" name="Text Box 49"/>
            <p:cNvSpPr txBox="1">
              <a:spLocks noChangeArrowheads="1"/>
            </p:cNvSpPr>
            <p:nvPr/>
          </p:nvSpPr>
          <p:spPr bwMode="auto">
            <a:xfrm>
              <a:off x="3455570" y="5838458"/>
              <a:ext cx="396350" cy="253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100" b="1">
                  <a:latin typeface="Arial" charset="0"/>
                </a:rPr>
                <a:t>yes</a:t>
              </a:r>
            </a:p>
          </p:txBody>
        </p:sp>
        <p:cxnSp>
          <p:nvCxnSpPr>
            <p:cNvPr id="30771" name="AutoShape 48"/>
            <p:cNvCxnSpPr>
              <a:cxnSpLocks noChangeShapeType="1"/>
              <a:stCxn id="51" idx="3"/>
              <a:endCxn id="30761" idx="0"/>
            </p:cNvCxnSpPr>
            <p:nvPr/>
          </p:nvCxnSpPr>
          <p:spPr bwMode="auto">
            <a:xfrm>
              <a:off x="5715923" y="6082394"/>
              <a:ext cx="219752" cy="352609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0772" name="Text Box 50"/>
            <p:cNvSpPr txBox="1">
              <a:spLocks noChangeArrowheads="1"/>
            </p:cNvSpPr>
            <p:nvPr/>
          </p:nvSpPr>
          <p:spPr bwMode="auto">
            <a:xfrm>
              <a:off x="5674764" y="5864399"/>
              <a:ext cx="337396" cy="253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100" b="1">
                  <a:latin typeface="Arial" charset="0"/>
                </a:rPr>
                <a:t>no</a:t>
              </a:r>
            </a:p>
          </p:txBody>
        </p:sp>
        <p:sp>
          <p:nvSpPr>
            <p:cNvPr id="30773" name="AutoShape 51"/>
            <p:cNvSpPr>
              <a:spLocks noChangeArrowheads="1"/>
            </p:cNvSpPr>
            <p:nvPr/>
          </p:nvSpPr>
          <p:spPr bwMode="auto">
            <a:xfrm>
              <a:off x="3410918" y="6435003"/>
              <a:ext cx="441002" cy="259459"/>
            </a:xfrm>
            <a:prstGeom prst="flowChartProcess">
              <a:avLst/>
            </a:prstGeom>
            <a:solidFill>
              <a:srgbClr val="00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 b="1">
                  <a:latin typeface="Arial" charset="0"/>
                </a:rPr>
                <a:t>bS = K2</a:t>
              </a:r>
              <a:endParaRPr lang="en-US" altLang="ko-KR" sz="800" b="1" baseline="-25000">
                <a:latin typeface="Arial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제목 1"/>
          <p:cNvSpPr>
            <a:spLocks noGrp="1"/>
          </p:cNvSpPr>
          <p:nvPr>
            <p:ph type="title"/>
          </p:nvPr>
        </p:nvSpPr>
        <p:spPr>
          <a:xfrm>
            <a:off x="971550" y="620713"/>
            <a:ext cx="7956550" cy="796925"/>
          </a:xfrm>
        </p:spPr>
        <p:txBody>
          <a:bodyPr/>
          <a:lstStyle/>
          <a:p>
            <a:r>
              <a:rPr lang="en-US" altLang="ko-KR" b="1" dirty="0" smtClean="0"/>
              <a:t>(Case#2) </a:t>
            </a:r>
            <a:r>
              <a:rPr lang="en-US" altLang="ko-KR" b="1" dirty="0" smtClean="0">
                <a:solidFill>
                  <a:schemeClr val="tx1"/>
                </a:solidFill>
              </a:rPr>
              <a:t>Simplified </a:t>
            </a:r>
            <a:r>
              <a:rPr lang="en-US" altLang="ko-KR" b="1" dirty="0" err="1" smtClean="0"/>
              <a:t>Deblocking</a:t>
            </a:r>
            <a:r>
              <a:rPr lang="en-US" altLang="ko-KR" b="1" dirty="0" smtClean="0"/>
              <a:t> </a:t>
            </a:r>
            <a:br>
              <a:rPr lang="en-US" altLang="ko-KR" b="1" dirty="0" smtClean="0"/>
            </a:br>
            <a:r>
              <a:rPr lang="en-US" altLang="ko-KR" b="1" dirty="0" smtClean="0"/>
              <a:t>for ALC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3174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Case#2. Simplified </a:t>
            </a:r>
            <a:r>
              <a:rPr lang="en-US" altLang="ko-KR" dirty="0" err="1" smtClean="0">
                <a:ea typeface="맑은 고딕" pitchFamily="50" charset="-127"/>
              </a:rPr>
              <a:t>deblocking</a:t>
            </a:r>
            <a:r>
              <a:rPr lang="en-US" altLang="ko-KR" dirty="0" smtClean="0">
                <a:ea typeface="맑은 고딕" pitchFamily="50" charset="-127"/>
              </a:rPr>
              <a:t> for ALC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6A1C4E-0E86-45D8-8467-1F283F90B29D}" type="slidenum">
              <a:rPr lang="en-US" altLang="ko-KR" smtClean="0"/>
              <a:pPr>
                <a:defRPr/>
              </a:pPr>
              <a:t>13</a:t>
            </a:fld>
            <a:endParaRPr lang="en-US" altLang="ko-KR"/>
          </a:p>
        </p:txBody>
      </p:sp>
      <p:grpSp>
        <p:nvGrpSpPr>
          <p:cNvPr id="31749" name="그룹 49"/>
          <p:cNvGrpSpPr>
            <a:grpSpLocks/>
          </p:cNvGrpSpPr>
          <p:nvPr/>
        </p:nvGrpSpPr>
        <p:grpSpPr bwMode="auto">
          <a:xfrm>
            <a:off x="1368425" y="1963738"/>
            <a:ext cx="6804025" cy="4778375"/>
            <a:chOff x="644525" y="1185863"/>
            <a:chExt cx="8229600" cy="5613400"/>
          </a:xfrm>
        </p:grpSpPr>
        <p:sp>
          <p:nvSpPr>
            <p:cNvPr id="31750" name="Rectangle 16"/>
            <p:cNvSpPr>
              <a:spLocks noChangeArrowheads="1"/>
            </p:cNvSpPr>
            <p:nvPr/>
          </p:nvSpPr>
          <p:spPr bwMode="auto">
            <a:xfrm>
              <a:off x="5216525" y="4410075"/>
              <a:ext cx="3657600" cy="2389188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 sz="900"/>
            </a:p>
          </p:txBody>
        </p:sp>
        <p:sp>
          <p:nvSpPr>
            <p:cNvPr id="31751" name="AutoShape 17"/>
            <p:cNvSpPr>
              <a:spLocks noChangeArrowheads="1"/>
            </p:cNvSpPr>
            <p:nvPr/>
          </p:nvSpPr>
          <p:spPr bwMode="auto">
            <a:xfrm>
              <a:off x="2662238" y="1590675"/>
              <a:ext cx="1447800" cy="914400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One||both of the p and q 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is intra coded?</a:t>
              </a:r>
            </a:p>
          </p:txBody>
        </p:sp>
        <p:sp>
          <p:nvSpPr>
            <p:cNvPr id="31752" name="AutoShape 18"/>
            <p:cNvSpPr>
              <a:spLocks noChangeArrowheads="1"/>
            </p:cNvSpPr>
            <p:nvPr/>
          </p:nvSpPr>
          <p:spPr bwMode="auto">
            <a:xfrm>
              <a:off x="1290638" y="2428875"/>
              <a:ext cx="1447800" cy="914400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The edge 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between p and q is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MB edge?</a:t>
              </a:r>
            </a:p>
          </p:txBody>
        </p:sp>
        <p:sp>
          <p:nvSpPr>
            <p:cNvPr id="31753" name="AutoShape 19"/>
            <p:cNvSpPr>
              <a:spLocks noChangeArrowheads="1"/>
            </p:cNvSpPr>
            <p:nvPr/>
          </p:nvSpPr>
          <p:spPr bwMode="auto">
            <a:xfrm>
              <a:off x="4414838" y="2505075"/>
              <a:ext cx="1447800" cy="914400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One||both of the p and q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 has coded coefficient?</a:t>
              </a:r>
            </a:p>
          </p:txBody>
        </p:sp>
        <p:sp>
          <p:nvSpPr>
            <p:cNvPr id="31754" name="AutoShape 20"/>
            <p:cNvSpPr>
              <a:spLocks noChangeArrowheads="1"/>
            </p:cNvSpPr>
            <p:nvPr/>
          </p:nvSpPr>
          <p:spPr bwMode="auto">
            <a:xfrm>
              <a:off x="757238" y="3952875"/>
              <a:ext cx="533400" cy="304800"/>
            </a:xfrm>
            <a:prstGeom prst="flowChartProcess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bS = 4</a:t>
              </a:r>
              <a:endParaRPr lang="en-US" altLang="ko-KR" sz="800" baseline="-25000">
                <a:latin typeface="Arial" charset="0"/>
              </a:endParaRPr>
            </a:p>
          </p:txBody>
        </p:sp>
        <p:sp>
          <p:nvSpPr>
            <p:cNvPr id="31755" name="AutoShape 21"/>
            <p:cNvSpPr>
              <a:spLocks noChangeArrowheads="1"/>
            </p:cNvSpPr>
            <p:nvPr/>
          </p:nvSpPr>
          <p:spPr bwMode="auto">
            <a:xfrm>
              <a:off x="1747838" y="3952875"/>
              <a:ext cx="533400" cy="304800"/>
            </a:xfrm>
            <a:prstGeom prst="flowChartProcess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bS = 3</a:t>
              </a:r>
              <a:endParaRPr lang="en-US" altLang="ko-KR" sz="800" baseline="-25000">
                <a:latin typeface="Arial" charset="0"/>
              </a:endParaRPr>
            </a:p>
          </p:txBody>
        </p:sp>
        <p:sp>
          <p:nvSpPr>
            <p:cNvPr id="31756" name="AutoShape 22"/>
            <p:cNvSpPr>
              <a:spLocks noChangeArrowheads="1"/>
            </p:cNvSpPr>
            <p:nvPr/>
          </p:nvSpPr>
          <p:spPr bwMode="auto">
            <a:xfrm>
              <a:off x="3881438" y="3952875"/>
              <a:ext cx="533400" cy="304800"/>
            </a:xfrm>
            <a:prstGeom prst="flowChartProcess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bS = 2</a:t>
              </a:r>
              <a:endParaRPr lang="en-US" altLang="ko-KR" sz="800" baseline="-25000">
                <a:latin typeface="Arial" charset="0"/>
              </a:endParaRPr>
            </a:p>
          </p:txBody>
        </p:sp>
        <p:cxnSp>
          <p:nvCxnSpPr>
            <p:cNvPr id="31757" name="AutoShape 23"/>
            <p:cNvCxnSpPr>
              <a:cxnSpLocks noChangeShapeType="1"/>
              <a:stCxn id="31751" idx="1"/>
              <a:endCxn id="31752" idx="0"/>
            </p:cNvCxnSpPr>
            <p:nvPr/>
          </p:nvCxnSpPr>
          <p:spPr bwMode="auto">
            <a:xfrm rot="10800000" flipV="1">
              <a:off x="2014538" y="2047875"/>
              <a:ext cx="647700" cy="3810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1758" name="AutoShape 24"/>
            <p:cNvCxnSpPr>
              <a:cxnSpLocks noChangeShapeType="1"/>
              <a:stCxn id="31751" idx="3"/>
              <a:endCxn id="31753" idx="0"/>
            </p:cNvCxnSpPr>
            <p:nvPr/>
          </p:nvCxnSpPr>
          <p:spPr bwMode="auto">
            <a:xfrm>
              <a:off x="4110038" y="2047875"/>
              <a:ext cx="1028700" cy="4572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1759" name="AutoShape 25"/>
            <p:cNvCxnSpPr>
              <a:cxnSpLocks noChangeShapeType="1"/>
              <a:stCxn id="31752" idx="1"/>
              <a:endCxn id="31754" idx="0"/>
            </p:cNvCxnSpPr>
            <p:nvPr/>
          </p:nvCxnSpPr>
          <p:spPr bwMode="auto">
            <a:xfrm rot="10800000" flipV="1">
              <a:off x="1023938" y="2886075"/>
              <a:ext cx="266700" cy="10668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1760" name="AutoShape 26"/>
            <p:cNvCxnSpPr>
              <a:cxnSpLocks noChangeShapeType="1"/>
              <a:stCxn id="31752" idx="2"/>
              <a:endCxn id="31755" idx="0"/>
            </p:cNvCxnSpPr>
            <p:nvPr/>
          </p:nvCxnSpPr>
          <p:spPr bwMode="auto">
            <a:xfrm rot="5400000">
              <a:off x="1709738" y="3648075"/>
              <a:ext cx="6096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1761" name="AutoShape 27"/>
            <p:cNvCxnSpPr>
              <a:cxnSpLocks noChangeShapeType="1"/>
              <a:stCxn id="31753" idx="1"/>
              <a:endCxn id="31756" idx="0"/>
            </p:cNvCxnSpPr>
            <p:nvPr/>
          </p:nvCxnSpPr>
          <p:spPr bwMode="auto">
            <a:xfrm rot="10800000" flipV="1">
              <a:off x="4148138" y="2962275"/>
              <a:ext cx="266700" cy="9906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1762" name="Text Box 28"/>
            <p:cNvSpPr txBox="1">
              <a:spLocks noChangeArrowheads="1"/>
            </p:cNvSpPr>
            <p:nvPr/>
          </p:nvSpPr>
          <p:spPr bwMode="auto">
            <a:xfrm>
              <a:off x="4033838" y="1871663"/>
              <a:ext cx="342267" cy="245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no</a:t>
              </a:r>
            </a:p>
          </p:txBody>
        </p:sp>
        <p:sp>
          <p:nvSpPr>
            <p:cNvPr id="31763" name="Text Box 29"/>
            <p:cNvSpPr txBox="1">
              <a:spLocks noChangeArrowheads="1"/>
            </p:cNvSpPr>
            <p:nvPr/>
          </p:nvSpPr>
          <p:spPr bwMode="auto">
            <a:xfrm>
              <a:off x="2205038" y="1838325"/>
              <a:ext cx="393460" cy="245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yes</a:t>
              </a:r>
            </a:p>
          </p:txBody>
        </p:sp>
        <p:cxnSp>
          <p:nvCxnSpPr>
            <p:cNvPr id="31764" name="AutoShape 30"/>
            <p:cNvCxnSpPr>
              <a:cxnSpLocks noChangeShapeType="1"/>
              <a:stCxn id="31776" idx="2"/>
              <a:endCxn id="31751" idx="0"/>
            </p:cNvCxnSpPr>
            <p:nvPr/>
          </p:nvCxnSpPr>
          <p:spPr bwMode="auto">
            <a:xfrm flipH="1">
              <a:off x="3386138" y="1414463"/>
              <a:ext cx="3175" cy="1762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31765" name="Text Box 31"/>
            <p:cNvSpPr txBox="1">
              <a:spLocks noChangeArrowheads="1"/>
            </p:cNvSpPr>
            <p:nvPr/>
          </p:nvSpPr>
          <p:spPr bwMode="auto">
            <a:xfrm>
              <a:off x="4110038" y="2733674"/>
              <a:ext cx="393460" cy="245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yes</a:t>
              </a:r>
            </a:p>
          </p:txBody>
        </p:sp>
        <p:sp>
          <p:nvSpPr>
            <p:cNvPr id="31766" name="Text Box 32"/>
            <p:cNvSpPr txBox="1">
              <a:spLocks noChangeArrowheads="1"/>
            </p:cNvSpPr>
            <p:nvPr/>
          </p:nvSpPr>
          <p:spPr bwMode="auto">
            <a:xfrm>
              <a:off x="985838" y="2657475"/>
              <a:ext cx="393460" cy="245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yes</a:t>
              </a:r>
            </a:p>
          </p:txBody>
        </p:sp>
        <p:sp>
          <p:nvSpPr>
            <p:cNvPr id="31767" name="Text Box 33"/>
            <p:cNvSpPr txBox="1">
              <a:spLocks noChangeArrowheads="1"/>
            </p:cNvSpPr>
            <p:nvPr/>
          </p:nvSpPr>
          <p:spPr bwMode="auto">
            <a:xfrm>
              <a:off x="1958975" y="3286125"/>
              <a:ext cx="342267" cy="245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no</a:t>
              </a:r>
            </a:p>
          </p:txBody>
        </p:sp>
        <p:sp>
          <p:nvSpPr>
            <p:cNvPr id="31768" name="AutoShape 34"/>
            <p:cNvSpPr>
              <a:spLocks noChangeArrowheads="1"/>
            </p:cNvSpPr>
            <p:nvPr/>
          </p:nvSpPr>
          <p:spPr bwMode="auto">
            <a:xfrm>
              <a:off x="5176838" y="3190875"/>
              <a:ext cx="1600200" cy="1009650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Difference of 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block motion &gt;= 1 or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MC from different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reference frame</a:t>
              </a:r>
            </a:p>
          </p:txBody>
        </p:sp>
        <p:cxnSp>
          <p:nvCxnSpPr>
            <p:cNvPr id="31769" name="AutoShape 35"/>
            <p:cNvCxnSpPr>
              <a:cxnSpLocks noChangeShapeType="1"/>
              <a:stCxn id="31753" idx="3"/>
              <a:endCxn id="31768" idx="0"/>
            </p:cNvCxnSpPr>
            <p:nvPr/>
          </p:nvCxnSpPr>
          <p:spPr bwMode="auto">
            <a:xfrm>
              <a:off x="5862638" y="2962275"/>
              <a:ext cx="114300" cy="2286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1770" name="Text Box 36"/>
            <p:cNvSpPr txBox="1">
              <a:spLocks noChangeArrowheads="1"/>
            </p:cNvSpPr>
            <p:nvPr/>
          </p:nvSpPr>
          <p:spPr bwMode="auto">
            <a:xfrm>
              <a:off x="5710239" y="2733674"/>
              <a:ext cx="342267" cy="245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no</a:t>
              </a:r>
            </a:p>
          </p:txBody>
        </p:sp>
        <p:sp>
          <p:nvSpPr>
            <p:cNvPr id="31771" name="AutoShape 37"/>
            <p:cNvSpPr>
              <a:spLocks noChangeArrowheads="1"/>
            </p:cNvSpPr>
            <p:nvPr/>
          </p:nvSpPr>
          <p:spPr bwMode="auto">
            <a:xfrm>
              <a:off x="4643438" y="3952875"/>
              <a:ext cx="533400" cy="304800"/>
            </a:xfrm>
            <a:prstGeom prst="flowChartProcess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bS = 1</a:t>
              </a:r>
              <a:endParaRPr lang="en-US" altLang="ko-KR" sz="800" baseline="-25000">
                <a:latin typeface="Arial" charset="0"/>
              </a:endParaRPr>
            </a:p>
          </p:txBody>
        </p:sp>
        <p:cxnSp>
          <p:nvCxnSpPr>
            <p:cNvPr id="31772" name="AutoShape 38"/>
            <p:cNvCxnSpPr>
              <a:cxnSpLocks noChangeShapeType="1"/>
              <a:stCxn id="31768" idx="1"/>
              <a:endCxn id="31771" idx="0"/>
            </p:cNvCxnSpPr>
            <p:nvPr/>
          </p:nvCxnSpPr>
          <p:spPr bwMode="auto">
            <a:xfrm rot="10800000" flipV="1">
              <a:off x="4910138" y="3695700"/>
              <a:ext cx="266700" cy="257175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1773" name="AutoShape 39"/>
            <p:cNvCxnSpPr>
              <a:cxnSpLocks noChangeShapeType="1"/>
              <a:stCxn id="31768" idx="3"/>
              <a:endCxn id="31780" idx="0"/>
            </p:cNvCxnSpPr>
            <p:nvPr/>
          </p:nvCxnSpPr>
          <p:spPr bwMode="auto">
            <a:xfrm>
              <a:off x="6777038" y="3695700"/>
              <a:ext cx="266700" cy="866775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1774" name="Text Box 40"/>
            <p:cNvSpPr txBox="1">
              <a:spLocks noChangeArrowheads="1"/>
            </p:cNvSpPr>
            <p:nvPr/>
          </p:nvSpPr>
          <p:spPr bwMode="auto">
            <a:xfrm>
              <a:off x="4872038" y="3495675"/>
              <a:ext cx="393460" cy="245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yes</a:t>
              </a:r>
            </a:p>
          </p:txBody>
        </p:sp>
        <p:sp>
          <p:nvSpPr>
            <p:cNvPr id="31775" name="Text Box 41"/>
            <p:cNvSpPr txBox="1">
              <a:spLocks noChangeArrowheads="1"/>
            </p:cNvSpPr>
            <p:nvPr/>
          </p:nvSpPr>
          <p:spPr bwMode="auto">
            <a:xfrm>
              <a:off x="6716713" y="3421063"/>
              <a:ext cx="408087" cy="298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100" b="1">
                  <a:latin typeface="Arial" charset="0"/>
                </a:rPr>
                <a:t>no</a:t>
              </a:r>
            </a:p>
          </p:txBody>
        </p:sp>
        <p:sp>
          <p:nvSpPr>
            <p:cNvPr id="31776" name="AutoShape 42"/>
            <p:cNvSpPr>
              <a:spLocks noChangeArrowheads="1"/>
            </p:cNvSpPr>
            <p:nvPr/>
          </p:nvSpPr>
          <p:spPr bwMode="auto">
            <a:xfrm>
              <a:off x="2681288" y="1185863"/>
              <a:ext cx="1416050" cy="228600"/>
            </a:xfrm>
            <a:prstGeom prst="flowChartTerminator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boundary filtering strength</a:t>
              </a:r>
            </a:p>
          </p:txBody>
        </p:sp>
        <p:sp>
          <p:nvSpPr>
            <p:cNvPr id="31777" name="Rectangle 43"/>
            <p:cNvSpPr>
              <a:spLocks noChangeArrowheads="1"/>
            </p:cNvSpPr>
            <p:nvPr/>
          </p:nvSpPr>
          <p:spPr bwMode="auto">
            <a:xfrm>
              <a:off x="644525" y="2286000"/>
              <a:ext cx="2170113" cy="2438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 sz="900"/>
            </a:p>
          </p:txBody>
        </p:sp>
        <p:sp>
          <p:nvSpPr>
            <p:cNvPr id="31778" name="Text Box 44"/>
            <p:cNvSpPr txBox="1">
              <a:spLocks noChangeArrowheads="1"/>
            </p:cNvSpPr>
            <p:nvPr/>
          </p:nvSpPr>
          <p:spPr bwMode="auto">
            <a:xfrm>
              <a:off x="1214438" y="4410074"/>
              <a:ext cx="1230844" cy="298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 b="1">
                  <a:latin typeface="Arial" charset="0"/>
                </a:rPr>
                <a:t>INTRA MODE</a:t>
              </a:r>
            </a:p>
          </p:txBody>
        </p:sp>
        <p:sp>
          <p:nvSpPr>
            <p:cNvPr id="31779" name="AutoShape 45"/>
            <p:cNvSpPr>
              <a:spLocks noChangeArrowheads="1"/>
            </p:cNvSpPr>
            <p:nvPr/>
          </p:nvSpPr>
          <p:spPr bwMode="auto">
            <a:xfrm>
              <a:off x="8188325" y="6238875"/>
              <a:ext cx="533400" cy="304800"/>
            </a:xfrm>
            <a:prstGeom prst="flowChartProcess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bS = 0</a:t>
              </a:r>
              <a:endParaRPr lang="en-US" altLang="ko-KR" sz="800" baseline="-25000">
                <a:latin typeface="Arial" charset="0"/>
              </a:endParaRPr>
            </a:p>
          </p:txBody>
        </p:sp>
        <p:sp>
          <p:nvSpPr>
            <p:cNvPr id="31780" name="AutoShape 46"/>
            <p:cNvSpPr>
              <a:spLocks noChangeArrowheads="1"/>
            </p:cNvSpPr>
            <p:nvPr/>
          </p:nvSpPr>
          <p:spPr bwMode="auto">
            <a:xfrm>
              <a:off x="5862638" y="4562475"/>
              <a:ext cx="2362200" cy="1447800"/>
            </a:xfrm>
            <a:prstGeom prst="flowChartDecision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ko-KR" sz="800" b="1">
                <a:latin typeface="Arial" charset="0"/>
              </a:endParaRPr>
            </a:p>
            <a:p>
              <a:pPr algn="ctr"/>
              <a:r>
                <a:rPr lang="en-US" altLang="ko-KR" sz="800" b="1">
                  <a:latin typeface="Arial" charset="0"/>
                </a:rPr>
                <a:t>(Both p and q are ALC coded</a:t>
              </a:r>
            </a:p>
            <a:p>
              <a:pPr algn="ctr"/>
              <a:r>
                <a:rPr lang="en-US" altLang="ko-KR" sz="800" b="1">
                  <a:latin typeface="Arial" charset="0"/>
                </a:rPr>
                <a:t>&amp;&amp; their ALC values are not the same) </a:t>
              </a:r>
            </a:p>
            <a:p>
              <a:pPr algn="ctr"/>
              <a:r>
                <a:rPr lang="en-US" altLang="ko-KR" sz="800" b="1">
                  <a:latin typeface="Arial" charset="0"/>
                </a:rPr>
                <a:t>or</a:t>
              </a:r>
            </a:p>
            <a:p>
              <a:pPr algn="ctr"/>
              <a:r>
                <a:rPr lang="en-US" altLang="ko-KR" sz="800" b="1">
                  <a:latin typeface="Arial" charset="0"/>
                </a:rPr>
                <a:t>(the only one of the p and q</a:t>
              </a:r>
            </a:p>
            <a:p>
              <a:pPr algn="ctr"/>
              <a:r>
                <a:rPr lang="en-US" altLang="ko-KR" sz="800" b="1">
                  <a:latin typeface="Arial" charset="0"/>
                </a:rPr>
                <a:t>is ALC coded)</a:t>
              </a:r>
            </a:p>
          </p:txBody>
        </p:sp>
        <p:cxnSp>
          <p:nvCxnSpPr>
            <p:cNvPr id="31781" name="AutoShape 47"/>
            <p:cNvCxnSpPr>
              <a:cxnSpLocks noChangeShapeType="1"/>
              <a:stCxn id="31780" idx="1"/>
              <a:endCxn id="31785" idx="0"/>
            </p:cNvCxnSpPr>
            <p:nvPr/>
          </p:nvCxnSpPr>
          <p:spPr bwMode="auto">
            <a:xfrm rot="10800000" flipV="1">
              <a:off x="5595938" y="5286375"/>
              <a:ext cx="266700" cy="8763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1782" name="AutoShape 48"/>
            <p:cNvCxnSpPr>
              <a:cxnSpLocks noChangeShapeType="1"/>
              <a:stCxn id="31780" idx="3"/>
              <a:endCxn id="31779" idx="0"/>
            </p:cNvCxnSpPr>
            <p:nvPr/>
          </p:nvCxnSpPr>
          <p:spPr bwMode="auto">
            <a:xfrm>
              <a:off x="8224838" y="5286375"/>
              <a:ext cx="230187" cy="9525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1783" name="Text Box 49"/>
            <p:cNvSpPr txBox="1">
              <a:spLocks noChangeArrowheads="1"/>
            </p:cNvSpPr>
            <p:nvPr/>
          </p:nvSpPr>
          <p:spPr bwMode="auto">
            <a:xfrm>
              <a:off x="5470747" y="5011737"/>
              <a:ext cx="479393" cy="298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100" b="1">
                  <a:latin typeface="Arial" charset="0"/>
                </a:rPr>
                <a:t>yes</a:t>
              </a:r>
            </a:p>
          </p:txBody>
        </p:sp>
        <p:sp>
          <p:nvSpPr>
            <p:cNvPr id="31784" name="Text Box 50"/>
            <p:cNvSpPr txBox="1">
              <a:spLocks noChangeArrowheads="1"/>
            </p:cNvSpPr>
            <p:nvPr/>
          </p:nvSpPr>
          <p:spPr bwMode="auto">
            <a:xfrm>
              <a:off x="8188325" y="5057775"/>
              <a:ext cx="408087" cy="298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100" b="1">
                  <a:latin typeface="Arial" charset="0"/>
                </a:rPr>
                <a:t>no</a:t>
              </a:r>
            </a:p>
          </p:txBody>
        </p:sp>
        <p:sp>
          <p:nvSpPr>
            <p:cNvPr id="31785" name="AutoShape 51"/>
            <p:cNvSpPr>
              <a:spLocks noChangeArrowheads="1"/>
            </p:cNvSpPr>
            <p:nvPr/>
          </p:nvSpPr>
          <p:spPr bwMode="auto">
            <a:xfrm>
              <a:off x="5329238" y="6162675"/>
              <a:ext cx="533400" cy="304800"/>
            </a:xfrm>
            <a:prstGeom prst="flowChartProcess">
              <a:avLst/>
            </a:prstGeom>
            <a:solidFill>
              <a:srgbClr val="00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 b="1">
                  <a:latin typeface="Arial" charset="0"/>
                </a:rPr>
                <a:t>bS = 1</a:t>
              </a:r>
              <a:endParaRPr lang="en-US" altLang="ko-KR" sz="800" b="1" baseline="-25000">
                <a:latin typeface="Arial" charset="0"/>
              </a:endParaRPr>
            </a:p>
          </p:txBody>
        </p:sp>
        <p:sp>
          <p:nvSpPr>
            <p:cNvPr id="31786" name="Text Box 52"/>
            <p:cNvSpPr txBox="1">
              <a:spLocks noChangeArrowheads="1"/>
            </p:cNvSpPr>
            <p:nvPr/>
          </p:nvSpPr>
          <p:spPr bwMode="auto">
            <a:xfrm>
              <a:off x="5216525" y="4410074"/>
              <a:ext cx="1380859" cy="3615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400" b="1">
                  <a:latin typeface="Arial" charset="0"/>
                </a:rPr>
                <a:t>ALC MODE</a:t>
              </a:r>
            </a:p>
          </p:txBody>
        </p:sp>
        <p:sp>
          <p:nvSpPr>
            <p:cNvPr id="31787" name="Rectangle 53"/>
            <p:cNvSpPr>
              <a:spLocks noChangeArrowheads="1"/>
            </p:cNvSpPr>
            <p:nvPr/>
          </p:nvSpPr>
          <p:spPr bwMode="auto">
            <a:xfrm>
              <a:off x="3805238" y="2352675"/>
              <a:ext cx="3429000" cy="1981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 sz="900"/>
            </a:p>
          </p:txBody>
        </p:sp>
        <p:sp>
          <p:nvSpPr>
            <p:cNvPr id="31788" name="Text Box 54"/>
            <p:cNvSpPr txBox="1">
              <a:spLocks noChangeArrowheads="1"/>
            </p:cNvSpPr>
            <p:nvPr/>
          </p:nvSpPr>
          <p:spPr bwMode="auto">
            <a:xfrm>
              <a:off x="6091238" y="2352675"/>
              <a:ext cx="1221702" cy="298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 b="1">
                  <a:latin typeface="Arial" charset="0"/>
                </a:rPr>
                <a:t>INTER MODE</a:t>
              </a:r>
            </a:p>
          </p:txBody>
        </p:sp>
        <p:sp>
          <p:nvSpPr>
            <p:cNvPr id="31789" name="Text Box 56"/>
            <p:cNvSpPr txBox="1">
              <a:spLocks noChangeArrowheads="1"/>
            </p:cNvSpPr>
            <p:nvPr/>
          </p:nvSpPr>
          <p:spPr bwMode="auto">
            <a:xfrm>
              <a:off x="7788276" y="3514725"/>
              <a:ext cx="601893" cy="263282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900" b="1">
                  <a:solidFill>
                    <a:srgbClr val="FF0000"/>
                  </a:solidFill>
                  <a:latin typeface="Arial" charset="0"/>
                </a:rPr>
                <a:t>bS = 0</a:t>
              </a:r>
            </a:p>
          </p:txBody>
        </p:sp>
        <p:sp>
          <p:nvSpPr>
            <p:cNvPr id="31790" name="Line 57"/>
            <p:cNvSpPr>
              <a:spLocks noChangeShapeType="1"/>
            </p:cNvSpPr>
            <p:nvPr/>
          </p:nvSpPr>
          <p:spPr bwMode="auto">
            <a:xfrm>
              <a:off x="7088188" y="3695700"/>
              <a:ext cx="700087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1791" name="Text Box 60"/>
            <p:cNvSpPr txBox="1">
              <a:spLocks noChangeArrowheads="1"/>
            </p:cNvSpPr>
            <p:nvPr/>
          </p:nvSpPr>
          <p:spPr bwMode="auto">
            <a:xfrm>
              <a:off x="7234238" y="3232150"/>
              <a:ext cx="649429" cy="947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4800">
                  <a:solidFill>
                    <a:srgbClr val="FF0000"/>
                  </a:solidFill>
                </a:rPr>
                <a:t>X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Test Conditions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3481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Clr>
                <a:srgbClr val="002346"/>
              </a:buClr>
              <a:buFont typeface="Wingdings" pitchFamily="2" charset="2"/>
              <a:buChar char="v"/>
            </a:pPr>
            <a:r>
              <a:rPr lang="en-US" altLang="ko-KR" dirty="0">
                <a:ea typeface="맑은 고딕" pitchFamily="50" charset="-127"/>
              </a:rPr>
              <a:t>Prediction structure: “IPPPP” and “IBBBP (GOP Size = 4)" configuration.</a:t>
            </a:r>
          </a:p>
          <a:p>
            <a:r>
              <a:rPr lang="en-US" altLang="ko-KR" dirty="0" smtClean="0">
                <a:ea typeface="맑은 고딕" pitchFamily="50" charset="-127"/>
              </a:rPr>
              <a:t>Two test sequences</a:t>
            </a:r>
          </a:p>
          <a:p>
            <a:pPr lvl="1"/>
            <a:r>
              <a:rPr lang="en-US" altLang="ko-KR" dirty="0" smtClean="0">
                <a:ea typeface="맑은 고딕" pitchFamily="50" charset="-127"/>
              </a:rPr>
              <a:t>1. 3DV sequences</a:t>
            </a:r>
          </a:p>
          <a:p>
            <a:pPr lvl="2"/>
            <a:r>
              <a:rPr lang="en-US" altLang="ko-KR" dirty="0">
                <a:ea typeface="맑은 고딕" pitchFamily="50" charset="-127"/>
              </a:rPr>
              <a:t>The other configuration settings are same as “JCTVC-C1100”.</a:t>
            </a:r>
          </a:p>
          <a:p>
            <a:pPr lvl="1"/>
            <a:r>
              <a:rPr lang="en-US" altLang="ko-KR" dirty="0" smtClean="0">
                <a:ea typeface="맑은 고딕" pitchFamily="50" charset="-127"/>
              </a:rPr>
              <a:t>2. MVC sequences (</a:t>
            </a:r>
            <a:r>
              <a:rPr lang="en-US" altLang="ko-KR" dirty="0" smtClean="0">
                <a:solidFill>
                  <a:srgbClr val="FF0000"/>
                </a:solidFill>
                <a:ea typeface="맑은 고딕" pitchFamily="50" charset="-127"/>
              </a:rPr>
              <a:t>No-preprocessed</a:t>
            </a:r>
            <a:r>
              <a:rPr lang="en-US" altLang="ko-KR" dirty="0" smtClean="0">
                <a:ea typeface="맑은 고딕" pitchFamily="50" charset="-127"/>
              </a:rPr>
              <a:t>)</a:t>
            </a:r>
          </a:p>
          <a:p>
            <a:pPr lvl="2"/>
            <a:r>
              <a:rPr lang="en-US" altLang="ko-KR" dirty="0" smtClean="0">
                <a:ea typeface="맑은 고딕" pitchFamily="50" charset="-127"/>
              </a:rPr>
              <a:t>Ballroom, Exit, </a:t>
            </a:r>
            <a:r>
              <a:rPr lang="en-US" altLang="ko-KR" dirty="0" err="1" smtClean="0">
                <a:ea typeface="맑은 고딕" pitchFamily="50" charset="-127"/>
              </a:rPr>
              <a:t>Uli</a:t>
            </a:r>
            <a:r>
              <a:rPr lang="en-US" altLang="ko-KR" dirty="0" smtClean="0">
                <a:ea typeface="맑은 고딕" pitchFamily="50" charset="-127"/>
              </a:rPr>
              <a:t>, Race1, Flamenco2, </a:t>
            </a:r>
            <a:r>
              <a:rPr lang="en-US" altLang="ko-KR" dirty="0" err="1" smtClean="0">
                <a:ea typeface="맑은 고딕" pitchFamily="50" charset="-127"/>
              </a:rPr>
              <a:t>Breakdancers</a:t>
            </a:r>
            <a:r>
              <a:rPr lang="en-US" altLang="ko-KR" dirty="0" smtClean="0">
                <a:ea typeface="맑은 고딕" pitchFamily="50" charset="-127"/>
              </a:rPr>
              <a:t>, Rena, </a:t>
            </a:r>
            <a:r>
              <a:rPr lang="en-US" altLang="ko-KR" dirty="0" err="1" smtClean="0">
                <a:ea typeface="맑은 고딕" pitchFamily="50" charset="-127"/>
              </a:rPr>
              <a:t>Akko&amp;Kayo</a:t>
            </a:r>
            <a:endParaRPr lang="en-US" altLang="ko-KR" dirty="0" smtClean="0">
              <a:ea typeface="맑은 고딕" pitchFamily="50" charset="-127"/>
            </a:endParaRPr>
          </a:p>
          <a:p>
            <a:pPr lvl="2"/>
            <a:r>
              <a:rPr lang="en-US" altLang="ko-KR" dirty="0" smtClean="0">
                <a:ea typeface="맑은 고딕" pitchFamily="50" charset="-127"/>
              </a:rPr>
              <a:t>Configuration</a:t>
            </a:r>
          </a:p>
          <a:p>
            <a:pPr lvl="3"/>
            <a:r>
              <a:rPr lang="en-US" altLang="ko-KR" dirty="0" smtClean="0">
                <a:ea typeface="맑은 고딕" pitchFamily="50" charset="-127"/>
              </a:rPr>
              <a:t>3DVCodingOrder = “</a:t>
            </a:r>
            <a:r>
              <a:rPr lang="en-US" altLang="ko-KR" dirty="0" smtClean="0">
                <a:solidFill>
                  <a:srgbClr val="FF0000"/>
                </a:solidFill>
                <a:ea typeface="맑은 고딕" pitchFamily="50" charset="-127"/>
              </a:rPr>
              <a:t>T0T1T2</a:t>
            </a:r>
            <a:r>
              <a:rPr lang="en-US" altLang="ko-KR" dirty="0" smtClean="0">
                <a:ea typeface="맑은 고딕" pitchFamily="50" charset="-127"/>
              </a:rPr>
              <a:t>D0D1D2” for independent coding between texture and depth.</a:t>
            </a:r>
          </a:p>
          <a:p>
            <a:pPr lvl="4"/>
            <a:r>
              <a:rPr lang="en-US" altLang="ko-KR" dirty="0" smtClean="0">
                <a:ea typeface="맑은 고딕" pitchFamily="50" charset="-127"/>
              </a:rPr>
              <a:t>The default depth map is generated by setting all value to “128”.</a:t>
            </a:r>
          </a:p>
          <a:p>
            <a:pPr lvl="3"/>
            <a:r>
              <a:rPr lang="en-US" altLang="ko-KR" u="sng" dirty="0" smtClean="0">
                <a:ea typeface="맑은 고딕" pitchFamily="50" charset="-127"/>
              </a:rPr>
              <a:t>Texture view only : no view synthesis (because there are no depth maps in MVC sequences.)</a:t>
            </a:r>
          </a:p>
          <a:p>
            <a:pPr lvl="3"/>
            <a:r>
              <a:rPr lang="en-US" altLang="ko-KR" dirty="0" smtClean="0">
                <a:ea typeface="맑은 고딕" pitchFamily="50" charset="-127"/>
              </a:rPr>
              <a:t>The other configuration settings are same as “JCTVC-C1100”.</a:t>
            </a:r>
          </a:p>
          <a:p>
            <a:pPr lvl="3"/>
            <a:r>
              <a:rPr lang="en-US" altLang="ko-KR" dirty="0" smtClean="0">
                <a:ea typeface="맑은 고딕" pitchFamily="50" charset="-127"/>
              </a:rPr>
              <a:t>Input and output view to be used for experiments.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DA49AA-5DD9-4BBA-A937-3C8A288B3865}" type="slidenum">
              <a:rPr lang="en-US" altLang="ko-KR" smtClean="0"/>
              <a:pPr>
                <a:defRPr/>
              </a:pPr>
              <a:t>14</a:t>
            </a:fld>
            <a:endParaRPr lang="en-US" altLang="ko-KR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0490284"/>
              </p:ext>
            </p:extLst>
          </p:nvPr>
        </p:nvGraphicFramePr>
        <p:xfrm>
          <a:off x="971551" y="4917058"/>
          <a:ext cx="6984826" cy="1896318"/>
        </p:xfrm>
        <a:graphic>
          <a:graphicData uri="http://schemas.openxmlformats.org/drawingml/2006/table">
            <a:tbl>
              <a:tblPr/>
              <a:tblGrid>
                <a:gridCol w="1056705"/>
                <a:gridCol w="2250783"/>
                <a:gridCol w="1838669"/>
                <a:gridCol w="1838669"/>
              </a:tblGrid>
              <a:tr h="21070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 dirty="0">
                          <a:latin typeface="+mn-lt"/>
                          <a:ea typeface="맑은 고딕"/>
                          <a:cs typeface="Arial" pitchFamily="34" charset="0"/>
                        </a:rPr>
                        <a:t>Test Sequence</a:t>
                      </a:r>
                      <a:endParaRPr lang="ko-KR" sz="1000" b="1" kern="100" dirty="0"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 dirty="0" smtClean="0">
                          <a:latin typeface="+mn-lt"/>
                          <a:ea typeface="맑은 고딕"/>
                          <a:cs typeface="Arial" pitchFamily="34" charset="0"/>
                        </a:rPr>
                        <a:t>Image Property</a:t>
                      </a:r>
                      <a:endParaRPr lang="ko-KR" sz="1000" b="1" kern="100" dirty="0"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000" b="1" kern="100" dirty="0" smtClean="0">
                          <a:latin typeface="+mn-lt"/>
                          <a:ea typeface="맑은 고딕"/>
                          <a:cs typeface="Arial" pitchFamily="34" charset="0"/>
                        </a:rPr>
                        <a:t>Frames to be encoded</a:t>
                      </a:r>
                      <a:endParaRPr lang="ko-KR" sz="1000" b="1" kern="100" dirty="0"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 dirty="0">
                          <a:latin typeface="+mn-lt"/>
                          <a:ea typeface="맑은 고딕"/>
                          <a:cs typeface="Arial" pitchFamily="34" charset="0"/>
                        </a:rPr>
                        <a:t>3-view input</a:t>
                      </a:r>
                      <a:endParaRPr lang="ko-KR" sz="1000" b="1" kern="100" dirty="0"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02">
                <a:tc>
                  <a:txBody>
                    <a:bodyPr/>
                    <a:lstStyle/>
                    <a:p>
                      <a:pPr marL="0" indent="0"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 smtClean="0">
                          <a:latin typeface="+mn-lt"/>
                          <a:ea typeface="MS Mincho"/>
                          <a:cs typeface="Times New Roman"/>
                        </a:rPr>
                        <a:t>Ballroom</a:t>
                      </a:r>
                      <a:endParaRPr lang="ko-KR" sz="10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 smtClean="0">
                          <a:latin typeface="+mn-lt"/>
                          <a:ea typeface="MS Mincho"/>
                          <a:cs typeface="Times New Roman"/>
                        </a:rPr>
                        <a:t>640x480, 25fps</a:t>
                      </a:r>
                      <a:endParaRPr lang="ko-KR" altLang="ko-KR" sz="10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000" kern="100" dirty="0" smtClean="0">
                          <a:latin typeface="+mn-lt"/>
                          <a:ea typeface="맑은 고딕"/>
                          <a:cs typeface="Arial" pitchFamily="34" charset="0"/>
                        </a:rPr>
                        <a:t>250</a:t>
                      </a:r>
                      <a:endParaRPr lang="ko-KR" altLang="ko-KR" sz="1000" kern="100" dirty="0"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000" kern="100" dirty="0" smtClean="0">
                          <a:latin typeface="+mn-lt"/>
                          <a:ea typeface="맑은 고딕"/>
                          <a:cs typeface="Arial" pitchFamily="34" charset="0"/>
                        </a:rPr>
                        <a:t>1-3-5</a:t>
                      </a:r>
                      <a:endParaRPr lang="ko-KR" altLang="ko-KR" sz="1000" kern="100" dirty="0"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02">
                <a:tc>
                  <a:txBody>
                    <a:bodyPr/>
                    <a:lstStyle/>
                    <a:p>
                      <a:pPr marL="0" indent="0" algn="ctr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 smtClean="0">
                          <a:latin typeface="+mn-lt"/>
                          <a:ea typeface="MS Mincho"/>
                          <a:cs typeface="Times New Roman"/>
                        </a:rPr>
                        <a:t>Exit </a:t>
                      </a:r>
                      <a:endParaRPr lang="ko-KR" sz="10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 smtClean="0">
                          <a:solidFill>
                            <a:schemeClr val="tx1"/>
                          </a:solidFill>
                          <a:latin typeface="+mn-lt"/>
                          <a:ea typeface="MS Mincho"/>
                          <a:cs typeface="Times New Roman"/>
                        </a:rPr>
                        <a:t>640x480</a:t>
                      </a:r>
                      <a:r>
                        <a:rPr lang="en-US" sz="1000" kern="100" dirty="0">
                          <a:latin typeface="+mn-lt"/>
                          <a:ea typeface="MS Mincho"/>
                          <a:cs typeface="Times New Roman"/>
                        </a:rPr>
                        <a:t>, </a:t>
                      </a:r>
                      <a:r>
                        <a:rPr lang="en-US" sz="1000" kern="100" dirty="0" smtClean="0">
                          <a:latin typeface="+mn-lt"/>
                          <a:ea typeface="MS Mincho"/>
                          <a:cs typeface="Times New Roman"/>
                        </a:rPr>
                        <a:t>25fps</a:t>
                      </a:r>
                      <a:endParaRPr lang="ko-KR" sz="10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ko-KR" sz="1000" kern="100" dirty="0" smtClean="0">
                          <a:latin typeface="+mn-lt"/>
                          <a:ea typeface="맑은 고딕"/>
                          <a:cs typeface="Arial" pitchFamily="34" charset="0"/>
                        </a:rPr>
                        <a:t>250</a:t>
                      </a:r>
                      <a:endParaRPr lang="ko-KR" sz="1000" kern="100" dirty="0"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ko-KR" sz="1000" kern="100" dirty="0" smtClean="0">
                          <a:latin typeface="+mn-lt"/>
                          <a:ea typeface="맑은 고딕"/>
                          <a:cs typeface="Arial" pitchFamily="34" charset="0"/>
                        </a:rPr>
                        <a:t>1-3-5</a:t>
                      </a:r>
                      <a:endParaRPr lang="ko-KR" sz="1000" kern="100" dirty="0"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02">
                <a:tc>
                  <a:txBody>
                    <a:bodyPr/>
                    <a:lstStyle/>
                    <a:p>
                      <a:pPr marL="0" indent="0"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 err="1">
                          <a:latin typeface="+mn-lt"/>
                          <a:ea typeface="맑은 고딕"/>
                          <a:cs typeface="Times New Roman"/>
                        </a:rPr>
                        <a:t>Uli</a:t>
                      </a:r>
                      <a:endParaRPr lang="ko-KR" sz="10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latin typeface="+mn-lt"/>
                          <a:ea typeface="MS Mincho"/>
                          <a:cs typeface="Times New Roman"/>
                        </a:rPr>
                        <a:t>1024x768, </a:t>
                      </a:r>
                      <a:r>
                        <a:rPr lang="en-US" sz="1000" kern="100" dirty="0" smtClean="0">
                          <a:latin typeface="+mn-lt"/>
                          <a:ea typeface="MS Mincho"/>
                          <a:cs typeface="Times New Roman"/>
                        </a:rPr>
                        <a:t>25fps</a:t>
                      </a:r>
                      <a:endParaRPr lang="ko-KR" sz="10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000" kern="100" dirty="0" smtClean="0">
                          <a:latin typeface="+mn-lt"/>
                          <a:ea typeface="맑은 고딕"/>
                          <a:cs typeface="Arial" pitchFamily="34" charset="0"/>
                        </a:rPr>
                        <a:t>250</a:t>
                      </a:r>
                      <a:endParaRPr lang="ko-KR" altLang="ko-KR" sz="1000" kern="100" dirty="0"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000" kern="100" dirty="0" smtClean="0">
                          <a:latin typeface="+mn-lt"/>
                          <a:ea typeface="맑은 고딕"/>
                          <a:cs typeface="Arial" pitchFamily="34" charset="0"/>
                        </a:rPr>
                        <a:t>1-3-5</a:t>
                      </a:r>
                      <a:endParaRPr lang="ko-KR" altLang="ko-KR" sz="1000" kern="100" dirty="0"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02">
                <a:tc>
                  <a:txBody>
                    <a:bodyPr/>
                    <a:lstStyle/>
                    <a:p>
                      <a:pPr marL="0" indent="0"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latin typeface="+mn-lt"/>
                          <a:ea typeface="맑은 고딕"/>
                          <a:cs typeface="Times New Roman"/>
                        </a:rPr>
                        <a:t>Race1</a:t>
                      </a:r>
                      <a:endParaRPr lang="ko-KR" sz="10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latin typeface="+mn-lt"/>
                          <a:ea typeface="맑은 고딕"/>
                          <a:cs typeface="Times New Roman"/>
                        </a:rPr>
                        <a:t>640x480, </a:t>
                      </a:r>
                      <a:r>
                        <a:rPr lang="en-US" sz="1000" kern="100" dirty="0" smtClean="0">
                          <a:latin typeface="+mn-lt"/>
                          <a:ea typeface="맑은 고딕"/>
                          <a:cs typeface="Times New Roman"/>
                        </a:rPr>
                        <a:t>30fps</a:t>
                      </a:r>
                      <a:endParaRPr lang="ko-KR" sz="10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000" kern="100" dirty="0" smtClean="0">
                          <a:latin typeface="+mn-lt"/>
                          <a:ea typeface="맑은 고딕"/>
                          <a:cs typeface="Arial" pitchFamily="34" charset="0"/>
                        </a:rPr>
                        <a:t>300</a:t>
                      </a:r>
                      <a:endParaRPr lang="ko-KR" altLang="ko-KR" sz="1000" kern="100" dirty="0"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000" kern="100" dirty="0" smtClean="0">
                          <a:latin typeface="+mn-lt"/>
                          <a:ea typeface="맑은 고딕"/>
                          <a:cs typeface="Arial" pitchFamily="34" charset="0"/>
                        </a:rPr>
                        <a:t>1-3-5</a:t>
                      </a:r>
                      <a:endParaRPr lang="ko-KR" altLang="ko-KR" sz="1000" kern="100" dirty="0"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02">
                <a:tc>
                  <a:txBody>
                    <a:bodyPr/>
                    <a:lstStyle/>
                    <a:p>
                      <a:pPr marL="0" indent="0"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latin typeface="+mn-lt"/>
                          <a:ea typeface="맑은 고딕"/>
                          <a:cs typeface="Times New Roman"/>
                        </a:rPr>
                        <a:t>Flamenco2</a:t>
                      </a:r>
                      <a:endParaRPr lang="ko-KR" sz="10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latin typeface="+mn-lt"/>
                          <a:ea typeface="맑은 고딕"/>
                          <a:cs typeface="Times New Roman"/>
                        </a:rPr>
                        <a:t>640x480, </a:t>
                      </a:r>
                      <a:r>
                        <a:rPr lang="en-US" sz="1000" kern="100" dirty="0" smtClean="0">
                          <a:latin typeface="+mn-lt"/>
                          <a:ea typeface="맑은 고딕"/>
                          <a:cs typeface="Times New Roman"/>
                        </a:rPr>
                        <a:t>30fps</a:t>
                      </a:r>
                      <a:endParaRPr lang="ko-KR" sz="10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000" kern="100" dirty="0" smtClean="0">
                          <a:latin typeface="+mn-lt"/>
                          <a:ea typeface="맑은 고딕"/>
                          <a:cs typeface="Arial" pitchFamily="34" charset="0"/>
                        </a:rPr>
                        <a:t>300</a:t>
                      </a:r>
                      <a:endParaRPr lang="ko-KR" sz="1000" kern="100" dirty="0"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 smtClean="0">
                          <a:solidFill>
                            <a:schemeClr val="tx1"/>
                          </a:solidFill>
                          <a:latin typeface="+mn-lt"/>
                          <a:ea typeface="맑은 고딕"/>
                          <a:cs typeface="Arial" pitchFamily="34" charset="0"/>
                        </a:rPr>
                        <a:t>1-0-3</a:t>
                      </a:r>
                      <a:endParaRPr lang="ko-KR" sz="1000" kern="100" dirty="0">
                        <a:solidFill>
                          <a:schemeClr val="tx1"/>
                        </a:solidFill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02">
                <a:tc>
                  <a:txBody>
                    <a:bodyPr/>
                    <a:lstStyle/>
                    <a:p>
                      <a:pPr marL="0" indent="0"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 err="1">
                          <a:latin typeface="+mn-lt"/>
                          <a:ea typeface="맑은 고딕"/>
                          <a:cs typeface="Times New Roman"/>
                        </a:rPr>
                        <a:t>Breakdancers</a:t>
                      </a:r>
                      <a:endParaRPr lang="ko-KR" sz="10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latin typeface="+mn-lt"/>
                          <a:ea typeface="MS Mincho"/>
                          <a:cs typeface="Times New Roman"/>
                        </a:rPr>
                        <a:t>1024x768, </a:t>
                      </a:r>
                      <a:r>
                        <a:rPr lang="en-US" sz="1000" kern="100" dirty="0" smtClean="0">
                          <a:latin typeface="+mn-lt"/>
                          <a:ea typeface="MS Mincho"/>
                          <a:cs typeface="Times New Roman"/>
                        </a:rPr>
                        <a:t>15fps</a:t>
                      </a:r>
                      <a:endParaRPr lang="ko-KR" sz="10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000" kern="100" dirty="0" smtClean="0">
                          <a:latin typeface="+mn-lt"/>
                          <a:ea typeface="맑은 고딕"/>
                          <a:cs typeface="Arial" pitchFamily="34" charset="0"/>
                        </a:rPr>
                        <a:t>100</a:t>
                      </a:r>
                      <a:endParaRPr lang="ko-KR" sz="1000" kern="100" dirty="0"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solidFill>
                            <a:schemeClr val="tx1"/>
                          </a:solidFill>
                          <a:latin typeface="+mn-lt"/>
                          <a:ea typeface="맑은 고딕"/>
                          <a:cs typeface="Arial" pitchFamily="34" charset="0"/>
                        </a:rPr>
                        <a:t>1-3-5</a:t>
                      </a:r>
                      <a:endParaRPr lang="ko-KR" sz="1000" kern="100" dirty="0">
                        <a:solidFill>
                          <a:schemeClr val="tx1"/>
                        </a:solidFill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02">
                <a:tc>
                  <a:txBody>
                    <a:bodyPr/>
                    <a:lstStyle/>
                    <a:p>
                      <a:pPr marL="0" indent="0"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latin typeface="+mn-lt"/>
                          <a:ea typeface="맑은 고딕"/>
                          <a:cs typeface="Times New Roman"/>
                        </a:rPr>
                        <a:t>Rena</a:t>
                      </a:r>
                      <a:endParaRPr lang="ko-KR" sz="10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latin typeface="+mn-lt"/>
                          <a:ea typeface="MS Mincho"/>
                          <a:cs typeface="Times New Roman"/>
                        </a:rPr>
                        <a:t>640x480, </a:t>
                      </a:r>
                      <a:r>
                        <a:rPr lang="en-US" sz="1000" kern="100" dirty="0" smtClean="0">
                          <a:latin typeface="+mn-lt"/>
                          <a:ea typeface="MS Mincho"/>
                          <a:cs typeface="Times New Roman"/>
                        </a:rPr>
                        <a:t>30fps</a:t>
                      </a:r>
                      <a:endParaRPr lang="ko-KR" sz="10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000" kern="100" dirty="0" smtClean="0">
                          <a:latin typeface="+mn-lt"/>
                          <a:ea typeface="맑은 고딕"/>
                          <a:cs typeface="Arial" pitchFamily="34" charset="0"/>
                        </a:rPr>
                        <a:t>300</a:t>
                      </a:r>
                      <a:endParaRPr lang="ko-KR" sz="1000" kern="100" dirty="0"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solidFill>
                            <a:schemeClr val="tx1"/>
                          </a:solidFill>
                          <a:latin typeface="+mn-lt"/>
                          <a:ea typeface="맑은 고딕"/>
                          <a:cs typeface="Arial" pitchFamily="34" charset="0"/>
                        </a:rPr>
                        <a:t>1-3-5</a:t>
                      </a:r>
                      <a:endParaRPr lang="ko-KR" sz="1000" kern="100" dirty="0">
                        <a:solidFill>
                          <a:schemeClr val="tx1"/>
                        </a:solidFill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02">
                <a:tc>
                  <a:txBody>
                    <a:bodyPr/>
                    <a:lstStyle/>
                    <a:p>
                      <a:pPr marL="0" indent="0"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 err="1">
                          <a:latin typeface="+mn-lt"/>
                          <a:ea typeface="맑은 고딕"/>
                          <a:cs typeface="Times New Roman"/>
                        </a:rPr>
                        <a:t>Akko&amp;Kayo</a:t>
                      </a:r>
                      <a:endParaRPr lang="ko-KR" sz="10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latin typeface="+mn-lt"/>
                          <a:ea typeface="MS Mincho"/>
                          <a:cs typeface="Times New Roman"/>
                        </a:rPr>
                        <a:t>640x480, </a:t>
                      </a:r>
                      <a:r>
                        <a:rPr lang="en-US" sz="1000" kern="100" dirty="0" smtClean="0">
                          <a:latin typeface="+mn-lt"/>
                          <a:ea typeface="MS Mincho"/>
                          <a:cs typeface="Times New Roman"/>
                        </a:rPr>
                        <a:t>30fps</a:t>
                      </a:r>
                      <a:endParaRPr lang="ko-KR" sz="10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000" kern="100" dirty="0" smtClean="0">
                          <a:latin typeface="+mn-lt"/>
                          <a:ea typeface="맑은 고딕"/>
                          <a:cs typeface="Arial" pitchFamily="34" charset="0"/>
                        </a:rPr>
                        <a:t>300</a:t>
                      </a:r>
                      <a:endParaRPr lang="ko-KR" sz="1000" kern="100" dirty="0"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 smtClean="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Arial" pitchFamily="34" charset="0"/>
                        </a:rPr>
                        <a:t>5-7-9</a:t>
                      </a:r>
                      <a:endParaRPr lang="ko-KR" sz="1000" kern="100" dirty="0">
                        <a:solidFill>
                          <a:schemeClr val="tx1"/>
                        </a:solidFill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Temporary bug fix in the FCO </a:t>
            </a:r>
            <a:r>
              <a:rPr lang="en-US" altLang="ko-KR" b="1" dirty="0" smtClean="0"/>
              <a:t/>
            </a:r>
            <a:br>
              <a:rPr lang="en-US" altLang="ko-KR" b="1" dirty="0" smtClean="0"/>
            </a:br>
            <a:r>
              <a:rPr lang="en-US" altLang="ko-KR" b="1" dirty="0" smtClean="0"/>
              <a:t>(</a:t>
            </a:r>
            <a:r>
              <a:rPr lang="en-US" altLang="ko-KR" b="1" dirty="0"/>
              <a:t>T0-T1-T2-D0-D1-D2)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3481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Clr>
                <a:srgbClr val="002346"/>
              </a:buClr>
              <a:buFont typeface="Wingdings" pitchFamily="2" charset="2"/>
              <a:buChar char="v"/>
            </a:pPr>
            <a:r>
              <a:rPr lang="en-US" altLang="ko-KR" dirty="0" smtClean="0">
                <a:ea typeface="맑은 고딕" pitchFamily="50" charset="-127"/>
              </a:rPr>
              <a:t>The </a:t>
            </a:r>
            <a:r>
              <a:rPr lang="en-US" altLang="ko-KR" dirty="0">
                <a:ea typeface="맑은 고딕" pitchFamily="50" charset="-127"/>
              </a:rPr>
              <a:t>3DV-ATM7.0 encoder crashes with the “T0-T1-T2-D0-D1-D2” configuration. </a:t>
            </a:r>
            <a:endParaRPr lang="en-US" altLang="ko-KR" dirty="0" smtClean="0">
              <a:ea typeface="맑은 고딕" pitchFamily="50" charset="-127"/>
            </a:endParaRPr>
          </a:p>
          <a:p>
            <a:pPr marL="342900" lvl="1" indent="-342900">
              <a:buClr>
                <a:srgbClr val="002346"/>
              </a:buClr>
              <a:buFont typeface="Wingdings" pitchFamily="2" charset="2"/>
              <a:buChar char="v"/>
            </a:pPr>
            <a:r>
              <a:rPr lang="en-US" altLang="ko-KR" dirty="0" smtClean="0">
                <a:ea typeface="맑은 고딕" pitchFamily="50" charset="-127"/>
              </a:rPr>
              <a:t>This </a:t>
            </a:r>
            <a:r>
              <a:rPr lang="en-US" altLang="ko-KR" dirty="0">
                <a:ea typeface="맑은 고딕" pitchFamily="50" charset="-127"/>
              </a:rPr>
              <a:t>crash happens in the IVMP, therefore we modified the source code. </a:t>
            </a:r>
            <a:endParaRPr lang="en-US" altLang="ko-KR" dirty="0" smtClean="0">
              <a:ea typeface="맑은 고딕" pitchFamily="50" charset="-127"/>
            </a:endParaRPr>
          </a:p>
          <a:p>
            <a:pPr marL="342900" lvl="1" indent="-342900">
              <a:buClr>
                <a:srgbClr val="002346"/>
              </a:buClr>
              <a:buFont typeface="Wingdings" pitchFamily="2" charset="2"/>
              <a:buChar char="v"/>
            </a:pPr>
            <a:r>
              <a:rPr lang="en-US" altLang="ko-KR" dirty="0" smtClean="0">
                <a:ea typeface="맑은 고딕" pitchFamily="50" charset="-127"/>
              </a:rPr>
              <a:t>This </a:t>
            </a:r>
            <a:r>
              <a:rPr lang="en-US" altLang="ko-KR" dirty="0">
                <a:ea typeface="맑은 고딕" pitchFamily="50" charset="-127"/>
              </a:rPr>
              <a:t>temporary bug-fix does not affect the simulation result, since the IVMP is coding method for the depth. </a:t>
            </a:r>
            <a:endParaRPr lang="en-US" altLang="ko-KR" dirty="0" smtClean="0">
              <a:ea typeface="맑은 고딕" pitchFamily="50" charset="-127"/>
            </a:endParaRPr>
          </a:p>
          <a:p>
            <a:pPr marL="342900" lvl="1" indent="-342900">
              <a:buClr>
                <a:srgbClr val="002346"/>
              </a:buClr>
              <a:buFont typeface="Wingdings" pitchFamily="2" charset="2"/>
              <a:buChar char="v"/>
            </a:pPr>
            <a:r>
              <a:rPr lang="en-US" altLang="ko-KR" dirty="0" smtClean="0">
                <a:ea typeface="맑은 고딕" pitchFamily="50" charset="-127"/>
              </a:rPr>
              <a:t>This </a:t>
            </a:r>
            <a:r>
              <a:rPr lang="en-US" altLang="ko-KR" dirty="0">
                <a:ea typeface="맑은 고딕" pitchFamily="50" charset="-127"/>
              </a:rPr>
              <a:t>temporary bug fix has been applied for the simulation of the MVC test sequences</a:t>
            </a:r>
            <a:r>
              <a:rPr lang="en-US" altLang="ko-KR" dirty="0" smtClean="0">
                <a:ea typeface="맑은 고딕" pitchFamily="50" charset="-127"/>
              </a:rPr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DA49AA-5DD9-4BBA-A937-3C8A288B3865}" type="slidenum">
              <a:rPr lang="en-US" altLang="ko-KR" smtClean="0"/>
              <a:pPr>
                <a:defRPr/>
              </a:pPr>
              <a:t>15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161592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 </a:t>
            </a:r>
            <a:r>
              <a:rPr lang="en-US" altLang="ko-KR" b="1" dirty="0" smtClean="0">
                <a:solidFill>
                  <a:srgbClr val="00B0F0"/>
                </a:solidFill>
              </a:rPr>
              <a:t>(IPPPP configuration)</a:t>
            </a:r>
            <a:endParaRPr lang="ko-KR" altLang="en-US" b="1" dirty="0" smtClean="0">
              <a:solidFill>
                <a:srgbClr val="00B0F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D16FD6-6824-4787-9674-90F56E83947F}" type="slidenum">
              <a:rPr lang="en-US" altLang="ko-KR" smtClean="0"/>
              <a:pPr>
                <a:defRPr/>
              </a:pPr>
              <a:t>16</a:t>
            </a:fld>
            <a:endParaRPr lang="en-US" altLang="ko-KR"/>
          </a:p>
        </p:txBody>
      </p:sp>
      <p:sp>
        <p:nvSpPr>
          <p:cNvPr id="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>
                <a:ea typeface="맑은 고딕" pitchFamily="50" charset="-127"/>
              </a:rPr>
              <a:t>The following Table shows the summary of the simulation results of the </a:t>
            </a:r>
            <a:r>
              <a:rPr lang="en-US" altLang="ko-KR" dirty="0" err="1" smtClean="0">
                <a:ea typeface="맑은 고딕" pitchFamily="50" charset="-127"/>
              </a:rPr>
              <a:t>deblocking</a:t>
            </a:r>
            <a:r>
              <a:rPr lang="en-US" altLang="ko-KR" dirty="0" smtClean="0">
                <a:ea typeface="맑은 고딕" pitchFamily="50" charset="-127"/>
              </a:rPr>
              <a:t> applied for the ALC of 3DV-ATM using two different kinds of the 3D video sequences.</a:t>
            </a:r>
          </a:p>
          <a:p>
            <a:pPr lvl="1">
              <a:defRPr/>
            </a:pPr>
            <a:r>
              <a:rPr lang="en-US" altLang="ko-KR" dirty="0" smtClean="0">
                <a:ea typeface="맑은 고딕" pitchFamily="50" charset="-127"/>
              </a:rPr>
              <a:t>1. MVC video sequences: Sequences are not luminance-compensated (</a:t>
            </a:r>
            <a:r>
              <a:rPr lang="en-US" altLang="ko-KR" dirty="0" smtClean="0">
                <a:solidFill>
                  <a:srgbClr val="FF0000"/>
                </a:solidFill>
                <a:ea typeface="맑은 고딕" pitchFamily="50" charset="-127"/>
              </a:rPr>
              <a:t>No-preprocessed</a:t>
            </a:r>
            <a:r>
              <a:rPr lang="en-US" altLang="ko-KR" dirty="0" smtClean="0">
                <a:ea typeface="맑은 고딕" pitchFamily="50" charset="-127"/>
              </a:rPr>
              <a:t>).</a:t>
            </a:r>
          </a:p>
          <a:p>
            <a:pPr lvl="2">
              <a:defRPr/>
            </a:pPr>
            <a:r>
              <a:rPr lang="en-US" altLang="ko-KR" dirty="0" smtClean="0">
                <a:ea typeface="맑은 고딕" pitchFamily="50" charset="-127"/>
              </a:rPr>
              <a:t>The amount of bits for depth map was excluded from the total amount of bits.</a:t>
            </a:r>
          </a:p>
          <a:p>
            <a:pPr lvl="1">
              <a:defRPr/>
            </a:pPr>
            <a:r>
              <a:rPr lang="en-US" altLang="ko-KR" dirty="0" smtClean="0">
                <a:ea typeface="맑은 고딕" pitchFamily="50" charset="-127"/>
              </a:rPr>
              <a:t>2. 3DV video sequences: Many sequences are preprocessed for the luminance compensation.</a:t>
            </a:r>
          </a:p>
          <a:p>
            <a:pPr>
              <a:defRPr/>
            </a:pPr>
            <a:endParaRPr lang="en-US" altLang="ko-KR" sz="1800" dirty="0" smtClean="0">
              <a:solidFill>
                <a:srgbClr val="0000FF"/>
              </a:solidFill>
              <a:ea typeface="맑은 고딕" pitchFamily="50" charset="-127"/>
            </a:endParaRPr>
          </a:p>
          <a:p>
            <a:pPr>
              <a:defRPr/>
            </a:pPr>
            <a:r>
              <a:rPr lang="en-US" altLang="ko-KR" sz="1800" dirty="0" smtClean="0">
                <a:solidFill>
                  <a:srgbClr val="0000FF"/>
                </a:solidFill>
                <a:ea typeface="맑은 고딕" pitchFamily="50" charset="-127"/>
              </a:rPr>
              <a:t>Cross-checked by KWU (JCT3V-D0298)</a:t>
            </a: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2617479"/>
              </p:ext>
            </p:extLst>
          </p:nvPr>
        </p:nvGraphicFramePr>
        <p:xfrm>
          <a:off x="179388" y="3933056"/>
          <a:ext cx="8784984" cy="2780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4"/>
                <a:gridCol w="734482"/>
                <a:gridCol w="734482"/>
                <a:gridCol w="734482"/>
                <a:gridCol w="734482"/>
                <a:gridCol w="734482"/>
                <a:gridCol w="734482"/>
                <a:gridCol w="734482"/>
                <a:gridCol w="734482"/>
                <a:gridCol w="734482"/>
                <a:gridCol w="734482"/>
              </a:tblGrid>
              <a:tr h="571545"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Texture Coding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Depth Coding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Total (Coded PSNR)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Total </a:t>
                      </a:r>
                    </a:p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(Synthesized PSNR)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Complexity estimate </a:t>
                      </a:r>
                      <a:br>
                        <a:rPr lang="en-US" altLang="ko-K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</a:b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(ratio to anchor)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293247"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dBR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dPSNR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dBR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dPSNR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dBR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dPSNR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dBR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dPSNR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Enc. time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Dec. time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38655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Test-1: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MVC</a:t>
                      </a:r>
                      <a:b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</a:b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(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deblocking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 for ALC)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0.03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N/A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N/A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0.03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N/A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N/A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99 %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101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</a:tr>
              <a:tr h="57154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Test-2: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MVC</a:t>
                      </a:r>
                      <a:b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</a:b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(Simplified </a:t>
                      </a:r>
                      <a:b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</a:b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deblocking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 for ALC)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</a:t>
                      </a:r>
                      <a:r>
                        <a:rPr lang="en-US" sz="12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0.06 </a:t>
                      </a:r>
                      <a:r>
                        <a:rPr lang="en-US" sz="12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N/A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N/A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</a:t>
                      </a:r>
                      <a:r>
                        <a:rPr lang="en-US" sz="12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0.06 </a:t>
                      </a:r>
                      <a:r>
                        <a:rPr lang="en-US" sz="12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N/A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N/A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99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101 %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</a:tr>
              <a:tr h="38655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Test-3: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3DV</a:t>
                      </a:r>
                      <a:b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</a:b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(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deblocking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 for ALC)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0.07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0.07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0.01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99 %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102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</a:tr>
              <a:tr h="57154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Test-4: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3DV</a:t>
                      </a:r>
                      <a:b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</a:b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(Simplified </a:t>
                      </a:r>
                      <a:b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</a:b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deblocking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 for ALC)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-0.01 </a:t>
                      </a:r>
                      <a:r>
                        <a:rPr lang="en-US" sz="12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-0.02 </a:t>
                      </a:r>
                      <a:r>
                        <a:rPr lang="en-US" sz="12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99 %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101 %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 </a:t>
            </a:r>
            <a:r>
              <a:rPr lang="en-US" altLang="ko-KR" b="1" dirty="0" smtClean="0">
                <a:solidFill>
                  <a:srgbClr val="00B050"/>
                </a:solidFill>
              </a:rPr>
              <a:t>(IBBBP configuration)</a:t>
            </a:r>
            <a:endParaRPr lang="ko-KR" altLang="en-US" b="1" dirty="0" smtClean="0">
              <a:solidFill>
                <a:srgbClr val="00B05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D16FD6-6824-4787-9674-90F56E83947F}" type="slidenum">
              <a:rPr lang="en-US" altLang="ko-KR" smtClean="0"/>
              <a:pPr>
                <a:defRPr/>
              </a:pPr>
              <a:t>17</a:t>
            </a:fld>
            <a:endParaRPr lang="en-US" altLang="ko-KR"/>
          </a:p>
        </p:txBody>
      </p:sp>
      <p:sp>
        <p:nvSpPr>
          <p:cNvPr id="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>
                <a:ea typeface="맑은 고딕" pitchFamily="50" charset="-127"/>
              </a:rPr>
              <a:t>The following Table shows the summary of the simulation results of the </a:t>
            </a:r>
            <a:r>
              <a:rPr lang="en-US" altLang="ko-KR" dirty="0" err="1" smtClean="0">
                <a:ea typeface="맑은 고딕" pitchFamily="50" charset="-127"/>
              </a:rPr>
              <a:t>deblocking</a:t>
            </a:r>
            <a:r>
              <a:rPr lang="en-US" altLang="ko-KR" dirty="0" smtClean="0">
                <a:ea typeface="맑은 고딕" pitchFamily="50" charset="-127"/>
              </a:rPr>
              <a:t> applied for the ALC of 3DV-ATM using two different kinds of the 3D video sequences.</a:t>
            </a:r>
          </a:p>
          <a:p>
            <a:pPr lvl="1">
              <a:defRPr/>
            </a:pPr>
            <a:r>
              <a:rPr lang="en-US" altLang="ko-KR" dirty="0" smtClean="0">
                <a:ea typeface="맑은 고딕" pitchFamily="50" charset="-127"/>
              </a:rPr>
              <a:t>1. MVC video sequences: Sequences are not luminance-compensated (</a:t>
            </a:r>
            <a:r>
              <a:rPr lang="en-US" altLang="ko-KR" dirty="0" smtClean="0">
                <a:solidFill>
                  <a:srgbClr val="FF0000"/>
                </a:solidFill>
                <a:ea typeface="맑은 고딕" pitchFamily="50" charset="-127"/>
              </a:rPr>
              <a:t>No-preprocessed</a:t>
            </a:r>
            <a:r>
              <a:rPr lang="en-US" altLang="ko-KR" dirty="0" smtClean="0">
                <a:ea typeface="맑은 고딕" pitchFamily="50" charset="-127"/>
              </a:rPr>
              <a:t>).</a:t>
            </a:r>
          </a:p>
          <a:p>
            <a:pPr lvl="2">
              <a:defRPr/>
            </a:pPr>
            <a:r>
              <a:rPr lang="en-US" altLang="ko-KR" dirty="0" smtClean="0">
                <a:ea typeface="맑은 고딕" pitchFamily="50" charset="-127"/>
              </a:rPr>
              <a:t>The amount of bits for depth map was excluded from the total amount of bits.</a:t>
            </a:r>
          </a:p>
          <a:p>
            <a:pPr lvl="1">
              <a:defRPr/>
            </a:pPr>
            <a:r>
              <a:rPr lang="en-US" altLang="ko-KR" dirty="0" smtClean="0">
                <a:ea typeface="맑은 고딕" pitchFamily="50" charset="-127"/>
              </a:rPr>
              <a:t>2. 3DV video sequences: Many sequences are preprocessed for the luminance compensation.</a:t>
            </a:r>
          </a:p>
          <a:p>
            <a:pPr>
              <a:defRPr/>
            </a:pPr>
            <a:endParaRPr lang="en-US" altLang="ko-KR" sz="1800" dirty="0" smtClean="0">
              <a:solidFill>
                <a:srgbClr val="0000FF"/>
              </a:solidFill>
              <a:ea typeface="맑은 고딕" pitchFamily="50" charset="-127"/>
            </a:endParaRPr>
          </a:p>
          <a:p>
            <a:pPr>
              <a:defRPr/>
            </a:pPr>
            <a:r>
              <a:rPr lang="en-US" altLang="ko-KR" sz="1800" dirty="0" smtClean="0">
                <a:solidFill>
                  <a:srgbClr val="0000FF"/>
                </a:solidFill>
                <a:ea typeface="맑은 고딕" pitchFamily="50" charset="-127"/>
              </a:rPr>
              <a:t>3DV result: Cross-checked by Samsung (JCT3V-D0280)</a:t>
            </a: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726700"/>
              </p:ext>
            </p:extLst>
          </p:nvPr>
        </p:nvGraphicFramePr>
        <p:xfrm>
          <a:off x="179388" y="3933056"/>
          <a:ext cx="8784984" cy="2780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4"/>
                <a:gridCol w="734482"/>
                <a:gridCol w="734482"/>
                <a:gridCol w="734482"/>
                <a:gridCol w="734482"/>
                <a:gridCol w="734482"/>
                <a:gridCol w="734482"/>
                <a:gridCol w="734482"/>
                <a:gridCol w="734482"/>
                <a:gridCol w="734482"/>
                <a:gridCol w="734482"/>
              </a:tblGrid>
              <a:tr h="571545"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Texture Coding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Depth Coding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Total (Coded PSNR)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Total </a:t>
                      </a:r>
                    </a:p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(Synthesized PSNR)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Complexity estimate </a:t>
                      </a:r>
                      <a:br>
                        <a:rPr lang="en-US" altLang="ko-K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</a:b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(ratio to anchor)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293247"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dBR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dPSNR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dBR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dPSNR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dBR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dPSNR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dBR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dPSNR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Enc. time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Dec. time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38655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Test-1: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MVC</a:t>
                      </a:r>
                      <a:b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</a:b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(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deblocking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 for ALC)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N/A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N/A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N/A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N/A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100 %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103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</a:tr>
              <a:tr h="57154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Test-2: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MVC</a:t>
                      </a:r>
                      <a:b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</a:b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(Simplified </a:t>
                      </a:r>
                      <a:b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</a:b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deblocking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 for ALC)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-0.04 %</a:t>
                      </a:r>
                      <a:endParaRPr lang="ko-KR" sz="120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N/A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N/A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-0.04 </a:t>
                      </a:r>
                      <a:r>
                        <a:rPr lang="en-US" sz="12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N/A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N/A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100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102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</a:tr>
              <a:tr h="38655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Test-3: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3DV</a:t>
                      </a:r>
                      <a:b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</a:b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(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deblocking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 for ALC)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0.07 %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0.07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0.03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100 %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102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</a:tr>
              <a:tr h="57154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Test-4: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3DV</a:t>
                      </a:r>
                      <a:b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</a:b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(Simplified </a:t>
                      </a:r>
                      <a:b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</a:b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deblocking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 for ALC)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0.02 %</a:t>
                      </a:r>
                      <a:endParaRPr lang="ko-KR" sz="1200" kern="1200" dirty="0">
                        <a:solidFill>
                          <a:srgbClr val="0000FF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0.02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0.01 </a:t>
                      </a:r>
                      <a:r>
                        <a:rPr lang="en-US" sz="1200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rgbClr val="0000FF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100 %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103 %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/>
              <a:t>in </a:t>
            </a:r>
            <a:r>
              <a:rPr lang="en-US" altLang="ko-KR" b="1" dirty="0" smtClean="0">
                <a:solidFill>
                  <a:srgbClr val="0000FF"/>
                </a:solidFill>
              </a:rPr>
              <a:t>MVC</a:t>
            </a:r>
            <a:r>
              <a:rPr lang="en-US" altLang="ko-KR" b="1" dirty="0" smtClean="0"/>
              <a:t>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6246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Exit, VGA </a:t>
            </a:r>
            <a:r>
              <a:rPr lang="en-US" altLang="ko-KR" dirty="0" smtClean="0"/>
              <a:t>1</a:t>
            </a:r>
            <a:r>
              <a:rPr lang="en-US" altLang="ko-KR" baseline="30000" dirty="0" smtClean="0"/>
              <a:t>st</a:t>
            </a:r>
            <a:r>
              <a:rPr lang="en-US" altLang="ko-KR" dirty="0" smtClean="0"/>
              <a:t>  </a:t>
            </a:r>
            <a:r>
              <a:rPr lang="en-US" altLang="ko-KR" dirty="0"/>
              <a:t>view, </a:t>
            </a:r>
            <a:r>
              <a:rPr lang="en-US" altLang="ko-KR" dirty="0" smtClean="0"/>
              <a:t>240</a:t>
            </a:r>
            <a:r>
              <a:rPr lang="en-US" altLang="ko-KR" baseline="30000" dirty="0" smtClean="0"/>
              <a:t>th</a:t>
            </a:r>
            <a:r>
              <a:rPr lang="en-US" altLang="ko-KR" dirty="0" smtClean="0"/>
              <a:t>  </a:t>
            </a:r>
            <a:r>
              <a:rPr lang="en-US" altLang="ko-KR" dirty="0"/>
              <a:t>frame (QP=31</a:t>
            </a:r>
            <a:r>
              <a:rPr lang="en-US" altLang="ko-KR" dirty="0" smtClean="0"/>
              <a:t>)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E0AFF5-71FC-4AB8-B96D-36B8D08BDC74}" type="slidenum">
              <a:rPr lang="en-US" altLang="ko-KR" smtClean="0"/>
              <a:pPr>
                <a:defRPr/>
              </a:pPr>
              <a:t>18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727704" y="6463556"/>
            <a:ext cx="3476576" cy="277812"/>
          </a:xfrm>
          <a:prstGeom prst="rect">
            <a:avLst/>
          </a:prstGeom>
          <a:noFill/>
        </p:spPr>
        <p:txBody>
          <a:bodyPr wrap="none" anchor="ctr" anchorCtr="0">
            <a:no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</a:t>
            </a:r>
            <a:r>
              <a:rPr lang="en-US" altLang="ko-KR" sz="1200" b="1" dirty="0" smtClean="0">
                <a:latin typeface="+mn-lt"/>
              </a:rPr>
              <a:t>3DV-ATM7.0</a:t>
            </a:r>
            <a:r>
              <a:rPr lang="en-US" altLang="ko-KR" sz="1200" b="1" dirty="0">
                <a:latin typeface="+mn-lt"/>
              </a:rPr>
              <a:t>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78974" y="6463556"/>
            <a:ext cx="3086100" cy="277812"/>
          </a:xfrm>
          <a:prstGeom prst="rect">
            <a:avLst/>
          </a:prstGeom>
          <a:noFill/>
        </p:spPr>
        <p:txBody>
          <a:bodyPr wrap="none" anchor="ctr" anchorCtr="0">
            <a:no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9" name="Picture 2" descr="Exit_rec_qp31_V1_#240[Anchor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992" y="2169312"/>
            <a:ext cx="4068000" cy="40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6" name="Picture 2" descr="Exit_rec_qp31_V1_#240[Deblock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163342"/>
            <a:ext cx="4068000" cy="40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05387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/>
              <a:t>in </a:t>
            </a:r>
            <a:r>
              <a:rPr lang="en-US" altLang="ko-KR" b="1" dirty="0" smtClean="0">
                <a:solidFill>
                  <a:srgbClr val="0000FF"/>
                </a:solidFill>
              </a:rPr>
              <a:t>MVC</a:t>
            </a:r>
            <a:r>
              <a:rPr lang="en-US" altLang="ko-KR" b="1" dirty="0" smtClean="0"/>
              <a:t>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6246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Exit, VGA </a:t>
            </a:r>
            <a:r>
              <a:rPr lang="en-US" altLang="ko-KR" dirty="0" smtClean="0"/>
              <a:t>1</a:t>
            </a:r>
            <a:r>
              <a:rPr lang="en-US" altLang="ko-KR" baseline="30000" dirty="0" smtClean="0"/>
              <a:t>st</a:t>
            </a:r>
            <a:r>
              <a:rPr lang="en-US" altLang="ko-KR" dirty="0" smtClean="0"/>
              <a:t>  </a:t>
            </a:r>
            <a:r>
              <a:rPr lang="en-US" altLang="ko-KR" dirty="0"/>
              <a:t>view, </a:t>
            </a:r>
            <a:r>
              <a:rPr lang="en-US" altLang="ko-KR" dirty="0" smtClean="0"/>
              <a:t>240</a:t>
            </a:r>
            <a:r>
              <a:rPr lang="en-US" altLang="ko-KR" baseline="30000" dirty="0" smtClean="0"/>
              <a:t>th</a:t>
            </a:r>
            <a:r>
              <a:rPr lang="en-US" altLang="ko-KR" dirty="0" smtClean="0"/>
              <a:t>  </a:t>
            </a:r>
            <a:r>
              <a:rPr lang="en-US" altLang="ko-KR" dirty="0"/>
              <a:t>frame (QP=31</a:t>
            </a:r>
            <a:r>
              <a:rPr lang="en-US" altLang="ko-KR" dirty="0" smtClean="0"/>
              <a:t>)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E0AFF5-71FC-4AB8-B96D-36B8D08BDC74}" type="slidenum">
              <a:rPr lang="en-US" altLang="ko-KR" smtClean="0"/>
              <a:pPr>
                <a:defRPr/>
              </a:pPr>
              <a:t>19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727704" y="6463556"/>
            <a:ext cx="3476576" cy="277812"/>
          </a:xfrm>
          <a:prstGeom prst="rect">
            <a:avLst/>
          </a:prstGeom>
          <a:noFill/>
        </p:spPr>
        <p:txBody>
          <a:bodyPr wrap="none" anchor="ctr" anchorCtr="0">
            <a:no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</a:t>
            </a:r>
            <a:r>
              <a:rPr lang="en-US" altLang="ko-KR" sz="1200" b="1" dirty="0" smtClean="0">
                <a:latin typeface="+mn-lt"/>
              </a:rPr>
              <a:t>3DV-ATM7.0</a:t>
            </a:r>
            <a:r>
              <a:rPr lang="en-US" altLang="ko-KR" sz="1200" b="1" dirty="0">
                <a:latin typeface="+mn-lt"/>
              </a:rPr>
              <a:t>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78974" y="6463556"/>
            <a:ext cx="3086100" cy="277812"/>
          </a:xfrm>
          <a:prstGeom prst="rect">
            <a:avLst/>
          </a:prstGeom>
          <a:noFill/>
        </p:spPr>
        <p:txBody>
          <a:bodyPr wrap="none" anchor="ctr" anchorCtr="0">
            <a:no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10" name="Picture 3" descr="K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992" y="2169312"/>
            <a:ext cx="4068000" cy="40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0" name="Picture 2" descr="K-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175101"/>
            <a:ext cx="4068000" cy="40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25978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>
                <a:solidFill>
                  <a:schemeClr val="tx1"/>
                </a:solidFill>
              </a:rPr>
              <a:t>Summary</a:t>
            </a:r>
            <a:endParaRPr lang="ko-KR" altLang="en-US" b="1" dirty="0" smtClean="0">
              <a:solidFill>
                <a:schemeClr val="tx1"/>
              </a:solidFill>
            </a:endParaRPr>
          </a:p>
        </p:txBody>
      </p:sp>
      <p:sp>
        <p:nvSpPr>
          <p:cNvPr id="512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In the last meeting, </a:t>
            </a:r>
            <a:r>
              <a:rPr lang="en-US" altLang="ko-KR" dirty="0" err="1" smtClean="0">
                <a:ea typeface="맑은 고딕" pitchFamily="50" charset="-127"/>
              </a:rPr>
              <a:t>deblocking</a:t>
            </a:r>
            <a:r>
              <a:rPr lang="en-US" altLang="ko-KR" dirty="0" smtClean="0">
                <a:ea typeface="맑은 고딕" pitchFamily="50" charset="-127"/>
              </a:rPr>
              <a:t> for ALC was proposed </a:t>
            </a:r>
            <a:r>
              <a:rPr lang="en-CA" altLang="ko-KR" dirty="0" smtClean="0"/>
              <a:t>to remove the blocking artifacts caused by luminance changes</a:t>
            </a:r>
            <a:r>
              <a:rPr lang="en-US" altLang="ko-KR" dirty="0" smtClean="0">
                <a:ea typeface="맑은 고딕" pitchFamily="50" charset="-127"/>
              </a:rPr>
              <a:t>.</a:t>
            </a:r>
          </a:p>
          <a:p>
            <a:pPr lvl="1"/>
            <a:endParaRPr lang="en-US" altLang="ko-KR" dirty="0" smtClean="0">
              <a:ea typeface="맑은 고딕" pitchFamily="50" charset="-127"/>
            </a:endParaRPr>
          </a:p>
          <a:p>
            <a:pPr lvl="1"/>
            <a:r>
              <a:rPr lang="en-US" altLang="ko-KR" dirty="0" smtClean="0">
                <a:ea typeface="맑은 고딕" pitchFamily="50" charset="-127"/>
              </a:rPr>
              <a:t>However, in the CTC (GOP size = 8), the subjective viewing result was similar to the anchor because the ALC only turns on in P-slices. </a:t>
            </a:r>
          </a:p>
          <a:p>
            <a:pPr lvl="1"/>
            <a:endParaRPr lang="en-US" altLang="ko-KR" dirty="0" smtClean="0">
              <a:ea typeface="맑은 고딕" pitchFamily="50" charset="-127"/>
            </a:endParaRPr>
          </a:p>
          <a:p>
            <a:pPr lvl="1"/>
            <a:r>
              <a:rPr lang="en-US" altLang="ko-KR" dirty="0" smtClean="0">
                <a:ea typeface="맑은 고딕" pitchFamily="50" charset="-127"/>
              </a:rPr>
              <a:t>We tested in </a:t>
            </a:r>
            <a:r>
              <a:rPr lang="en-US" altLang="ko-KR" dirty="0" smtClean="0">
                <a:solidFill>
                  <a:srgbClr val="0000FF"/>
                </a:solidFill>
                <a:ea typeface="맑은 고딕" pitchFamily="50" charset="-127"/>
              </a:rPr>
              <a:t>IPPPP and IBBBP (GOP Size = 4) configuration</a:t>
            </a:r>
            <a:r>
              <a:rPr lang="en-US" altLang="ko-KR" dirty="0" smtClean="0">
                <a:ea typeface="맑은 고딕" pitchFamily="50" charset="-127"/>
              </a:rPr>
              <a:t>.</a:t>
            </a:r>
          </a:p>
          <a:p>
            <a:pPr lvl="2"/>
            <a:r>
              <a:rPr lang="en-US" altLang="ko-KR" dirty="0" smtClean="0">
                <a:ea typeface="맑은 고딕" pitchFamily="50" charset="-127"/>
              </a:rPr>
              <a:t>Actually the real market may frequently use the </a:t>
            </a:r>
            <a:r>
              <a:rPr lang="en-US" altLang="ko-KR" dirty="0" smtClean="0">
                <a:solidFill>
                  <a:srgbClr val="0000FF"/>
                </a:solidFill>
                <a:ea typeface="맑은 고딕" pitchFamily="50" charset="-127"/>
              </a:rPr>
              <a:t>low latency configuration</a:t>
            </a:r>
            <a:r>
              <a:rPr lang="en-US" altLang="ko-KR" dirty="0" smtClean="0">
                <a:ea typeface="맑은 고딕" pitchFamily="50" charset="-127"/>
              </a:rPr>
              <a:t>.</a:t>
            </a:r>
          </a:p>
          <a:p>
            <a:pPr lvl="1"/>
            <a:endParaRPr lang="en-CA" altLang="ko-KR" dirty="0" smtClean="0"/>
          </a:p>
          <a:p>
            <a:pPr lvl="1"/>
            <a:r>
              <a:rPr lang="en-CA" altLang="ko-KR" dirty="0" smtClean="0"/>
              <a:t>Simulation results show </a:t>
            </a:r>
            <a:r>
              <a:rPr lang="en-CA" altLang="ko-KR" dirty="0" smtClean="0">
                <a:solidFill>
                  <a:srgbClr val="FF0000"/>
                </a:solidFill>
              </a:rPr>
              <a:t>that the simplified </a:t>
            </a:r>
            <a:r>
              <a:rPr lang="en-CA" altLang="ko-KR" dirty="0" err="1" smtClean="0">
                <a:solidFill>
                  <a:srgbClr val="FF0000"/>
                </a:solidFill>
              </a:rPr>
              <a:t>deblocking</a:t>
            </a:r>
            <a:r>
              <a:rPr lang="en-CA" altLang="ko-KR" dirty="0" smtClean="0">
                <a:solidFill>
                  <a:srgbClr val="FF0000"/>
                </a:solidFill>
              </a:rPr>
              <a:t> for ALC can improve the subjectively-visible blocking artifacts caused by block-based LC methodology</a:t>
            </a:r>
            <a:r>
              <a:rPr lang="en-CA" altLang="ko-KR" dirty="0" smtClean="0"/>
              <a:t>, with slightly better coding gains.</a:t>
            </a:r>
          </a:p>
          <a:p>
            <a:pPr lvl="1"/>
            <a:endParaRPr lang="en-CA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8706AE-F7B3-4A63-91D7-7587F7E9CAEA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/>
              <a:t>in </a:t>
            </a:r>
            <a:r>
              <a:rPr lang="en-US" altLang="ko-KR" b="1" dirty="0" smtClean="0">
                <a:solidFill>
                  <a:srgbClr val="0000FF"/>
                </a:solidFill>
              </a:rPr>
              <a:t>MVC</a:t>
            </a:r>
            <a:r>
              <a:rPr lang="en-US" altLang="ko-KR" b="1" dirty="0" smtClean="0"/>
              <a:t>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6246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Race1 640x480 </a:t>
            </a:r>
            <a:r>
              <a:rPr lang="en-US" altLang="ko-KR" dirty="0" smtClean="0"/>
              <a:t>1</a:t>
            </a:r>
            <a:r>
              <a:rPr lang="en-US" altLang="ko-KR" baseline="30000" dirty="0" smtClean="0"/>
              <a:t>st</a:t>
            </a:r>
            <a:r>
              <a:rPr lang="en-US" altLang="ko-KR" dirty="0" smtClean="0"/>
              <a:t>  </a:t>
            </a:r>
            <a:r>
              <a:rPr lang="en-US" altLang="ko-KR" dirty="0"/>
              <a:t>view, </a:t>
            </a:r>
            <a:r>
              <a:rPr lang="en-US" altLang="ko-KR" dirty="0" smtClean="0"/>
              <a:t>144</a:t>
            </a:r>
            <a:r>
              <a:rPr lang="en-US" altLang="ko-KR" baseline="30000" dirty="0" smtClean="0"/>
              <a:t>th</a:t>
            </a:r>
            <a:r>
              <a:rPr lang="en-US" altLang="ko-KR" dirty="0" smtClean="0"/>
              <a:t>  </a:t>
            </a:r>
            <a:r>
              <a:rPr lang="en-US" altLang="ko-KR" dirty="0"/>
              <a:t>frame (QP=31</a:t>
            </a:r>
            <a:r>
              <a:rPr lang="en-US" altLang="ko-KR" dirty="0" smtClean="0"/>
              <a:t>)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E0AFF5-71FC-4AB8-B96D-36B8D08BDC74}" type="slidenum">
              <a:rPr lang="en-US" altLang="ko-KR" smtClean="0"/>
              <a:pPr>
                <a:defRPr/>
              </a:pPr>
              <a:t>20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727704" y="6463556"/>
            <a:ext cx="3476576" cy="277812"/>
          </a:xfrm>
          <a:prstGeom prst="rect">
            <a:avLst/>
          </a:prstGeom>
          <a:noFill/>
        </p:spPr>
        <p:txBody>
          <a:bodyPr wrap="none" anchor="ctr" anchorCtr="0">
            <a:no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</a:t>
            </a:r>
            <a:r>
              <a:rPr lang="en-US" altLang="ko-KR" sz="1200" b="1" dirty="0" smtClean="0">
                <a:latin typeface="+mn-lt"/>
              </a:rPr>
              <a:t>3DV-ATM7.0</a:t>
            </a:r>
            <a:r>
              <a:rPr lang="en-US" altLang="ko-KR" sz="1200" b="1" dirty="0">
                <a:latin typeface="+mn-lt"/>
              </a:rPr>
              <a:t>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78974" y="6463556"/>
            <a:ext cx="3086100" cy="277812"/>
          </a:xfrm>
          <a:prstGeom prst="rect">
            <a:avLst/>
          </a:prstGeom>
          <a:noFill/>
        </p:spPr>
        <p:txBody>
          <a:bodyPr wrap="none" anchor="ctr" anchorCtr="0">
            <a:no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992" y="2241320"/>
            <a:ext cx="4068000" cy="40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901" y="2241320"/>
            <a:ext cx="4070245" cy="40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83920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/>
              <a:t>in </a:t>
            </a:r>
            <a:r>
              <a:rPr lang="en-US" altLang="ko-KR" b="1" dirty="0" smtClean="0">
                <a:solidFill>
                  <a:srgbClr val="0000FF"/>
                </a:solidFill>
              </a:rPr>
              <a:t>MVC</a:t>
            </a:r>
            <a:r>
              <a:rPr lang="en-US" altLang="ko-KR" b="1" dirty="0" smtClean="0"/>
              <a:t>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6246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Race1 640x480 1</a:t>
            </a:r>
            <a:r>
              <a:rPr lang="en-US" altLang="ko-KR" baseline="30000" dirty="0"/>
              <a:t>st</a:t>
            </a:r>
            <a:r>
              <a:rPr lang="en-US" altLang="ko-KR" dirty="0"/>
              <a:t>  view, 144</a:t>
            </a:r>
            <a:r>
              <a:rPr lang="en-US" altLang="ko-KR" baseline="30000" dirty="0"/>
              <a:t>th</a:t>
            </a:r>
            <a:r>
              <a:rPr lang="en-US" altLang="ko-KR" dirty="0"/>
              <a:t>  frame (QP=31)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E0AFF5-71FC-4AB8-B96D-36B8D08BDC74}" type="slidenum">
              <a:rPr lang="en-US" altLang="ko-KR" smtClean="0"/>
              <a:pPr>
                <a:defRPr/>
              </a:pPr>
              <a:t>21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727704" y="6463556"/>
            <a:ext cx="3476576" cy="277812"/>
          </a:xfrm>
          <a:prstGeom prst="rect">
            <a:avLst/>
          </a:prstGeom>
          <a:noFill/>
        </p:spPr>
        <p:txBody>
          <a:bodyPr wrap="none" anchor="ctr" anchorCtr="0">
            <a:no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</a:t>
            </a:r>
            <a:r>
              <a:rPr lang="en-US" altLang="ko-KR" sz="1200" b="1" dirty="0" smtClean="0">
                <a:latin typeface="+mn-lt"/>
              </a:rPr>
              <a:t>3DV-ATM7.0</a:t>
            </a:r>
            <a:r>
              <a:rPr lang="en-US" altLang="ko-KR" sz="1200" b="1" dirty="0">
                <a:latin typeface="+mn-lt"/>
              </a:rPr>
              <a:t>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78974" y="6463556"/>
            <a:ext cx="3086100" cy="277812"/>
          </a:xfrm>
          <a:prstGeom prst="rect">
            <a:avLst/>
          </a:prstGeom>
          <a:noFill/>
        </p:spPr>
        <p:txBody>
          <a:bodyPr wrap="none" anchor="ctr" anchorCtr="0">
            <a:no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734" y="2241320"/>
            <a:ext cx="3884515" cy="40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998" y="2241320"/>
            <a:ext cx="3978051" cy="40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5673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/>
              <a:t>in </a:t>
            </a:r>
            <a:r>
              <a:rPr lang="en-US" altLang="ko-KR" b="1" dirty="0" smtClean="0">
                <a:solidFill>
                  <a:srgbClr val="0000FF"/>
                </a:solidFill>
              </a:rPr>
              <a:t>MVC</a:t>
            </a:r>
            <a:r>
              <a:rPr lang="en-US" altLang="ko-KR" b="1" dirty="0" smtClean="0"/>
              <a:t>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6246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/>
              <a:t>Akko&amp;Kayo</a:t>
            </a:r>
            <a:r>
              <a:rPr lang="en-US" altLang="ko-KR" dirty="0"/>
              <a:t> 640x480 </a:t>
            </a:r>
            <a:r>
              <a:rPr lang="en-US" altLang="ko-KR" dirty="0" smtClean="0"/>
              <a:t>5</a:t>
            </a:r>
            <a:r>
              <a:rPr lang="en-US" altLang="ko-KR" baseline="30000" dirty="0" smtClean="0"/>
              <a:t>th</a:t>
            </a:r>
            <a:r>
              <a:rPr lang="en-US" altLang="ko-KR" dirty="0" smtClean="0"/>
              <a:t>  </a:t>
            </a:r>
            <a:r>
              <a:rPr lang="en-US" altLang="ko-KR" dirty="0"/>
              <a:t>view, </a:t>
            </a:r>
            <a:r>
              <a:rPr lang="en-US" altLang="ko-KR" dirty="0" smtClean="0"/>
              <a:t>216</a:t>
            </a:r>
            <a:r>
              <a:rPr lang="en-US" altLang="ko-KR" baseline="30000" dirty="0" smtClean="0"/>
              <a:t>th</a:t>
            </a:r>
            <a:r>
              <a:rPr lang="en-US" altLang="ko-KR" dirty="0" smtClean="0"/>
              <a:t>  </a:t>
            </a:r>
            <a:r>
              <a:rPr lang="en-US" altLang="ko-KR" dirty="0"/>
              <a:t>frame (QP=31)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E0AFF5-71FC-4AB8-B96D-36B8D08BDC74}" type="slidenum">
              <a:rPr lang="en-US" altLang="ko-KR" smtClean="0"/>
              <a:pPr>
                <a:defRPr/>
              </a:pPr>
              <a:t>22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535852" y="6021288"/>
            <a:ext cx="3476576" cy="277812"/>
          </a:xfrm>
          <a:prstGeom prst="rect">
            <a:avLst/>
          </a:prstGeom>
          <a:noFill/>
        </p:spPr>
        <p:txBody>
          <a:bodyPr wrap="none" anchor="ctr" anchorCtr="0">
            <a:no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</a:t>
            </a:r>
            <a:r>
              <a:rPr lang="en-US" altLang="ko-KR" sz="1200" b="1" dirty="0" smtClean="0">
                <a:latin typeface="+mn-lt"/>
              </a:rPr>
              <a:t>3DV-ATM7.0</a:t>
            </a:r>
            <a:r>
              <a:rPr lang="en-US" altLang="ko-KR" sz="1200" b="1" dirty="0">
                <a:latin typeface="+mn-lt"/>
              </a:rPr>
              <a:t>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85336" y="6021288"/>
            <a:ext cx="3086100" cy="277812"/>
          </a:xfrm>
          <a:prstGeom prst="rect">
            <a:avLst/>
          </a:prstGeom>
          <a:noFill/>
        </p:spPr>
        <p:txBody>
          <a:bodyPr wrap="none" anchor="ctr" anchorCtr="0">
            <a:no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2420887"/>
            <a:ext cx="4477289" cy="33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437" y="2420887"/>
            <a:ext cx="4489898" cy="338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36886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/>
              <a:t>in </a:t>
            </a:r>
            <a:r>
              <a:rPr lang="en-US" altLang="ko-KR" b="1" dirty="0" smtClean="0">
                <a:solidFill>
                  <a:srgbClr val="0000FF"/>
                </a:solidFill>
              </a:rPr>
              <a:t>MVC</a:t>
            </a:r>
            <a:r>
              <a:rPr lang="en-US" altLang="ko-KR" b="1" dirty="0" smtClean="0"/>
              <a:t>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6246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/>
              <a:t>Akko&amp;Kayo</a:t>
            </a:r>
            <a:r>
              <a:rPr lang="en-US" altLang="ko-KR" dirty="0"/>
              <a:t> 640x480 5</a:t>
            </a:r>
            <a:r>
              <a:rPr lang="en-US" altLang="ko-KR" baseline="30000" dirty="0"/>
              <a:t>th</a:t>
            </a:r>
            <a:r>
              <a:rPr lang="en-US" altLang="ko-KR" dirty="0"/>
              <a:t>  view, 216</a:t>
            </a:r>
            <a:r>
              <a:rPr lang="en-US" altLang="ko-KR" baseline="30000" dirty="0"/>
              <a:t>th</a:t>
            </a:r>
            <a:r>
              <a:rPr lang="en-US" altLang="ko-KR" dirty="0"/>
              <a:t>  frame (QP=31)</a:t>
            </a:r>
            <a:endParaRPr lang="en-US" altLang="ko-KR" dirty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E0AFF5-71FC-4AB8-B96D-36B8D08BDC74}" type="slidenum">
              <a:rPr lang="en-US" altLang="ko-KR" smtClean="0"/>
              <a:pPr>
                <a:defRPr/>
              </a:pPr>
              <a:t>23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535852" y="6021288"/>
            <a:ext cx="3476576" cy="277812"/>
          </a:xfrm>
          <a:prstGeom prst="rect">
            <a:avLst/>
          </a:prstGeom>
          <a:noFill/>
        </p:spPr>
        <p:txBody>
          <a:bodyPr wrap="none" anchor="ctr" anchorCtr="0">
            <a:no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</a:t>
            </a:r>
            <a:r>
              <a:rPr lang="en-US" altLang="ko-KR" sz="1200" b="1" dirty="0" smtClean="0">
                <a:latin typeface="+mn-lt"/>
              </a:rPr>
              <a:t>3DV-ATM7.0</a:t>
            </a:r>
            <a:r>
              <a:rPr lang="en-US" altLang="ko-KR" sz="1200" b="1" dirty="0">
                <a:latin typeface="+mn-lt"/>
              </a:rPr>
              <a:t>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80923" y="6021288"/>
            <a:ext cx="3086100" cy="277812"/>
          </a:xfrm>
          <a:prstGeom prst="rect">
            <a:avLst/>
          </a:prstGeom>
          <a:noFill/>
        </p:spPr>
        <p:txBody>
          <a:bodyPr wrap="none" anchor="ctr" anchorCtr="0">
            <a:no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graphicFrame>
        <p:nvGraphicFramePr>
          <p:cNvPr id="2" name="개체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1640594"/>
              </p:ext>
            </p:extLst>
          </p:nvPr>
        </p:nvGraphicFramePr>
        <p:xfrm>
          <a:off x="211184" y="2348880"/>
          <a:ext cx="4125912" cy="352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77" name="비트맵 이미지" r:id="rId3" imgW="5439534" imgH="4657143" progId="PBrush">
                  <p:embed/>
                </p:oleObj>
              </mc:Choice>
              <mc:Fallback>
                <p:oleObj name="비트맵 이미지" r:id="rId3" imgW="5439534" imgH="4657143" progId="PBrush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184" y="2348880"/>
                        <a:ext cx="4125912" cy="3527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5" name="개체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3508500"/>
              </p:ext>
            </p:extLst>
          </p:nvPr>
        </p:nvGraphicFramePr>
        <p:xfrm>
          <a:off x="4788023" y="2348880"/>
          <a:ext cx="4071900" cy="352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78" name="비트맵 이미지" r:id="rId5" imgW="5390476" imgH="4657143" progId="PBrush">
                  <p:embed/>
                </p:oleObj>
              </mc:Choice>
              <mc:Fallback>
                <p:oleObj name="비트맵 이미지" r:id="rId5" imgW="5390476" imgH="4657143" progId="PBrush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3" y="2348880"/>
                        <a:ext cx="4071900" cy="352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204598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/>
              <a:t>in </a:t>
            </a:r>
            <a:r>
              <a:rPr lang="en-US" altLang="ko-KR" b="1" dirty="0" smtClean="0">
                <a:solidFill>
                  <a:srgbClr val="0000FF"/>
                </a:solidFill>
              </a:rPr>
              <a:t>MVC</a:t>
            </a:r>
            <a:r>
              <a:rPr lang="en-US" altLang="ko-KR" b="1" dirty="0" smtClean="0"/>
              <a:t>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6246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Rena 640x480 </a:t>
            </a:r>
            <a:r>
              <a:rPr lang="en-US" altLang="ko-KR" dirty="0" smtClean="0"/>
              <a:t>5</a:t>
            </a:r>
            <a:r>
              <a:rPr lang="en-US" altLang="ko-KR" baseline="30000" dirty="0" smtClean="0"/>
              <a:t>th</a:t>
            </a:r>
            <a:r>
              <a:rPr lang="en-US" altLang="ko-KR" dirty="0" smtClean="0"/>
              <a:t>  </a:t>
            </a:r>
            <a:r>
              <a:rPr lang="en-US" altLang="ko-KR" dirty="0"/>
              <a:t>view, </a:t>
            </a:r>
            <a:r>
              <a:rPr lang="en-US" altLang="ko-KR" dirty="0" smtClean="0"/>
              <a:t>18</a:t>
            </a:r>
            <a:r>
              <a:rPr lang="en-US" altLang="ko-KR" baseline="30000" dirty="0" smtClean="0"/>
              <a:t>th</a:t>
            </a:r>
            <a:r>
              <a:rPr lang="en-US" altLang="ko-KR" dirty="0" smtClean="0"/>
              <a:t>  </a:t>
            </a:r>
            <a:r>
              <a:rPr lang="en-US" altLang="ko-KR" dirty="0"/>
              <a:t>frame (QP=26)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E0AFF5-71FC-4AB8-B96D-36B8D08BDC74}" type="slidenum">
              <a:rPr lang="en-US" altLang="ko-KR" smtClean="0"/>
              <a:pPr>
                <a:defRPr/>
              </a:pPr>
              <a:t>24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727704" y="6463556"/>
            <a:ext cx="3476576" cy="277812"/>
          </a:xfrm>
          <a:prstGeom prst="rect">
            <a:avLst/>
          </a:prstGeom>
          <a:noFill/>
        </p:spPr>
        <p:txBody>
          <a:bodyPr wrap="none" anchor="ctr" anchorCtr="0">
            <a:no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</a:t>
            </a:r>
            <a:r>
              <a:rPr lang="en-US" altLang="ko-KR" sz="1200" b="1" dirty="0" smtClean="0">
                <a:latin typeface="+mn-lt"/>
              </a:rPr>
              <a:t>3DV-ATM7.0</a:t>
            </a:r>
            <a:r>
              <a:rPr lang="en-US" altLang="ko-KR" sz="1200" b="1" dirty="0">
                <a:latin typeface="+mn-lt"/>
              </a:rPr>
              <a:t>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78974" y="6463556"/>
            <a:ext cx="3086100" cy="277812"/>
          </a:xfrm>
          <a:prstGeom prst="rect">
            <a:avLst/>
          </a:prstGeom>
          <a:noFill/>
        </p:spPr>
        <p:txBody>
          <a:bodyPr wrap="none" anchor="ctr" anchorCtr="0">
            <a:no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9" name="Picture 3" descr="Rena_rec_qp26_v1_#18[Anchor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992" y="2323278"/>
            <a:ext cx="4068000" cy="40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58" name="Picture 2" descr="Rena_rec_qp26_v1_#18[Deblock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323278"/>
            <a:ext cx="4068000" cy="40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58324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/>
              <a:t>in </a:t>
            </a:r>
            <a:r>
              <a:rPr lang="en-US" altLang="ko-KR" b="1" dirty="0" smtClean="0">
                <a:solidFill>
                  <a:srgbClr val="0000FF"/>
                </a:solidFill>
              </a:rPr>
              <a:t>MVC</a:t>
            </a:r>
            <a:r>
              <a:rPr lang="en-US" altLang="ko-KR" b="1" dirty="0" smtClean="0"/>
              <a:t>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6246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Rena 640x480 </a:t>
            </a:r>
            <a:r>
              <a:rPr lang="en-US" altLang="ko-KR" dirty="0" smtClean="0"/>
              <a:t>5</a:t>
            </a:r>
            <a:r>
              <a:rPr lang="en-US" altLang="ko-KR" baseline="30000" dirty="0" smtClean="0"/>
              <a:t>th</a:t>
            </a:r>
            <a:r>
              <a:rPr lang="en-US" altLang="ko-KR" dirty="0" smtClean="0"/>
              <a:t>  </a:t>
            </a:r>
            <a:r>
              <a:rPr lang="en-US" altLang="ko-KR" dirty="0"/>
              <a:t>view, </a:t>
            </a:r>
            <a:r>
              <a:rPr lang="en-US" altLang="ko-KR" dirty="0" smtClean="0"/>
              <a:t>18</a:t>
            </a:r>
            <a:r>
              <a:rPr lang="en-US" altLang="ko-KR" baseline="30000" dirty="0" smtClean="0"/>
              <a:t>th</a:t>
            </a:r>
            <a:r>
              <a:rPr lang="en-US" altLang="ko-KR" dirty="0" smtClean="0"/>
              <a:t>  </a:t>
            </a:r>
            <a:r>
              <a:rPr lang="en-US" altLang="ko-KR" dirty="0"/>
              <a:t>frame (QP=26)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E0AFF5-71FC-4AB8-B96D-36B8D08BDC74}" type="slidenum">
              <a:rPr lang="en-US" altLang="ko-KR" smtClean="0"/>
              <a:pPr>
                <a:defRPr/>
              </a:pPr>
              <a:t>25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727704" y="6463556"/>
            <a:ext cx="3476576" cy="277812"/>
          </a:xfrm>
          <a:prstGeom prst="rect">
            <a:avLst/>
          </a:prstGeom>
          <a:noFill/>
        </p:spPr>
        <p:txBody>
          <a:bodyPr wrap="none" anchor="ctr" anchorCtr="0">
            <a:no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</a:t>
            </a:r>
            <a:r>
              <a:rPr lang="en-US" altLang="ko-KR" sz="1200" b="1" dirty="0" smtClean="0">
                <a:latin typeface="+mn-lt"/>
              </a:rPr>
              <a:t>3DV-ATM7.0</a:t>
            </a:r>
            <a:r>
              <a:rPr lang="en-US" altLang="ko-KR" sz="1200" b="1" dirty="0">
                <a:latin typeface="+mn-lt"/>
              </a:rPr>
              <a:t>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78974" y="6463556"/>
            <a:ext cx="3086100" cy="277812"/>
          </a:xfrm>
          <a:prstGeom prst="rect">
            <a:avLst/>
          </a:prstGeom>
          <a:noFill/>
        </p:spPr>
        <p:txBody>
          <a:bodyPr wrap="none" anchor="ctr" anchorCtr="0">
            <a:no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10" name="Picture 4" descr="K-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8691" y="2349320"/>
            <a:ext cx="4032000" cy="4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82" name="Picture 2" descr="K-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024" y="2346724"/>
            <a:ext cx="4032000" cy="4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71899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/>
              <a:t>in </a:t>
            </a:r>
            <a:r>
              <a:rPr lang="en-US" altLang="ko-KR" b="1" dirty="0" smtClean="0">
                <a:solidFill>
                  <a:srgbClr val="FF0000"/>
                </a:solidFill>
              </a:rPr>
              <a:t>3DV</a:t>
            </a:r>
            <a:r>
              <a:rPr lang="en-US" altLang="ko-KR" b="1" dirty="0" smtClean="0"/>
              <a:t>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6246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Kendo 1024x768 </a:t>
            </a:r>
            <a:r>
              <a:rPr lang="en-US" altLang="ko-KR" dirty="0" smtClean="0"/>
              <a:t>5</a:t>
            </a:r>
            <a:r>
              <a:rPr lang="en-US" altLang="ko-KR" baseline="30000" dirty="0" smtClean="0"/>
              <a:t>th</a:t>
            </a:r>
            <a:r>
              <a:rPr lang="en-US" altLang="ko-KR" dirty="0" smtClean="0"/>
              <a:t>  </a:t>
            </a:r>
            <a:r>
              <a:rPr lang="en-US" altLang="ko-KR" dirty="0"/>
              <a:t>view, </a:t>
            </a:r>
            <a:r>
              <a:rPr lang="en-US" altLang="ko-KR" dirty="0" smtClean="0"/>
              <a:t>192</a:t>
            </a:r>
            <a:r>
              <a:rPr lang="en-US" altLang="ko-KR" baseline="30000" dirty="0" smtClean="0"/>
              <a:t>nd</a:t>
            </a:r>
            <a:r>
              <a:rPr lang="en-US" altLang="ko-KR" dirty="0" smtClean="0"/>
              <a:t> frame </a:t>
            </a:r>
            <a:r>
              <a:rPr lang="en-US" altLang="ko-KR" dirty="0"/>
              <a:t>(QP=31)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E0AFF5-71FC-4AB8-B96D-36B8D08BDC74}" type="slidenum">
              <a:rPr lang="en-US" altLang="ko-KR" smtClean="0"/>
              <a:pPr>
                <a:defRPr/>
              </a:pPr>
              <a:t>26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727704" y="6463556"/>
            <a:ext cx="3476576" cy="277812"/>
          </a:xfrm>
          <a:prstGeom prst="rect">
            <a:avLst/>
          </a:prstGeom>
          <a:noFill/>
        </p:spPr>
        <p:txBody>
          <a:bodyPr wrap="none" anchor="ctr" anchorCtr="0">
            <a:no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</a:t>
            </a:r>
            <a:r>
              <a:rPr lang="en-US" altLang="ko-KR" sz="1200" b="1" dirty="0" smtClean="0">
                <a:latin typeface="+mn-lt"/>
              </a:rPr>
              <a:t>3DV-ATM7.0</a:t>
            </a:r>
            <a:r>
              <a:rPr lang="en-US" altLang="ko-KR" sz="1200" b="1" dirty="0">
                <a:latin typeface="+mn-lt"/>
              </a:rPr>
              <a:t>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78974" y="6463556"/>
            <a:ext cx="3086100" cy="277812"/>
          </a:xfrm>
          <a:prstGeom prst="rect">
            <a:avLst/>
          </a:prstGeom>
          <a:noFill/>
        </p:spPr>
        <p:txBody>
          <a:bodyPr wrap="none" anchor="ctr" anchorCtr="0">
            <a:no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2434" y="2348879"/>
            <a:ext cx="4127116" cy="36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906" y="2348879"/>
            <a:ext cx="4118236" cy="36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28907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/>
              <a:t>in </a:t>
            </a:r>
            <a:r>
              <a:rPr lang="en-US" altLang="ko-KR" b="1" dirty="0" smtClean="0">
                <a:solidFill>
                  <a:srgbClr val="FF0000"/>
                </a:solidFill>
              </a:rPr>
              <a:t>3DV</a:t>
            </a:r>
            <a:r>
              <a:rPr lang="en-US" altLang="ko-KR" b="1" dirty="0" smtClean="0"/>
              <a:t>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6246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Kendo 1024x768 </a:t>
            </a:r>
            <a:r>
              <a:rPr lang="en-US" altLang="ko-KR" dirty="0" smtClean="0"/>
              <a:t>5</a:t>
            </a:r>
            <a:r>
              <a:rPr lang="en-US" altLang="ko-KR" baseline="30000" dirty="0" smtClean="0"/>
              <a:t>th</a:t>
            </a:r>
            <a:r>
              <a:rPr lang="en-US" altLang="ko-KR" dirty="0" smtClean="0"/>
              <a:t>  </a:t>
            </a:r>
            <a:r>
              <a:rPr lang="en-US" altLang="ko-KR" dirty="0"/>
              <a:t>view, </a:t>
            </a:r>
            <a:r>
              <a:rPr lang="en-US" altLang="ko-KR" dirty="0" smtClean="0"/>
              <a:t>192</a:t>
            </a:r>
            <a:r>
              <a:rPr lang="en-US" altLang="ko-KR" baseline="30000" dirty="0" smtClean="0"/>
              <a:t>nd</a:t>
            </a:r>
            <a:r>
              <a:rPr lang="en-US" altLang="ko-KR" dirty="0" smtClean="0"/>
              <a:t> frame </a:t>
            </a:r>
            <a:r>
              <a:rPr lang="en-US" altLang="ko-KR" dirty="0"/>
              <a:t>(QP=31)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E0AFF5-71FC-4AB8-B96D-36B8D08BDC74}" type="slidenum">
              <a:rPr lang="en-US" altLang="ko-KR" smtClean="0"/>
              <a:pPr>
                <a:defRPr/>
              </a:pPr>
              <a:t>27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712043" y="6463556"/>
            <a:ext cx="3476576" cy="277812"/>
          </a:xfrm>
          <a:prstGeom prst="rect">
            <a:avLst/>
          </a:prstGeom>
          <a:noFill/>
        </p:spPr>
        <p:txBody>
          <a:bodyPr wrap="none" anchor="ctr" anchorCtr="0">
            <a:no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</a:t>
            </a:r>
            <a:r>
              <a:rPr lang="en-US" altLang="ko-KR" sz="1200" b="1" dirty="0" smtClean="0">
                <a:latin typeface="+mn-lt"/>
              </a:rPr>
              <a:t>3DV-ATM7.0</a:t>
            </a:r>
            <a:r>
              <a:rPr lang="en-US" altLang="ko-KR" sz="1200" b="1" dirty="0">
                <a:latin typeface="+mn-lt"/>
              </a:rPr>
              <a:t>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41326" y="6463556"/>
            <a:ext cx="3086100" cy="277812"/>
          </a:xfrm>
          <a:prstGeom prst="rect">
            <a:avLst/>
          </a:prstGeom>
          <a:noFill/>
        </p:spPr>
        <p:txBody>
          <a:bodyPr wrap="none" anchor="ctr" anchorCtr="0">
            <a:no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graphicFrame>
        <p:nvGraphicFramePr>
          <p:cNvPr id="2" name="개체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2496190"/>
              </p:ext>
            </p:extLst>
          </p:nvPr>
        </p:nvGraphicFramePr>
        <p:xfrm>
          <a:off x="467544" y="2420888"/>
          <a:ext cx="3965575" cy="3598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71" name="비트맵 이미지" r:id="rId3" imgW="1333333" imgH="1209524" progId="PBrush">
                  <p:embed/>
                </p:oleObj>
              </mc:Choice>
              <mc:Fallback>
                <p:oleObj name="비트맵 이미지" r:id="rId3" imgW="1333333" imgH="1209524" progId="PBrush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2420888"/>
                        <a:ext cx="3965575" cy="3598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5" name="개체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5964824"/>
              </p:ext>
            </p:extLst>
          </p:nvPr>
        </p:nvGraphicFramePr>
        <p:xfrm>
          <a:off x="4860013" y="2420888"/>
          <a:ext cx="3848727" cy="360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72" name="비트맵 이미지" r:id="rId5" imgW="1314286" imgH="1228571" progId="PBrush">
                  <p:embed/>
                </p:oleObj>
              </mc:Choice>
              <mc:Fallback>
                <p:oleObj name="비트맵 이미지" r:id="rId5" imgW="1314286" imgH="1228571" progId="PBrush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13" y="2420888"/>
                        <a:ext cx="3848727" cy="360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406831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/>
              <a:t>in </a:t>
            </a:r>
            <a:r>
              <a:rPr lang="en-US" altLang="ko-KR" b="1" dirty="0" smtClean="0">
                <a:solidFill>
                  <a:srgbClr val="FF0000"/>
                </a:solidFill>
              </a:rPr>
              <a:t>3DV</a:t>
            </a:r>
            <a:r>
              <a:rPr lang="en-US" altLang="ko-KR" b="1" dirty="0" smtClean="0"/>
              <a:t>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6246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/>
              <a:t>Poznan_Street</a:t>
            </a:r>
            <a:r>
              <a:rPr lang="en-US" altLang="ko-KR" dirty="0"/>
              <a:t> 1920x1088 </a:t>
            </a:r>
            <a:r>
              <a:rPr lang="en-US" altLang="ko-KR" dirty="0" smtClean="0"/>
              <a:t>5</a:t>
            </a:r>
            <a:r>
              <a:rPr lang="en-US" altLang="ko-KR" baseline="30000" dirty="0" smtClean="0"/>
              <a:t>th</a:t>
            </a:r>
            <a:r>
              <a:rPr lang="en-US" altLang="ko-KR" dirty="0" smtClean="0"/>
              <a:t>  </a:t>
            </a:r>
            <a:r>
              <a:rPr lang="en-US" altLang="ko-KR" dirty="0"/>
              <a:t>view, </a:t>
            </a:r>
            <a:r>
              <a:rPr lang="en-US" altLang="ko-KR" dirty="0" smtClean="0"/>
              <a:t>236</a:t>
            </a:r>
            <a:r>
              <a:rPr lang="en-US" altLang="ko-KR" baseline="30000" dirty="0" smtClean="0"/>
              <a:t>th</a:t>
            </a:r>
            <a:r>
              <a:rPr lang="en-US" altLang="ko-KR" dirty="0" smtClean="0"/>
              <a:t>  </a:t>
            </a:r>
            <a:r>
              <a:rPr lang="en-US" altLang="ko-KR" dirty="0"/>
              <a:t>frame (QP=31)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E0AFF5-71FC-4AB8-B96D-36B8D08BDC74}" type="slidenum">
              <a:rPr lang="en-US" altLang="ko-KR" smtClean="0"/>
              <a:pPr>
                <a:defRPr/>
              </a:pPr>
              <a:t>28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727704" y="5877272"/>
            <a:ext cx="3476576" cy="277812"/>
          </a:xfrm>
          <a:prstGeom prst="rect">
            <a:avLst/>
          </a:prstGeom>
          <a:noFill/>
        </p:spPr>
        <p:txBody>
          <a:bodyPr wrap="none" anchor="ctr" anchorCtr="0">
            <a:no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</a:t>
            </a:r>
            <a:r>
              <a:rPr lang="en-US" altLang="ko-KR" sz="1200" b="1" dirty="0" smtClean="0">
                <a:latin typeface="+mn-lt"/>
              </a:rPr>
              <a:t>3DV-ATM7.0</a:t>
            </a:r>
            <a:r>
              <a:rPr lang="en-US" altLang="ko-KR" sz="1200" b="1" dirty="0">
                <a:latin typeface="+mn-lt"/>
              </a:rPr>
              <a:t>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78974" y="5877272"/>
            <a:ext cx="3086100" cy="277812"/>
          </a:xfrm>
          <a:prstGeom prst="rect">
            <a:avLst/>
          </a:prstGeom>
          <a:noFill/>
        </p:spPr>
        <p:txBody>
          <a:bodyPr wrap="none" anchor="ctr" anchorCtr="0">
            <a:no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47" y="2492950"/>
            <a:ext cx="4557395" cy="3275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5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019" y="2492896"/>
            <a:ext cx="4552324" cy="3274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05307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/>
              <a:t>in </a:t>
            </a:r>
            <a:r>
              <a:rPr lang="en-US" altLang="ko-KR" b="1" dirty="0" smtClean="0">
                <a:solidFill>
                  <a:srgbClr val="FF0000"/>
                </a:solidFill>
              </a:rPr>
              <a:t>3DV</a:t>
            </a:r>
            <a:r>
              <a:rPr lang="en-US" altLang="ko-KR" b="1" dirty="0" smtClean="0"/>
              <a:t>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6246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/>
              <a:t>Poznan_Street</a:t>
            </a:r>
            <a:r>
              <a:rPr lang="en-US" altLang="ko-KR" dirty="0"/>
              <a:t> 1920x1088 5</a:t>
            </a:r>
            <a:r>
              <a:rPr lang="en-US" altLang="ko-KR" baseline="30000" dirty="0"/>
              <a:t>th</a:t>
            </a:r>
            <a:r>
              <a:rPr lang="en-US" altLang="ko-KR" dirty="0"/>
              <a:t>  view, 236</a:t>
            </a:r>
            <a:r>
              <a:rPr lang="en-US" altLang="ko-KR" baseline="30000" dirty="0"/>
              <a:t>th</a:t>
            </a:r>
            <a:r>
              <a:rPr lang="en-US" altLang="ko-KR" dirty="0"/>
              <a:t>  frame (QP=31)</a:t>
            </a:r>
            <a:endParaRPr lang="en-US" altLang="ko-KR" dirty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E0AFF5-71FC-4AB8-B96D-36B8D08BDC74}" type="slidenum">
              <a:rPr lang="en-US" altLang="ko-KR" smtClean="0"/>
              <a:pPr>
                <a:defRPr/>
              </a:pPr>
              <a:t>29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633923" y="6031508"/>
            <a:ext cx="3476576" cy="277812"/>
          </a:xfrm>
          <a:prstGeom prst="rect">
            <a:avLst/>
          </a:prstGeom>
          <a:noFill/>
        </p:spPr>
        <p:txBody>
          <a:bodyPr wrap="none" anchor="ctr" anchorCtr="0">
            <a:no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</a:t>
            </a:r>
            <a:r>
              <a:rPr lang="en-US" altLang="ko-KR" sz="1200" b="1" dirty="0" smtClean="0">
                <a:latin typeface="+mn-lt"/>
              </a:rPr>
              <a:t>3DV-ATM7.0</a:t>
            </a:r>
            <a:r>
              <a:rPr lang="en-US" altLang="ko-KR" sz="1200" b="1" dirty="0">
                <a:latin typeface="+mn-lt"/>
              </a:rPr>
              <a:t>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5193" y="6031508"/>
            <a:ext cx="3086100" cy="277812"/>
          </a:xfrm>
          <a:prstGeom prst="rect">
            <a:avLst/>
          </a:prstGeom>
          <a:noFill/>
        </p:spPr>
        <p:txBody>
          <a:bodyPr wrap="none" anchor="ctr" anchorCtr="0">
            <a:no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3611" y="2426029"/>
            <a:ext cx="4057200" cy="35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7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132" y="2420240"/>
            <a:ext cx="4054221" cy="35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93258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Motivation of this contribution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614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The ALC can improve the coding efficiency of 3DV-ATM.</a:t>
            </a:r>
          </a:p>
          <a:p>
            <a:r>
              <a:rPr lang="en-US" altLang="ko-KR" dirty="0" smtClean="0"/>
              <a:t>However, </a:t>
            </a:r>
            <a:r>
              <a:rPr lang="en-US" altLang="ko-KR" dirty="0" smtClean="0">
                <a:solidFill>
                  <a:srgbClr val="FF0000"/>
                </a:solidFill>
              </a:rPr>
              <a:t>the block-based LC (ALC) may generate subjectively-visible blocking artifacts</a:t>
            </a:r>
            <a:r>
              <a:rPr lang="en-US" altLang="ko-KR" dirty="0" smtClean="0">
                <a:solidFill>
                  <a:srgbClr val="0000FF"/>
                </a:solidFill>
              </a:rPr>
              <a:t>. </a:t>
            </a:r>
          </a:p>
          <a:p>
            <a:endParaRPr lang="en-US" altLang="ko-KR" dirty="0" smtClean="0">
              <a:solidFill>
                <a:srgbClr val="0000FF"/>
              </a:solidFill>
            </a:endParaRPr>
          </a:p>
          <a:p>
            <a:r>
              <a:rPr lang="en-US" altLang="ko-KR" dirty="0" smtClean="0">
                <a:solidFill>
                  <a:srgbClr val="0000FF"/>
                </a:solidFill>
              </a:rPr>
              <a:t>Three Purposes </a:t>
            </a:r>
          </a:p>
          <a:p>
            <a:pPr marL="800100" lvl="1" indent="-342900">
              <a:buFont typeface="+mj-ea"/>
              <a:buAutoNum type="circleNumDbPlain"/>
            </a:pPr>
            <a:r>
              <a:rPr kumimoji="0" lang="en-US" altLang="ko-KR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Mandatory preprocessing for LC should be eliminated !!</a:t>
            </a:r>
          </a:p>
          <a:p>
            <a:pPr marL="800100" lvl="1" indent="-342900">
              <a:buNone/>
            </a:pPr>
            <a:r>
              <a:rPr kumimoji="0" lang="en-US" altLang="ko-KR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      (</a:t>
            </a:r>
            <a:r>
              <a:rPr kumimoji="0" lang="en-US" altLang="ko-KR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WHY do we have both frame-based and block-based LC’s</a:t>
            </a:r>
            <a:r>
              <a:rPr kumimoji="0" lang="en-US" altLang="ko-KR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?)</a:t>
            </a:r>
          </a:p>
          <a:p>
            <a:pPr marL="800100" lvl="1" indent="-342900">
              <a:buFont typeface="+mj-ea"/>
              <a:buAutoNum type="circleNumDbPlain" startAt="2"/>
            </a:pPr>
            <a:r>
              <a:rPr lang="en-CA" altLang="ko-KR" dirty="0" smtClean="0"/>
              <a:t>Subjectively-visible blocking artifacts caused by the block-based LC should be reduced.</a:t>
            </a:r>
          </a:p>
          <a:p>
            <a:pPr marL="800100" lvl="1" indent="-342900">
              <a:buFont typeface="+mj-ea"/>
              <a:buAutoNum type="circleNumDbPlain" startAt="2"/>
            </a:pPr>
            <a:r>
              <a:rPr lang="en-CA" altLang="ko-KR" dirty="0" smtClean="0"/>
              <a:t>Computational complexity required for </a:t>
            </a:r>
            <a:r>
              <a:rPr lang="en-CA" altLang="ko-KR" dirty="0" err="1" smtClean="0"/>
              <a:t>deblocking</a:t>
            </a:r>
            <a:r>
              <a:rPr lang="en-CA" altLang="ko-KR" dirty="0" smtClean="0"/>
              <a:t> for block-based LC should be minimum.</a:t>
            </a:r>
          </a:p>
          <a:p>
            <a:endParaRPr lang="en-CA" altLang="ko-KR" dirty="0" smtClean="0"/>
          </a:p>
          <a:p>
            <a:r>
              <a:rPr lang="en-CA" altLang="ko-KR" dirty="0" smtClean="0"/>
              <a:t>We already have the </a:t>
            </a:r>
            <a:r>
              <a:rPr lang="en-CA" altLang="ko-KR" dirty="0" err="1" smtClean="0"/>
              <a:t>deblocking</a:t>
            </a:r>
            <a:r>
              <a:rPr lang="en-CA" altLang="ko-KR" dirty="0" smtClean="0"/>
              <a:t> for block-based LC for such three purposes.</a:t>
            </a:r>
          </a:p>
          <a:p>
            <a:r>
              <a:rPr lang="en-CA" altLang="ko-KR" dirty="0" smtClean="0"/>
              <a:t>We reminded and also tested two </a:t>
            </a:r>
            <a:r>
              <a:rPr lang="en-CA" altLang="ko-KR" dirty="0" err="1" smtClean="0"/>
              <a:t>deblocking</a:t>
            </a:r>
            <a:r>
              <a:rPr lang="en-CA" altLang="ko-KR" dirty="0" smtClean="0"/>
              <a:t> filters for block-based LC</a:t>
            </a:r>
          </a:p>
          <a:p>
            <a:pPr lvl="1"/>
            <a:r>
              <a:rPr lang="en-CA" altLang="ko-KR" dirty="0" err="1" smtClean="0"/>
              <a:t>deblocking</a:t>
            </a:r>
            <a:r>
              <a:rPr lang="en-CA" altLang="ko-KR" dirty="0" smtClean="0"/>
              <a:t> that had been adopted in the JMVM</a:t>
            </a:r>
          </a:p>
          <a:p>
            <a:pPr lvl="1"/>
            <a:r>
              <a:rPr lang="en-CA" altLang="ko-KR" dirty="0" smtClean="0"/>
              <a:t>Simplified </a:t>
            </a:r>
            <a:r>
              <a:rPr lang="en-CA" altLang="ko-KR" dirty="0" err="1" smtClean="0"/>
              <a:t>deblocking</a:t>
            </a:r>
            <a:r>
              <a:rPr lang="en-CA" altLang="ko-KR" dirty="0" smtClean="0"/>
              <a:t> for ALC</a:t>
            </a:r>
          </a:p>
          <a:p>
            <a:r>
              <a:rPr lang="en-CA" altLang="ko-KR" dirty="0" smtClean="0"/>
              <a:t>Both can be simply integrated on the 3DV-ATM 7.0</a:t>
            </a:r>
          </a:p>
          <a:p>
            <a:pPr>
              <a:buNone/>
            </a:pPr>
            <a:endParaRPr lang="en-CA" altLang="ko-KR" dirty="0" smtClean="0"/>
          </a:p>
          <a:p>
            <a:pPr>
              <a:buNone/>
            </a:pPr>
            <a:endParaRPr kumimoji="0" lang="en-US" altLang="ko-KR" dirty="0" smtClean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altLang="ko-KR" dirty="0" smtClean="0">
              <a:solidFill>
                <a:schemeClr val="accent2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BE9A25-2435-4386-8667-37A6C1BC9E72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Conclusions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7680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ko-KR" dirty="0" smtClean="0"/>
              <a:t>In this contribution, </a:t>
            </a:r>
            <a:r>
              <a:rPr lang="en-CA" altLang="ko-KR" dirty="0" err="1" smtClean="0"/>
              <a:t>deblocking</a:t>
            </a:r>
            <a:r>
              <a:rPr lang="en-CA" altLang="ko-KR" dirty="0" smtClean="0"/>
              <a:t> methods for the ALC of 3DV-ATM are introduced. </a:t>
            </a:r>
          </a:p>
          <a:p>
            <a:pPr lvl="1"/>
            <a:r>
              <a:rPr lang="en-CA" altLang="ko-KR" dirty="0" err="1" smtClean="0"/>
              <a:t>Deblocking</a:t>
            </a:r>
            <a:r>
              <a:rPr lang="en-CA" altLang="ko-KR" dirty="0" smtClean="0"/>
              <a:t> had previously been proposed and adopted for the JMVM in the MVC standardization. </a:t>
            </a:r>
          </a:p>
          <a:p>
            <a:endParaRPr lang="en-CA" altLang="ko-KR" dirty="0" smtClean="0"/>
          </a:p>
          <a:p>
            <a:r>
              <a:rPr lang="en-CA" altLang="ko-KR" dirty="0" smtClean="0"/>
              <a:t>Simulation results show that the simplified </a:t>
            </a:r>
            <a:r>
              <a:rPr lang="en-CA" altLang="ko-KR" dirty="0" err="1" smtClean="0"/>
              <a:t>deblocking</a:t>
            </a:r>
            <a:r>
              <a:rPr lang="en-CA" altLang="ko-KR" dirty="0" smtClean="0"/>
              <a:t> for ALC can improve the subjectively-visible blocking artifacts caused by block-based LC methodology, </a:t>
            </a:r>
            <a:br>
              <a:rPr lang="en-CA" altLang="ko-KR" dirty="0" smtClean="0"/>
            </a:br>
            <a:r>
              <a:rPr lang="en-CA" altLang="ko-KR" dirty="0" smtClean="0">
                <a:solidFill>
                  <a:srgbClr val="0000FF"/>
                </a:solidFill>
              </a:rPr>
              <a:t>with slightly better coding gain</a:t>
            </a:r>
            <a:r>
              <a:rPr lang="en-CA" altLang="ko-KR" dirty="0" smtClean="0"/>
              <a:t>. </a:t>
            </a:r>
          </a:p>
          <a:p>
            <a:r>
              <a:rPr lang="en-CA" altLang="ko-KR" dirty="0" smtClean="0"/>
              <a:t>By using the simplified </a:t>
            </a:r>
            <a:r>
              <a:rPr lang="en-CA" altLang="ko-KR" dirty="0" err="1" smtClean="0"/>
              <a:t>deblocking</a:t>
            </a:r>
            <a:r>
              <a:rPr lang="en-CA" altLang="ko-KR" dirty="0" smtClean="0"/>
              <a:t>, eliminations of both mandatory preprocessing for LC and the subjectively-visible blocking artifacts caused by block-based LC are possible, while the complexity required for </a:t>
            </a:r>
            <a:r>
              <a:rPr lang="en-CA" altLang="ko-KR" dirty="0" err="1" smtClean="0"/>
              <a:t>deblocking</a:t>
            </a:r>
            <a:r>
              <a:rPr lang="en-CA" altLang="ko-KR" dirty="0" smtClean="0"/>
              <a:t> for LC is negligible. </a:t>
            </a:r>
          </a:p>
          <a:p>
            <a:endParaRPr lang="en-CA" altLang="ko-KR" dirty="0" smtClean="0"/>
          </a:p>
          <a:p>
            <a:r>
              <a:rPr lang="en-CA" altLang="ko-KR" dirty="0" smtClean="0"/>
              <a:t>We strongly recommend to adopt the simplified </a:t>
            </a:r>
            <a:r>
              <a:rPr lang="en-CA" altLang="ko-KR" dirty="0" err="1" smtClean="0"/>
              <a:t>deblocking</a:t>
            </a:r>
            <a:r>
              <a:rPr lang="en-CA" altLang="ko-KR" dirty="0" smtClean="0"/>
              <a:t> for the ALC of 3DV-ATM WD. </a:t>
            </a:r>
            <a:endParaRPr lang="ko-KR" altLang="ko-KR" dirty="0" smtClean="0"/>
          </a:p>
          <a:p>
            <a:endParaRPr lang="en-US" altLang="ko-KR" dirty="0" smtClean="0"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28934-E139-408D-91A9-E5F0846C86D0}" type="slidenum">
              <a:rPr lang="en-US" altLang="ko-KR" smtClean="0"/>
              <a:pPr>
                <a:defRPr/>
              </a:pPr>
              <a:t>30</a:t>
            </a:fld>
            <a:endParaRPr lang="en-US" altLang="ko-K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17" descr="C:\Documents and Settings\Administrator\Temporary Internet Files\Content.IE5\0NZBAWDP\MCj0383528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06738" y="2133600"/>
            <a:ext cx="2930525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C8F1DE-A19E-41F6-8D3E-998415866C32}" type="slidenum">
              <a:rPr lang="en-US" altLang="ko-KR" smtClean="0"/>
              <a:pPr>
                <a:defRPr/>
              </a:pPr>
              <a:t>31</a:t>
            </a:fld>
            <a:endParaRPr lang="en-US" altLang="ko-K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endParaRPr lang="ko-KR" altLang="en-US" b="1" dirty="0" smtClean="0">
              <a:solidFill>
                <a:srgbClr val="00B0F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D16FD6-6824-4787-9674-90F56E83947F}" type="slidenum">
              <a:rPr lang="en-US" altLang="ko-KR" smtClean="0"/>
              <a:pPr>
                <a:defRPr/>
              </a:pPr>
              <a:t>32</a:t>
            </a:fld>
            <a:endParaRPr lang="en-US" altLang="ko-KR"/>
          </a:p>
        </p:txBody>
      </p:sp>
      <p:sp>
        <p:nvSpPr>
          <p:cNvPr id="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>
                <a:ea typeface="맑은 고딕" pitchFamily="50" charset="-127"/>
              </a:rPr>
              <a:t>The following Table shows the summary of the simulation results of the </a:t>
            </a:r>
            <a:r>
              <a:rPr lang="en-US" altLang="ko-KR" dirty="0" err="1" smtClean="0">
                <a:ea typeface="맑은 고딕" pitchFamily="50" charset="-127"/>
              </a:rPr>
              <a:t>deblocking</a:t>
            </a:r>
            <a:r>
              <a:rPr lang="en-US" altLang="ko-KR" dirty="0" smtClean="0">
                <a:ea typeface="맑은 고딕" pitchFamily="50" charset="-127"/>
              </a:rPr>
              <a:t> applied for the ALC of 3DV-ATM using two different kinds of the 3D video sequences.</a:t>
            </a:r>
          </a:p>
          <a:p>
            <a:pPr lvl="1">
              <a:defRPr/>
            </a:pPr>
            <a:r>
              <a:rPr lang="en-US" altLang="ko-KR" dirty="0" smtClean="0">
                <a:ea typeface="맑은 고딕" pitchFamily="50" charset="-127"/>
              </a:rPr>
              <a:t>1. MVC video sequences: Sequences are not luminance-compensated (</a:t>
            </a:r>
            <a:r>
              <a:rPr lang="en-US" altLang="ko-KR" dirty="0" smtClean="0">
                <a:solidFill>
                  <a:srgbClr val="FF0000"/>
                </a:solidFill>
                <a:ea typeface="맑은 고딕" pitchFamily="50" charset="-127"/>
              </a:rPr>
              <a:t>No-preprocessed</a:t>
            </a:r>
            <a:r>
              <a:rPr lang="en-US" altLang="ko-KR" dirty="0" smtClean="0">
                <a:ea typeface="맑은 고딕" pitchFamily="50" charset="-127"/>
              </a:rPr>
              <a:t>).</a:t>
            </a:r>
          </a:p>
          <a:p>
            <a:pPr lvl="2">
              <a:defRPr/>
            </a:pPr>
            <a:r>
              <a:rPr lang="en-US" altLang="ko-KR" dirty="0" smtClean="0">
                <a:ea typeface="맑은 고딕" pitchFamily="50" charset="-127"/>
              </a:rPr>
              <a:t>The amount of bits for depth map was excluded from the total amount of bits.</a:t>
            </a:r>
          </a:p>
          <a:p>
            <a:pPr lvl="2">
              <a:defRPr/>
            </a:pPr>
            <a:r>
              <a:rPr lang="en-US" altLang="ko-KR" dirty="0" smtClean="0">
                <a:solidFill>
                  <a:srgbClr val="0000FF"/>
                </a:solidFill>
                <a:ea typeface="맑은 고딕" pitchFamily="50" charset="-127"/>
              </a:rPr>
              <a:t>Coding order: T0T1T2D0D1D2</a:t>
            </a:r>
          </a:p>
          <a:p>
            <a:pPr lvl="1">
              <a:defRPr/>
            </a:pPr>
            <a:r>
              <a:rPr lang="en-US" altLang="ko-KR" dirty="0" smtClean="0">
                <a:ea typeface="맑은 고딕" pitchFamily="50" charset="-127"/>
              </a:rPr>
              <a:t>2. 3DV video sequences: Many sequences are preprocessed for the luminance compensation.</a:t>
            </a:r>
          </a:p>
          <a:p>
            <a:pPr lvl="2">
              <a:defRPr/>
            </a:pPr>
            <a:r>
              <a:rPr lang="en-US" altLang="ko-KR" dirty="0" smtClean="0">
                <a:solidFill>
                  <a:srgbClr val="FF0000"/>
                </a:solidFill>
                <a:ea typeface="맑은 고딕" pitchFamily="50" charset="-127"/>
              </a:rPr>
              <a:t>In the CTC</a:t>
            </a:r>
          </a:p>
          <a:p>
            <a:pPr>
              <a:defRPr/>
            </a:pPr>
            <a:endParaRPr lang="en-US" altLang="ko-KR" sz="1800" dirty="0" smtClean="0">
              <a:solidFill>
                <a:srgbClr val="0000FF"/>
              </a:solidFill>
              <a:ea typeface="맑은 고딕" pitchFamily="50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9688784"/>
              </p:ext>
            </p:extLst>
          </p:nvPr>
        </p:nvGraphicFramePr>
        <p:xfrm>
          <a:off x="179388" y="3933056"/>
          <a:ext cx="8784984" cy="2780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4"/>
                <a:gridCol w="734482"/>
                <a:gridCol w="734482"/>
                <a:gridCol w="734482"/>
                <a:gridCol w="734482"/>
                <a:gridCol w="734482"/>
                <a:gridCol w="734482"/>
                <a:gridCol w="734482"/>
                <a:gridCol w="734482"/>
                <a:gridCol w="734482"/>
                <a:gridCol w="734482"/>
              </a:tblGrid>
              <a:tr h="571545"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Texture Coding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Depth Coding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Total (Coded PSNR)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Total </a:t>
                      </a:r>
                    </a:p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(Synthesized PSNR)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Complexity estimate </a:t>
                      </a:r>
                      <a:br>
                        <a:rPr lang="en-US" altLang="ko-K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</a:b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(ratio to anchor)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293247"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dBR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dPSNR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dBR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dPSNR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dBR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dPSNR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dBR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dPSNR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Enc. time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Dec. time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38655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Test-1: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MVC</a:t>
                      </a:r>
                      <a:b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</a:b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(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deblocking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 for ALC)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0.01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N/A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N/A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0.01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N/A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N/A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99 %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102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</a:tr>
              <a:tr h="57154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Test-2: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MVC</a:t>
                      </a:r>
                      <a:b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</a:b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(Simplified </a:t>
                      </a:r>
                      <a:b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</a:b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deblocking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 for ALC)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</a:t>
                      </a:r>
                      <a:r>
                        <a:rPr lang="en-US" sz="12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0.02 </a:t>
                      </a:r>
                      <a:r>
                        <a:rPr lang="en-US" sz="12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N/A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N/A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</a:t>
                      </a:r>
                      <a:r>
                        <a:rPr lang="en-US" sz="12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0.02 </a:t>
                      </a:r>
                      <a:r>
                        <a:rPr lang="en-US" sz="12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N/A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N/A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99 %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103 %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</a:tr>
              <a:tr h="38655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Test-3: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3DV</a:t>
                      </a:r>
                      <a:b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</a:b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(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deblocking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 for ALC)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0.08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0.08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0.05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100 %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102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</a:tr>
              <a:tr h="57154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Test-4: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3DV</a:t>
                      </a:r>
                      <a:b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</a:b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(Simplified </a:t>
                      </a:r>
                      <a:b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</a:b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deblocking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 for ALC)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0.03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0.03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0.02 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100 %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103 %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3546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Facts: Blocking Artifacts caused by IC (or ALC)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2253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Block-based LC creates the blocking artifacts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0210D0-8618-45FC-A321-0A25885DDE13}" type="slidenum">
              <a:rPr lang="en-US" altLang="ko-KR" smtClean="0"/>
              <a:pPr>
                <a:defRPr/>
              </a:pPr>
              <a:t>33</a:t>
            </a:fld>
            <a:endParaRPr lang="en-US" altLang="ko-KR"/>
          </a:p>
        </p:txBody>
      </p:sp>
      <p:pic>
        <p:nvPicPr>
          <p:cNvPr id="2253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9138" y="1916113"/>
            <a:ext cx="7696200" cy="439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Box 6"/>
          <p:cNvSpPr txBox="1">
            <a:spLocks noChangeArrowheads="1"/>
          </p:cNvSpPr>
          <p:nvPr/>
        </p:nvSpPr>
        <p:spPr bwMode="auto">
          <a:xfrm>
            <a:off x="161925" y="6308725"/>
            <a:ext cx="882015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b="1">
                <a:latin typeface="Arial" charset="0"/>
              </a:rPr>
              <a:t>Left image shows the boundary filtering strengths (bS) between IC block boundaries (bS=0: Red, bS=1: Blue, bS=2: Green, bS=3: Magenta, bS=4: Cyan) in the Ballroom QVGA 3rd view, 191st frame (QP=37) and right image shows the magnified image of the white-dashed rectangle of the left image indicated by the white arrow.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8125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Facts: Blocking Artifacts caused by IC (or ALC)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2355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Block-based LC creates the blocking artifacts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D35C4E-0FE0-4221-A93F-C1A89396C60D}" type="slidenum">
              <a:rPr lang="en-US" altLang="ko-KR" smtClean="0"/>
              <a:pPr>
                <a:defRPr/>
              </a:pPr>
              <a:t>34</a:t>
            </a:fld>
            <a:endParaRPr lang="en-US" altLang="ko-KR"/>
          </a:p>
        </p:txBody>
      </p:sp>
      <p:sp>
        <p:nvSpPr>
          <p:cNvPr id="23557" name="TextBox 6"/>
          <p:cNvSpPr txBox="1">
            <a:spLocks noChangeArrowheads="1"/>
          </p:cNvSpPr>
          <p:nvPr/>
        </p:nvSpPr>
        <p:spPr bwMode="auto">
          <a:xfrm>
            <a:off x="161925" y="6308725"/>
            <a:ext cx="882015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b="1">
                <a:latin typeface="Arial" charset="0"/>
              </a:rPr>
              <a:t>Left image shows the boundary filtering strengths (bS) between IC block boundaries (bS=0: Red, bS=1: Blue, bS=2: Green, bS=3: Magenta, bS=4: Cyan ) in Exit QVGA sequence 3rd view, 12th frame (QP=37), and right image shows the magnified image of the white-dashed rectangle of the left image indicated by the white arrow.</a:t>
            </a:r>
            <a:endParaRPr lang="ko-KR" altLang="en-US"/>
          </a:p>
        </p:txBody>
      </p:sp>
      <p:pic>
        <p:nvPicPr>
          <p:cNvPr id="235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1916113"/>
            <a:ext cx="7704137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46524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Can AVC </a:t>
            </a:r>
            <a:r>
              <a:rPr lang="en-US" altLang="ko-KR" b="1" dirty="0" err="1" smtClean="0"/>
              <a:t>Deblocking</a:t>
            </a:r>
            <a:r>
              <a:rPr lang="en-US" altLang="ko-KR" b="1" dirty="0" smtClean="0"/>
              <a:t> cover ALC?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2457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 smtClean="0">
                <a:solidFill>
                  <a:srgbClr val="00B0F0"/>
                </a:solidFill>
                <a:ea typeface="맑은 고딕" pitchFamily="50" charset="-127"/>
              </a:rPr>
              <a:t>INTRA</a:t>
            </a:r>
            <a:r>
              <a:rPr lang="en-US" altLang="ko-KR" sz="1800" dirty="0" smtClean="0">
                <a:ea typeface="맑은 고딕" pitchFamily="50" charset="-127"/>
              </a:rPr>
              <a:t> vs. IC (or ALC) block case </a:t>
            </a:r>
          </a:p>
          <a:p>
            <a:pPr lvl="1"/>
            <a:r>
              <a:rPr lang="en-US" altLang="ko-KR" sz="1600" dirty="0" smtClean="0">
                <a:ea typeface="맑은 고딕" pitchFamily="50" charset="-127"/>
              </a:rPr>
              <a:t>AVC/H.264 </a:t>
            </a:r>
            <a:r>
              <a:rPr lang="en-US" altLang="ko-KR" sz="1600" dirty="0" err="1" smtClean="0">
                <a:ea typeface="맑은 고딕" pitchFamily="50" charset="-127"/>
              </a:rPr>
              <a:t>deblocking</a:t>
            </a:r>
            <a:r>
              <a:rPr lang="en-US" altLang="ko-KR" sz="1600" dirty="0" smtClean="0">
                <a:ea typeface="맑은 고딕" pitchFamily="50" charset="-127"/>
              </a:rPr>
              <a:t> can cover IC (or ALC) (using </a:t>
            </a:r>
            <a:r>
              <a:rPr lang="en-US" altLang="ko-KR" sz="1600" dirty="0" err="1" smtClean="0">
                <a:ea typeface="맑은 고딕" pitchFamily="50" charset="-127"/>
              </a:rPr>
              <a:t>bS</a:t>
            </a:r>
            <a:r>
              <a:rPr lang="en-US" altLang="ko-KR" sz="1600" dirty="0" smtClean="0">
                <a:ea typeface="맑은 고딕" pitchFamily="50" charset="-127"/>
              </a:rPr>
              <a:t> = 3 or 4)  </a:t>
            </a:r>
            <a:r>
              <a:rPr lang="en-US" altLang="ko-KR" sz="1600" dirty="0" smtClean="0">
                <a:ea typeface="맑은 고딕" pitchFamily="50" charset="-127"/>
                <a:sym typeface="Wingdings" pitchFamily="2" charset="2"/>
              </a:rPr>
              <a:t> </a:t>
            </a:r>
            <a:r>
              <a:rPr lang="en-US" altLang="ko-KR" sz="1600" dirty="0" smtClean="0">
                <a:solidFill>
                  <a:srgbClr val="FF0000"/>
                </a:solidFill>
                <a:ea typeface="맑은 고딕" pitchFamily="50" charset="-127"/>
                <a:sym typeface="Wingdings" pitchFamily="2" charset="2"/>
              </a:rPr>
              <a:t>No problem!!</a:t>
            </a:r>
            <a:endParaRPr lang="en-US" altLang="ko-KR" sz="1600" dirty="0" smtClean="0">
              <a:solidFill>
                <a:srgbClr val="FF0000"/>
              </a:solidFill>
              <a:ea typeface="맑은 고딕" pitchFamily="50" charset="-127"/>
            </a:endParaRPr>
          </a:p>
          <a:p>
            <a:r>
              <a:rPr lang="en-US" altLang="ko-KR" sz="1800" dirty="0" smtClean="0">
                <a:ea typeface="맑은 고딕" pitchFamily="50" charset="-127"/>
              </a:rPr>
              <a:t>INTER vs. IC (or ALC) block case  (or IC (or ALC) block vs. IC (or ALC) block)</a:t>
            </a:r>
          </a:p>
          <a:p>
            <a:pPr lvl="1"/>
            <a:r>
              <a:rPr lang="en-US" altLang="ko-KR" sz="1600" dirty="0" smtClean="0">
                <a:ea typeface="맑은 고딕" pitchFamily="50" charset="-127"/>
              </a:rPr>
              <a:t>If there are coded coefficients? </a:t>
            </a:r>
          </a:p>
          <a:p>
            <a:pPr lvl="2"/>
            <a:r>
              <a:rPr lang="en-US" altLang="ko-KR" sz="1400" dirty="0" smtClean="0">
                <a:ea typeface="맑은 고딕" pitchFamily="50" charset="-127"/>
              </a:rPr>
              <a:t>AVC/H.264 </a:t>
            </a:r>
            <a:r>
              <a:rPr lang="en-US" altLang="ko-KR" sz="1400" dirty="0" err="1" smtClean="0">
                <a:ea typeface="맑은 고딕" pitchFamily="50" charset="-127"/>
              </a:rPr>
              <a:t>deblocking</a:t>
            </a:r>
            <a:r>
              <a:rPr lang="en-US" altLang="ko-KR" sz="1400" dirty="0" smtClean="0">
                <a:ea typeface="맑은 고딕" pitchFamily="50" charset="-127"/>
              </a:rPr>
              <a:t> can cover IC (or ALC) (using </a:t>
            </a:r>
            <a:r>
              <a:rPr lang="en-US" altLang="ko-KR" sz="1400" dirty="0" err="1" smtClean="0">
                <a:ea typeface="맑은 고딕" pitchFamily="50" charset="-127"/>
              </a:rPr>
              <a:t>bS</a:t>
            </a:r>
            <a:r>
              <a:rPr lang="en-US" altLang="ko-KR" sz="1400" dirty="0" smtClean="0">
                <a:ea typeface="맑은 고딕" pitchFamily="50" charset="-127"/>
              </a:rPr>
              <a:t> = 2) </a:t>
            </a:r>
            <a:r>
              <a:rPr lang="en-US" altLang="ko-KR" sz="1400" dirty="0" smtClean="0">
                <a:ea typeface="맑은 고딕" pitchFamily="50" charset="-127"/>
                <a:sym typeface="Wingdings" pitchFamily="2" charset="2"/>
              </a:rPr>
              <a:t> </a:t>
            </a:r>
            <a:r>
              <a:rPr lang="en-US" altLang="ko-KR" sz="1400" dirty="0" smtClean="0">
                <a:solidFill>
                  <a:srgbClr val="FF0000"/>
                </a:solidFill>
                <a:ea typeface="맑은 고딕" pitchFamily="50" charset="-127"/>
                <a:sym typeface="Wingdings" pitchFamily="2" charset="2"/>
              </a:rPr>
              <a:t>No problem!!</a:t>
            </a:r>
            <a:endParaRPr lang="en-US" altLang="ko-KR" sz="1400" dirty="0" smtClean="0">
              <a:ea typeface="맑은 고딕" pitchFamily="50" charset="-127"/>
            </a:endParaRPr>
          </a:p>
          <a:p>
            <a:pPr lvl="1"/>
            <a:r>
              <a:rPr lang="en-US" altLang="ko-KR" sz="1600" dirty="0" smtClean="0">
                <a:ea typeface="맑은 고딕" pitchFamily="50" charset="-127"/>
              </a:rPr>
              <a:t>If there are no coded coefficients &amp;&amp; </a:t>
            </a:r>
            <a:br>
              <a:rPr lang="en-US" altLang="ko-KR" sz="1600" dirty="0" smtClean="0">
                <a:ea typeface="맑은 고딕" pitchFamily="50" charset="-127"/>
              </a:rPr>
            </a:br>
            <a:r>
              <a:rPr lang="en-US" altLang="ko-KR" sz="1600" dirty="0" smtClean="0">
                <a:ea typeface="맑은 고딕" pitchFamily="50" charset="-127"/>
              </a:rPr>
              <a:t>if their motions are different || their references are different</a:t>
            </a:r>
          </a:p>
          <a:p>
            <a:pPr lvl="2"/>
            <a:r>
              <a:rPr lang="en-US" altLang="ko-KR" sz="1400" dirty="0" smtClean="0">
                <a:ea typeface="맑은 고딕" pitchFamily="50" charset="-127"/>
              </a:rPr>
              <a:t>AVC/H.264 </a:t>
            </a:r>
            <a:r>
              <a:rPr lang="en-US" altLang="ko-KR" sz="1400" dirty="0" err="1" smtClean="0">
                <a:ea typeface="맑은 고딕" pitchFamily="50" charset="-127"/>
              </a:rPr>
              <a:t>deblocking</a:t>
            </a:r>
            <a:r>
              <a:rPr lang="en-US" altLang="ko-KR" sz="1400" dirty="0" smtClean="0">
                <a:ea typeface="맑은 고딕" pitchFamily="50" charset="-127"/>
              </a:rPr>
              <a:t> can cover IC (or ALC) (using </a:t>
            </a:r>
            <a:r>
              <a:rPr lang="en-US" altLang="ko-KR" sz="1400" dirty="0" err="1" smtClean="0">
                <a:ea typeface="맑은 고딕" pitchFamily="50" charset="-127"/>
              </a:rPr>
              <a:t>bS</a:t>
            </a:r>
            <a:r>
              <a:rPr lang="en-US" altLang="ko-KR" sz="1400" dirty="0" smtClean="0">
                <a:ea typeface="맑은 고딕" pitchFamily="50" charset="-127"/>
              </a:rPr>
              <a:t> = 1) </a:t>
            </a:r>
            <a:r>
              <a:rPr lang="en-US" altLang="ko-KR" sz="1400" dirty="0" smtClean="0">
                <a:ea typeface="맑은 고딕" pitchFamily="50" charset="-127"/>
                <a:sym typeface="Wingdings" pitchFamily="2" charset="2"/>
              </a:rPr>
              <a:t> </a:t>
            </a:r>
            <a:r>
              <a:rPr lang="en-US" altLang="ko-KR" sz="1400" dirty="0" smtClean="0">
                <a:solidFill>
                  <a:srgbClr val="FF0000"/>
                </a:solidFill>
                <a:ea typeface="맑은 고딕" pitchFamily="50" charset="-127"/>
                <a:sym typeface="Wingdings" pitchFamily="2" charset="2"/>
              </a:rPr>
              <a:t>No problem!!</a:t>
            </a:r>
            <a:endParaRPr lang="en-US" altLang="ko-KR" sz="1400" dirty="0" smtClean="0"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81EF31-79A0-4E7C-A721-2829D92390DA}" type="slidenum">
              <a:rPr lang="en-US" altLang="ko-KR" smtClean="0"/>
              <a:pPr>
                <a:defRPr/>
              </a:pPr>
              <a:t>35</a:t>
            </a:fld>
            <a:endParaRPr lang="en-US" altLang="ko-KR"/>
          </a:p>
        </p:txBody>
      </p:sp>
      <p:grpSp>
        <p:nvGrpSpPr>
          <p:cNvPr id="24581" name="Group 4"/>
          <p:cNvGrpSpPr>
            <a:grpSpLocks/>
          </p:cNvGrpSpPr>
          <p:nvPr/>
        </p:nvGrpSpPr>
        <p:grpSpPr bwMode="auto">
          <a:xfrm>
            <a:off x="107950" y="4691063"/>
            <a:ext cx="8955088" cy="2133600"/>
            <a:chOff x="70" y="1250"/>
            <a:chExt cx="5641" cy="1344"/>
          </a:xfrm>
        </p:grpSpPr>
        <p:sp>
          <p:nvSpPr>
            <p:cNvPr id="24582" name="Rectangle 5"/>
            <p:cNvSpPr>
              <a:spLocks noChangeArrowheads="1"/>
            </p:cNvSpPr>
            <p:nvPr/>
          </p:nvSpPr>
          <p:spPr bwMode="auto">
            <a:xfrm>
              <a:off x="3914" y="1861"/>
              <a:ext cx="574" cy="574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 &amp;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IC (or ALC)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4583" name="Rectangle 6"/>
            <p:cNvSpPr>
              <a:spLocks noChangeArrowheads="1"/>
            </p:cNvSpPr>
            <p:nvPr/>
          </p:nvSpPr>
          <p:spPr bwMode="auto">
            <a:xfrm>
              <a:off x="4488" y="1861"/>
              <a:ext cx="574" cy="574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 &amp;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IC (or ALC)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4584" name="Rectangle 7"/>
            <p:cNvSpPr>
              <a:spLocks noChangeArrowheads="1"/>
            </p:cNvSpPr>
            <p:nvPr/>
          </p:nvSpPr>
          <p:spPr bwMode="auto">
            <a:xfrm>
              <a:off x="5088" y="1250"/>
              <a:ext cx="574" cy="574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 &amp;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IC (or ALC)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4585" name="Rectangle 8"/>
            <p:cNvSpPr>
              <a:spLocks noChangeArrowheads="1"/>
            </p:cNvSpPr>
            <p:nvPr/>
          </p:nvSpPr>
          <p:spPr bwMode="auto">
            <a:xfrm>
              <a:off x="5088" y="1824"/>
              <a:ext cx="574" cy="574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 &amp;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IC (or ALC)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4586" name="Line 9"/>
            <p:cNvSpPr>
              <a:spLocks noChangeShapeType="1"/>
            </p:cNvSpPr>
            <p:nvPr/>
          </p:nvSpPr>
          <p:spPr bwMode="auto">
            <a:xfrm>
              <a:off x="4488" y="1804"/>
              <a:ext cx="0" cy="67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587" name="Line 10"/>
            <p:cNvSpPr>
              <a:spLocks noChangeShapeType="1"/>
            </p:cNvSpPr>
            <p:nvPr/>
          </p:nvSpPr>
          <p:spPr bwMode="auto">
            <a:xfrm rot="5400000">
              <a:off x="5375" y="1493"/>
              <a:ext cx="0" cy="67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588" name="Text Box 11"/>
            <p:cNvSpPr txBox="1">
              <a:spLocks noChangeArrowheads="1"/>
            </p:cNvSpPr>
            <p:nvPr/>
          </p:nvSpPr>
          <p:spPr bwMode="auto">
            <a:xfrm>
              <a:off x="4133" y="2439"/>
              <a:ext cx="73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Vertical boundary</a:t>
              </a:r>
            </a:p>
          </p:txBody>
        </p:sp>
        <p:sp>
          <p:nvSpPr>
            <p:cNvPr id="24589" name="Text Box 12"/>
            <p:cNvSpPr txBox="1">
              <a:spLocks noChangeArrowheads="1"/>
            </p:cNvSpPr>
            <p:nvPr/>
          </p:nvSpPr>
          <p:spPr bwMode="auto">
            <a:xfrm>
              <a:off x="1824" y="1440"/>
              <a:ext cx="212" cy="7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Horizontal boundary</a:t>
              </a:r>
            </a:p>
          </p:txBody>
        </p:sp>
        <p:sp>
          <p:nvSpPr>
            <p:cNvPr id="24590" name="Rectangle 13"/>
            <p:cNvSpPr>
              <a:spLocks noChangeArrowheads="1"/>
            </p:cNvSpPr>
            <p:nvPr/>
          </p:nvSpPr>
          <p:spPr bwMode="auto">
            <a:xfrm>
              <a:off x="1999" y="1861"/>
              <a:ext cx="574" cy="574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 &amp;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IC (or ALC)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4591" name="Rectangle 14"/>
            <p:cNvSpPr>
              <a:spLocks noChangeArrowheads="1"/>
            </p:cNvSpPr>
            <p:nvPr/>
          </p:nvSpPr>
          <p:spPr bwMode="auto">
            <a:xfrm>
              <a:off x="2573" y="1861"/>
              <a:ext cx="574" cy="57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</a:t>
              </a:r>
            </a:p>
            <a:p>
              <a:pPr algn="ctr"/>
              <a:endParaRPr lang="en-US" altLang="ko-KR" sz="900">
                <a:solidFill>
                  <a:srgbClr val="000000"/>
                </a:solidFill>
                <a:latin typeface="Arial" charset="0"/>
                <a:ea typeface="굴림" pitchFamily="50" charset="-127"/>
              </a:endParaRPr>
            </a:p>
            <a:p>
              <a:pPr algn="ctr"/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4592" name="Rectangle 15"/>
            <p:cNvSpPr>
              <a:spLocks noChangeArrowheads="1"/>
            </p:cNvSpPr>
            <p:nvPr/>
          </p:nvSpPr>
          <p:spPr bwMode="auto">
            <a:xfrm>
              <a:off x="3168" y="1251"/>
              <a:ext cx="574" cy="573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 &amp;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IC (or ALC)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4593" name="Rectangle 16"/>
            <p:cNvSpPr>
              <a:spLocks noChangeArrowheads="1"/>
            </p:cNvSpPr>
            <p:nvPr/>
          </p:nvSpPr>
          <p:spPr bwMode="auto">
            <a:xfrm>
              <a:off x="3168" y="1824"/>
              <a:ext cx="574" cy="57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</a:t>
              </a:r>
            </a:p>
            <a:p>
              <a:pPr algn="ctr"/>
              <a:endParaRPr lang="en-US" altLang="ko-KR" sz="900">
                <a:solidFill>
                  <a:srgbClr val="000000"/>
                </a:solidFill>
                <a:latin typeface="Arial" charset="0"/>
                <a:ea typeface="굴림" pitchFamily="50" charset="-127"/>
              </a:endParaRPr>
            </a:p>
            <a:p>
              <a:pPr algn="ctr"/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4594" name="Line 17"/>
            <p:cNvSpPr>
              <a:spLocks noChangeShapeType="1"/>
            </p:cNvSpPr>
            <p:nvPr/>
          </p:nvSpPr>
          <p:spPr bwMode="auto">
            <a:xfrm>
              <a:off x="2573" y="1805"/>
              <a:ext cx="0" cy="67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595" name="Line 18"/>
            <p:cNvSpPr>
              <a:spLocks noChangeShapeType="1"/>
            </p:cNvSpPr>
            <p:nvPr/>
          </p:nvSpPr>
          <p:spPr bwMode="auto">
            <a:xfrm rot="5400000">
              <a:off x="3455" y="1494"/>
              <a:ext cx="0" cy="67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596" name="Text Box 19"/>
            <p:cNvSpPr txBox="1">
              <a:spLocks noChangeArrowheads="1"/>
            </p:cNvSpPr>
            <p:nvPr/>
          </p:nvSpPr>
          <p:spPr bwMode="auto">
            <a:xfrm>
              <a:off x="3744" y="1440"/>
              <a:ext cx="212" cy="7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Horizontal boundary</a:t>
              </a:r>
            </a:p>
          </p:txBody>
        </p:sp>
        <p:sp>
          <p:nvSpPr>
            <p:cNvPr id="24597" name="Text Box 20"/>
            <p:cNvSpPr txBox="1">
              <a:spLocks noChangeArrowheads="1"/>
            </p:cNvSpPr>
            <p:nvPr/>
          </p:nvSpPr>
          <p:spPr bwMode="auto">
            <a:xfrm>
              <a:off x="2239" y="2440"/>
              <a:ext cx="73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Vertical boundary</a:t>
              </a:r>
            </a:p>
          </p:txBody>
        </p:sp>
        <p:sp>
          <p:nvSpPr>
            <p:cNvPr id="24598" name="Rectangle 21"/>
            <p:cNvSpPr>
              <a:spLocks noChangeArrowheads="1"/>
            </p:cNvSpPr>
            <p:nvPr/>
          </p:nvSpPr>
          <p:spPr bwMode="auto">
            <a:xfrm>
              <a:off x="70" y="1861"/>
              <a:ext cx="574" cy="574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 &amp;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IC (or ALC)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4599" name="Rectangle 22"/>
            <p:cNvSpPr>
              <a:spLocks noChangeArrowheads="1"/>
            </p:cNvSpPr>
            <p:nvPr/>
          </p:nvSpPr>
          <p:spPr bwMode="auto">
            <a:xfrm>
              <a:off x="644" y="1861"/>
              <a:ext cx="574" cy="574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INTRA</a:t>
              </a:r>
            </a:p>
            <a:p>
              <a:pPr algn="ctr"/>
              <a:endPara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endParaRP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4600" name="Rectangle 23"/>
            <p:cNvSpPr>
              <a:spLocks noChangeArrowheads="1"/>
            </p:cNvSpPr>
            <p:nvPr/>
          </p:nvSpPr>
          <p:spPr bwMode="auto">
            <a:xfrm>
              <a:off x="1248" y="1250"/>
              <a:ext cx="574" cy="574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 &amp;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IC (or ALC)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4601" name="Rectangle 24"/>
            <p:cNvSpPr>
              <a:spLocks noChangeArrowheads="1"/>
            </p:cNvSpPr>
            <p:nvPr/>
          </p:nvSpPr>
          <p:spPr bwMode="auto">
            <a:xfrm>
              <a:off x="1248" y="1824"/>
              <a:ext cx="574" cy="574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INTRA</a:t>
              </a:r>
            </a:p>
            <a:p>
              <a:pPr algn="ctr"/>
              <a:endPara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endParaRP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4602" name="Line 25"/>
            <p:cNvSpPr>
              <a:spLocks noChangeShapeType="1"/>
            </p:cNvSpPr>
            <p:nvPr/>
          </p:nvSpPr>
          <p:spPr bwMode="auto">
            <a:xfrm>
              <a:off x="644" y="1804"/>
              <a:ext cx="1" cy="67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603" name="Line 26"/>
            <p:cNvSpPr>
              <a:spLocks noChangeShapeType="1"/>
            </p:cNvSpPr>
            <p:nvPr/>
          </p:nvSpPr>
          <p:spPr bwMode="auto">
            <a:xfrm rot="5400000">
              <a:off x="1534" y="1494"/>
              <a:ext cx="1" cy="67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604" name="Text Box 27"/>
            <p:cNvSpPr txBox="1">
              <a:spLocks noChangeArrowheads="1"/>
            </p:cNvSpPr>
            <p:nvPr/>
          </p:nvSpPr>
          <p:spPr bwMode="auto">
            <a:xfrm>
              <a:off x="289" y="2439"/>
              <a:ext cx="73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Vertical boundary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608973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>
                <a:solidFill>
                  <a:schemeClr val="tx1"/>
                </a:solidFill>
              </a:rPr>
              <a:t>Most IC blocking artifacts are shown </a:t>
            </a:r>
            <a:br>
              <a:rPr lang="en-US" altLang="ko-KR" b="1" dirty="0" smtClean="0">
                <a:solidFill>
                  <a:schemeClr val="tx1"/>
                </a:solidFill>
              </a:rPr>
            </a:br>
            <a:r>
              <a:rPr lang="en-US" altLang="ko-KR" b="1" dirty="0" smtClean="0">
                <a:solidFill>
                  <a:schemeClr val="tx1"/>
                </a:solidFill>
              </a:rPr>
              <a:t>due to </a:t>
            </a:r>
            <a:r>
              <a:rPr lang="en-US" altLang="ko-KR" b="1" dirty="0" smtClean="0">
                <a:solidFill>
                  <a:srgbClr val="FF0000"/>
                </a:solidFill>
              </a:rPr>
              <a:t>NO-Filtering in case </a:t>
            </a:r>
            <a:r>
              <a:rPr lang="en-US" altLang="ko-KR" b="1" dirty="0" err="1" smtClean="0">
                <a:solidFill>
                  <a:srgbClr val="FF0000"/>
                </a:solidFill>
              </a:rPr>
              <a:t>bS</a:t>
            </a:r>
            <a:r>
              <a:rPr lang="en-US" altLang="ko-KR" b="1" dirty="0" smtClean="0">
                <a:solidFill>
                  <a:srgbClr val="FF0000"/>
                </a:solidFill>
              </a:rPr>
              <a:t>=0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2560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lnSpc>
                <a:spcPct val="110000"/>
              </a:lnSpc>
            </a:pPr>
            <a:r>
              <a:rPr lang="en-US" altLang="ko-KR" sz="1600" dirty="0" smtClean="0"/>
              <a:t>Otherwise, all of the following conditions is true, </a:t>
            </a:r>
            <a:r>
              <a:rPr lang="en-US" altLang="ko-KR" sz="1600" dirty="0" smtClean="0">
                <a:solidFill>
                  <a:srgbClr val="FF0000"/>
                </a:solidFill>
              </a:rPr>
              <a:t>the </a:t>
            </a:r>
            <a:r>
              <a:rPr lang="en-US" altLang="ko-KR" sz="1600" dirty="0" err="1" smtClean="0">
                <a:solidFill>
                  <a:srgbClr val="FF0000"/>
                </a:solidFill>
              </a:rPr>
              <a:t>bS</a:t>
            </a:r>
            <a:r>
              <a:rPr lang="en-US" altLang="ko-KR" sz="1600" dirty="0" smtClean="0">
                <a:solidFill>
                  <a:srgbClr val="FF0000"/>
                </a:solidFill>
              </a:rPr>
              <a:t> = 0</a:t>
            </a:r>
            <a:r>
              <a:rPr lang="en-US" altLang="ko-KR" sz="1600" dirty="0" smtClean="0"/>
              <a:t> </a:t>
            </a:r>
            <a:r>
              <a:rPr lang="en-US" altLang="ko-KR" sz="1600" dirty="0" smtClean="0">
                <a:sym typeface="Wingdings" pitchFamily="2" charset="2"/>
              </a:rPr>
              <a:t> </a:t>
            </a:r>
            <a:r>
              <a:rPr lang="en-US" altLang="ko-KR" sz="1600" u="sng" dirty="0" smtClean="0">
                <a:solidFill>
                  <a:srgbClr val="FF0000"/>
                </a:solidFill>
              </a:rPr>
              <a:t>NO filtering</a:t>
            </a:r>
            <a:endParaRPr lang="en-US" altLang="ko-KR" sz="1600" dirty="0" smtClean="0"/>
          </a:p>
          <a:p>
            <a:pPr lvl="2" eaLnBrk="1" hangingPunct="1">
              <a:lnSpc>
                <a:spcPct val="110000"/>
              </a:lnSpc>
            </a:pPr>
            <a:r>
              <a:rPr lang="en-US" altLang="ko-KR" sz="1400" dirty="0" smtClean="0"/>
              <a:t>INTER &amp;&amp; </a:t>
            </a:r>
          </a:p>
          <a:p>
            <a:pPr lvl="2" eaLnBrk="1" hangingPunct="1">
              <a:lnSpc>
                <a:spcPct val="110000"/>
              </a:lnSpc>
            </a:pPr>
            <a:r>
              <a:rPr lang="en-US" altLang="ko-KR" sz="1400" dirty="0" smtClean="0"/>
              <a:t>There are NO coded </a:t>
            </a:r>
            <a:r>
              <a:rPr lang="en-US" altLang="ko-KR" sz="1400" dirty="0" smtClean="0">
                <a:ea typeface="맑은 고딕" pitchFamily="50" charset="-127"/>
              </a:rPr>
              <a:t>coefficients </a:t>
            </a:r>
            <a:r>
              <a:rPr lang="en-US" altLang="ko-KR" sz="1400" dirty="0" smtClean="0"/>
              <a:t>&amp;&amp; </a:t>
            </a:r>
          </a:p>
          <a:p>
            <a:pPr lvl="2" eaLnBrk="1" hangingPunct="1">
              <a:lnSpc>
                <a:spcPct val="110000"/>
              </a:lnSpc>
            </a:pPr>
            <a:r>
              <a:rPr lang="en-US" altLang="ko-KR" sz="1400" dirty="0" smtClean="0"/>
              <a:t>They have same or similar MV and Reference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E27BB2-2677-477F-BC8A-BD97591BB5C4}" type="slidenum">
              <a:rPr lang="en-US" altLang="ko-KR" smtClean="0"/>
              <a:pPr>
                <a:defRPr/>
              </a:pPr>
              <a:t>36</a:t>
            </a:fld>
            <a:endParaRPr lang="en-US" altLang="ko-KR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4886325" y="4254500"/>
            <a:ext cx="911225" cy="911225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INTER &amp;</a:t>
            </a:r>
          </a:p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IC (or ALC)</a:t>
            </a:r>
          </a:p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Block</a:t>
            </a: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5797550" y="4254500"/>
            <a:ext cx="911225" cy="911225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INTER &amp;</a:t>
            </a:r>
          </a:p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IC (or ALC)</a:t>
            </a:r>
          </a:p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Block</a:t>
            </a: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6750050" y="3284538"/>
            <a:ext cx="911225" cy="911225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INTER &amp;</a:t>
            </a:r>
          </a:p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IC (or ALC)</a:t>
            </a:r>
          </a:p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Block</a:t>
            </a:r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6750050" y="4195763"/>
            <a:ext cx="911225" cy="911225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INTER &amp;</a:t>
            </a:r>
          </a:p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IC (or ALC)</a:t>
            </a:r>
          </a:p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Block</a:t>
            </a:r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>
            <a:off x="5797550" y="4164013"/>
            <a:ext cx="0" cy="10699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5610" name="Line 10"/>
          <p:cNvSpPr>
            <a:spLocks noChangeShapeType="1"/>
          </p:cNvSpPr>
          <p:nvPr/>
        </p:nvSpPr>
        <p:spPr bwMode="auto">
          <a:xfrm rot="5400000">
            <a:off x="7206457" y="3671094"/>
            <a:ext cx="0" cy="10683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5233988" y="5172075"/>
            <a:ext cx="11668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Vertical boundary</a:t>
            </a:r>
          </a:p>
        </p:txBody>
      </p:sp>
      <p:sp>
        <p:nvSpPr>
          <p:cNvPr id="25612" name="Rectangle 13"/>
          <p:cNvSpPr>
            <a:spLocks noChangeArrowheads="1"/>
          </p:cNvSpPr>
          <p:nvPr/>
        </p:nvSpPr>
        <p:spPr bwMode="auto">
          <a:xfrm>
            <a:off x="1846263" y="4254500"/>
            <a:ext cx="911225" cy="911225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INTER &amp;</a:t>
            </a:r>
          </a:p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IC (or ALC)</a:t>
            </a:r>
          </a:p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Block</a:t>
            </a:r>
          </a:p>
        </p:txBody>
      </p:sp>
      <p:sp>
        <p:nvSpPr>
          <p:cNvPr id="25613" name="Rectangle 14"/>
          <p:cNvSpPr>
            <a:spLocks noChangeArrowheads="1"/>
          </p:cNvSpPr>
          <p:nvPr/>
        </p:nvSpPr>
        <p:spPr bwMode="auto">
          <a:xfrm>
            <a:off x="2757488" y="4254500"/>
            <a:ext cx="911225" cy="9112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900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INTER</a:t>
            </a:r>
          </a:p>
          <a:p>
            <a:pPr algn="ctr"/>
            <a:endParaRPr lang="en-US" altLang="ko-KR" sz="900">
              <a:solidFill>
                <a:srgbClr val="000000"/>
              </a:solidFill>
              <a:latin typeface="Arial" charset="0"/>
              <a:ea typeface="굴림" pitchFamily="50" charset="-127"/>
            </a:endParaRPr>
          </a:p>
          <a:p>
            <a:pPr algn="ctr"/>
            <a:r>
              <a:rPr lang="en-US" altLang="ko-KR" sz="900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Block</a:t>
            </a:r>
          </a:p>
        </p:txBody>
      </p:sp>
      <p:sp>
        <p:nvSpPr>
          <p:cNvPr id="25614" name="Rectangle 15"/>
          <p:cNvSpPr>
            <a:spLocks noChangeArrowheads="1"/>
          </p:cNvSpPr>
          <p:nvPr/>
        </p:nvSpPr>
        <p:spPr bwMode="auto">
          <a:xfrm>
            <a:off x="3702050" y="3286125"/>
            <a:ext cx="911225" cy="909638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INTER &amp;</a:t>
            </a:r>
          </a:p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IC (or ALC)</a:t>
            </a:r>
          </a:p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Block</a:t>
            </a:r>
          </a:p>
        </p:txBody>
      </p:sp>
      <p:sp>
        <p:nvSpPr>
          <p:cNvPr id="25615" name="Rectangle 16"/>
          <p:cNvSpPr>
            <a:spLocks noChangeArrowheads="1"/>
          </p:cNvSpPr>
          <p:nvPr/>
        </p:nvSpPr>
        <p:spPr bwMode="auto">
          <a:xfrm>
            <a:off x="3702050" y="4195763"/>
            <a:ext cx="911225" cy="9112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900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INTER</a:t>
            </a:r>
          </a:p>
          <a:p>
            <a:pPr algn="ctr"/>
            <a:endParaRPr lang="en-US" altLang="ko-KR" sz="900">
              <a:solidFill>
                <a:srgbClr val="000000"/>
              </a:solidFill>
              <a:latin typeface="Arial" charset="0"/>
              <a:ea typeface="굴림" pitchFamily="50" charset="-127"/>
            </a:endParaRPr>
          </a:p>
          <a:p>
            <a:pPr algn="ctr"/>
            <a:r>
              <a:rPr lang="en-US" altLang="ko-KR" sz="900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Block</a:t>
            </a:r>
          </a:p>
        </p:txBody>
      </p:sp>
      <p:sp>
        <p:nvSpPr>
          <p:cNvPr id="25616" name="Line 17"/>
          <p:cNvSpPr>
            <a:spLocks noChangeShapeType="1"/>
          </p:cNvSpPr>
          <p:nvPr/>
        </p:nvSpPr>
        <p:spPr bwMode="auto">
          <a:xfrm>
            <a:off x="2757488" y="4165600"/>
            <a:ext cx="0" cy="10683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5617" name="Line 18"/>
          <p:cNvSpPr>
            <a:spLocks noChangeShapeType="1"/>
          </p:cNvSpPr>
          <p:nvPr/>
        </p:nvSpPr>
        <p:spPr bwMode="auto">
          <a:xfrm rot="5400000">
            <a:off x="4158457" y="3672681"/>
            <a:ext cx="0" cy="10683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5618" name="Text Box 19"/>
          <p:cNvSpPr txBox="1">
            <a:spLocks noChangeArrowheads="1"/>
          </p:cNvSpPr>
          <p:nvPr/>
        </p:nvSpPr>
        <p:spPr bwMode="auto">
          <a:xfrm>
            <a:off x="4616450" y="3586163"/>
            <a:ext cx="336550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Horizontal boundary</a:t>
            </a:r>
          </a:p>
        </p:txBody>
      </p:sp>
      <p:sp>
        <p:nvSpPr>
          <p:cNvPr id="25619" name="Text Box 20"/>
          <p:cNvSpPr txBox="1">
            <a:spLocks noChangeArrowheads="1"/>
          </p:cNvSpPr>
          <p:nvPr/>
        </p:nvSpPr>
        <p:spPr bwMode="auto">
          <a:xfrm>
            <a:off x="2227263" y="5173663"/>
            <a:ext cx="11668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Vertical boundary</a:t>
            </a:r>
          </a:p>
        </p:txBody>
      </p:sp>
    </p:spTree>
    <p:extLst>
      <p:ext uri="{BB962C8B-B14F-4D97-AF65-F5344CB8AC3E}">
        <p14:creationId xmlns:p14="http://schemas.microsoft.com/office/powerpoint/2010/main" val="36297470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>
                <a:solidFill>
                  <a:schemeClr val="tx1"/>
                </a:solidFill>
              </a:rPr>
              <a:t>Most IC blocking artifacts are shown </a:t>
            </a:r>
            <a:br>
              <a:rPr lang="en-US" altLang="ko-KR" b="1" dirty="0" smtClean="0">
                <a:solidFill>
                  <a:schemeClr val="tx1"/>
                </a:solidFill>
              </a:rPr>
            </a:br>
            <a:r>
              <a:rPr lang="en-US" altLang="ko-KR" b="1" dirty="0" smtClean="0">
                <a:solidFill>
                  <a:schemeClr val="tx1"/>
                </a:solidFill>
              </a:rPr>
              <a:t>due to </a:t>
            </a:r>
            <a:r>
              <a:rPr lang="en-US" altLang="ko-KR" b="1" dirty="0" smtClean="0">
                <a:solidFill>
                  <a:srgbClr val="FF0000"/>
                </a:solidFill>
              </a:rPr>
              <a:t>NO-Filtering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2662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altLang="ko-KR" dirty="0" smtClean="0"/>
              <a:t>Balloons sequence in the 3DV-ATM6.0 anchor,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ko-KR" dirty="0" smtClean="0"/>
              <a:t>If all of the following conditions is true, </a:t>
            </a:r>
            <a:r>
              <a:rPr lang="en-US" altLang="ko-KR" dirty="0" smtClean="0">
                <a:sym typeface="Wingdings" pitchFamily="2" charset="2"/>
              </a:rPr>
              <a:t> F</a:t>
            </a:r>
            <a:r>
              <a:rPr lang="en-US" altLang="ko-KR" dirty="0" smtClean="0"/>
              <a:t>requency is </a:t>
            </a:r>
            <a:r>
              <a:rPr lang="en-US" altLang="ko-KR" dirty="0" smtClean="0">
                <a:solidFill>
                  <a:srgbClr val="FF0000"/>
                </a:solidFill>
              </a:rPr>
              <a:t>86%.</a:t>
            </a:r>
          </a:p>
          <a:p>
            <a:pPr lvl="2" eaLnBrk="1" hangingPunct="1">
              <a:lnSpc>
                <a:spcPct val="110000"/>
              </a:lnSpc>
            </a:pPr>
            <a:r>
              <a:rPr lang="en-US" altLang="ko-KR" dirty="0" smtClean="0"/>
              <a:t>(Condition 1) P Slice &amp;&amp; </a:t>
            </a:r>
            <a:r>
              <a:rPr lang="en-US" altLang="ko-KR" dirty="0" err="1" smtClean="0">
                <a:solidFill>
                  <a:srgbClr val="FF0000"/>
                </a:solidFill>
              </a:rPr>
              <a:t>bS</a:t>
            </a:r>
            <a:r>
              <a:rPr lang="en-US" altLang="ko-KR" dirty="0" smtClean="0">
                <a:solidFill>
                  <a:srgbClr val="FF0000"/>
                </a:solidFill>
              </a:rPr>
              <a:t> == 0 </a:t>
            </a:r>
            <a:r>
              <a:rPr lang="en-US" altLang="ko-KR" dirty="0" smtClean="0"/>
              <a:t>&amp;&amp; MB boundary &amp;&amp; (P_SKIP || P_L0_16x16)</a:t>
            </a:r>
            <a:br>
              <a:rPr lang="en-US" altLang="ko-KR" dirty="0" smtClean="0"/>
            </a:br>
            <a:r>
              <a:rPr lang="en-US" altLang="ko-KR" dirty="0" smtClean="0"/>
              <a:t>&amp;&amp; </a:t>
            </a:r>
            <a:r>
              <a:rPr lang="en-US" altLang="ko-KR" u="sng" dirty="0" smtClean="0"/>
              <a:t>the one of the p or q is ALC coded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ko-KR" dirty="0" smtClean="0"/>
              <a:t>Otherwise if all of the following conditions is true, </a:t>
            </a:r>
            <a:r>
              <a:rPr lang="en-US" altLang="ko-KR" dirty="0" smtClean="0">
                <a:sym typeface="Wingdings" pitchFamily="2" charset="2"/>
              </a:rPr>
              <a:t> F</a:t>
            </a:r>
            <a:r>
              <a:rPr lang="en-US" altLang="ko-KR" dirty="0" smtClean="0"/>
              <a:t>requency is 6%.</a:t>
            </a:r>
          </a:p>
          <a:p>
            <a:pPr lvl="2" eaLnBrk="1" hangingPunct="1">
              <a:lnSpc>
                <a:spcPct val="110000"/>
              </a:lnSpc>
            </a:pPr>
            <a:r>
              <a:rPr lang="en-US" altLang="ko-KR" dirty="0" smtClean="0"/>
              <a:t>(Condition 2) P Slice &amp;&amp; </a:t>
            </a:r>
            <a:r>
              <a:rPr lang="en-US" altLang="ko-KR" dirty="0" err="1" smtClean="0">
                <a:solidFill>
                  <a:srgbClr val="FF0000"/>
                </a:solidFill>
              </a:rPr>
              <a:t>bS</a:t>
            </a:r>
            <a:r>
              <a:rPr lang="en-US" altLang="ko-KR" dirty="0" smtClean="0">
                <a:solidFill>
                  <a:srgbClr val="FF0000"/>
                </a:solidFill>
              </a:rPr>
              <a:t> != 0 </a:t>
            </a:r>
            <a:r>
              <a:rPr lang="en-US" altLang="ko-KR" dirty="0" smtClean="0"/>
              <a:t>&amp;&amp; MB boundary &amp;&amp; (P_SKIP || P_L0_16x16)</a:t>
            </a:r>
            <a:br>
              <a:rPr lang="en-US" altLang="ko-KR" dirty="0" smtClean="0"/>
            </a:br>
            <a:r>
              <a:rPr lang="en-US" altLang="ko-KR" dirty="0" smtClean="0"/>
              <a:t>&amp;&amp; </a:t>
            </a:r>
            <a:r>
              <a:rPr lang="en-US" altLang="ko-KR" u="sng" dirty="0" smtClean="0"/>
              <a:t>the one of the p or q is ALC coded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ko-KR" dirty="0" smtClean="0"/>
              <a:t>Otherwise if all of the following conditions is true, </a:t>
            </a:r>
            <a:r>
              <a:rPr lang="en-US" altLang="ko-KR" dirty="0" smtClean="0">
                <a:sym typeface="Wingdings" pitchFamily="2" charset="2"/>
              </a:rPr>
              <a:t> F</a:t>
            </a:r>
            <a:r>
              <a:rPr lang="en-US" altLang="ko-KR" dirty="0" smtClean="0"/>
              <a:t>requency is 8%.</a:t>
            </a:r>
          </a:p>
          <a:p>
            <a:pPr lvl="2" eaLnBrk="1" hangingPunct="1">
              <a:lnSpc>
                <a:spcPct val="110000"/>
              </a:lnSpc>
            </a:pPr>
            <a:r>
              <a:rPr lang="en-US" altLang="ko-KR" dirty="0" smtClean="0"/>
              <a:t>(Condition 3) P Slice &amp;&amp; MB boundary </a:t>
            </a:r>
            <a:br>
              <a:rPr lang="en-US" altLang="ko-KR" dirty="0" smtClean="0"/>
            </a:br>
            <a:r>
              <a:rPr lang="en-US" altLang="ko-KR" dirty="0" smtClean="0"/>
              <a:t>&amp;&amp; </a:t>
            </a:r>
            <a:r>
              <a:rPr lang="en-US" altLang="ko-KR" u="sng" dirty="0" smtClean="0"/>
              <a:t>the one of the p or q is ALC coded</a:t>
            </a:r>
          </a:p>
          <a:p>
            <a:pPr eaLnBrk="1" hangingPunct="1">
              <a:lnSpc>
                <a:spcPct val="110000"/>
              </a:lnSpc>
            </a:pPr>
            <a:endParaRPr lang="en-US" altLang="ko-KR" dirty="0" smtClean="0"/>
          </a:p>
          <a:p>
            <a:pPr eaLnBrk="1" hangingPunct="1">
              <a:lnSpc>
                <a:spcPct val="110000"/>
              </a:lnSpc>
            </a:pPr>
            <a:endParaRPr lang="en-US" altLang="ko-KR" dirty="0" smtClean="0"/>
          </a:p>
          <a:p>
            <a:pPr eaLnBrk="1" hangingPunct="1">
              <a:lnSpc>
                <a:spcPct val="110000"/>
              </a:lnSpc>
            </a:pPr>
            <a:endParaRPr lang="en-US" altLang="ko-KR" dirty="0" smtClean="0"/>
          </a:p>
          <a:p>
            <a:pPr eaLnBrk="1" hangingPunct="1">
              <a:lnSpc>
                <a:spcPct val="110000"/>
              </a:lnSpc>
            </a:pPr>
            <a:endParaRPr lang="en-US" altLang="ko-KR" dirty="0" smtClean="0"/>
          </a:p>
          <a:p>
            <a:pPr eaLnBrk="1" hangingPunct="1">
              <a:lnSpc>
                <a:spcPct val="110000"/>
              </a:lnSpc>
            </a:pPr>
            <a:endParaRPr lang="en-US" altLang="ko-KR" dirty="0" smtClean="0"/>
          </a:p>
          <a:p>
            <a:pPr eaLnBrk="1" hangingPunct="1">
              <a:lnSpc>
                <a:spcPct val="110000"/>
              </a:lnSpc>
            </a:pPr>
            <a:endParaRPr lang="en-US" altLang="ko-KR" dirty="0" smtClean="0"/>
          </a:p>
          <a:p>
            <a:pPr eaLnBrk="1" hangingPunct="1">
              <a:lnSpc>
                <a:spcPct val="110000"/>
              </a:lnSpc>
            </a:pPr>
            <a:endParaRPr lang="en-US" altLang="ko-KR" dirty="0" smtClean="0"/>
          </a:p>
          <a:p>
            <a:pPr eaLnBrk="1" hangingPunct="1">
              <a:lnSpc>
                <a:spcPct val="110000"/>
              </a:lnSpc>
            </a:pPr>
            <a:r>
              <a:rPr lang="en-US" altLang="ko-KR" u="sng" dirty="0" smtClean="0"/>
              <a:t>Most of blocking artifacts of ALC are subjectively shown to users </a:t>
            </a:r>
            <a:br>
              <a:rPr lang="en-US" altLang="ko-KR" u="sng" dirty="0" smtClean="0"/>
            </a:br>
            <a:r>
              <a:rPr lang="en-US" altLang="ko-KR" u="sng" dirty="0" smtClean="0"/>
              <a:t>due to </a:t>
            </a:r>
            <a:r>
              <a:rPr lang="en-US" altLang="ko-KR" u="sng" dirty="0" smtClean="0">
                <a:solidFill>
                  <a:srgbClr val="FF0000"/>
                </a:solidFill>
              </a:rPr>
              <a:t>NO FILTERING (</a:t>
            </a:r>
            <a:r>
              <a:rPr lang="en-US" altLang="ko-KR" u="sng" dirty="0" err="1" smtClean="0">
                <a:solidFill>
                  <a:srgbClr val="FF0000"/>
                </a:solidFill>
              </a:rPr>
              <a:t>bS</a:t>
            </a:r>
            <a:r>
              <a:rPr lang="en-US" altLang="ko-KR" u="sng" dirty="0" smtClean="0">
                <a:solidFill>
                  <a:srgbClr val="FF0000"/>
                </a:solidFill>
              </a:rPr>
              <a:t> = 0).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244545-6ED0-4C93-A182-17C8FE241298}" type="slidenum">
              <a:rPr lang="en-US" altLang="ko-KR" smtClean="0"/>
              <a:pPr>
                <a:defRPr/>
              </a:pPr>
              <a:t>37</a:t>
            </a:fld>
            <a:endParaRPr lang="en-US" altLang="ko-KR"/>
          </a:p>
        </p:txBody>
      </p:sp>
      <p:graphicFrame>
        <p:nvGraphicFramePr>
          <p:cNvPr id="21" name="표 20"/>
          <p:cNvGraphicFramePr>
            <a:graphicFrameLocks noGrp="1"/>
          </p:cNvGraphicFramePr>
          <p:nvPr/>
        </p:nvGraphicFramePr>
        <p:xfrm>
          <a:off x="179388" y="4076700"/>
          <a:ext cx="3312369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3373"/>
                <a:gridCol w="602249"/>
                <a:gridCol w="602249"/>
                <a:gridCol w="602249"/>
                <a:gridCol w="602249"/>
              </a:tblGrid>
              <a:tr h="23402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Balloons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QP26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QP31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QP36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QP41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</a:tr>
              <a:tr h="23402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Condition 1</a:t>
                      </a:r>
                      <a:endParaRPr lang="ko-KR" altLang="en-US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76 %</a:t>
                      </a:r>
                      <a:endParaRPr lang="ko-KR" altLang="en-US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86 %</a:t>
                      </a:r>
                      <a:endParaRPr lang="ko-KR" altLang="en-US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90 %</a:t>
                      </a:r>
                      <a:endParaRPr lang="ko-KR" altLang="en-US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93 %</a:t>
                      </a:r>
                      <a:endParaRPr lang="ko-KR" altLang="en-US" sz="1200" dirty="0"/>
                    </a:p>
                  </a:txBody>
                  <a:tcPr marL="45720" marR="45720" anchor="ctr"/>
                </a:tc>
              </a:tr>
              <a:tr h="2340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Condition 2</a:t>
                      </a:r>
                      <a:endParaRPr lang="ko-KR" altLang="en-US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7 %</a:t>
                      </a:r>
                      <a:endParaRPr lang="ko-KR" altLang="en-US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7 %</a:t>
                      </a:r>
                      <a:endParaRPr lang="ko-KR" altLang="en-US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6 %</a:t>
                      </a:r>
                      <a:endParaRPr lang="ko-KR" altLang="en-US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6 %</a:t>
                      </a:r>
                      <a:endParaRPr lang="ko-KR" altLang="en-US" sz="1200" dirty="0"/>
                    </a:p>
                  </a:txBody>
                  <a:tcPr marL="45720" marR="45720" anchor="ctr"/>
                </a:tc>
              </a:tr>
              <a:tr h="2340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Condition 3</a:t>
                      </a:r>
                      <a:endParaRPr lang="ko-KR" altLang="en-US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17 %</a:t>
                      </a:r>
                      <a:endParaRPr lang="ko-KR" altLang="en-US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8 %</a:t>
                      </a:r>
                      <a:endParaRPr lang="ko-KR" altLang="en-US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4 %</a:t>
                      </a:r>
                      <a:endParaRPr lang="ko-KR" altLang="en-US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2 %</a:t>
                      </a:r>
                      <a:endParaRPr lang="ko-KR" altLang="en-US" sz="1200" dirty="0"/>
                    </a:p>
                  </a:txBody>
                  <a:tcPr marL="45720" marR="45720" anchor="ctr"/>
                </a:tc>
              </a:tr>
            </a:tbl>
          </a:graphicData>
        </a:graphic>
      </p:graphicFrame>
      <p:grpSp>
        <p:nvGrpSpPr>
          <p:cNvPr id="26661" name="그룹 21"/>
          <p:cNvGrpSpPr>
            <a:grpSpLocks/>
          </p:cNvGrpSpPr>
          <p:nvPr/>
        </p:nvGrpSpPr>
        <p:grpSpPr bwMode="auto">
          <a:xfrm>
            <a:off x="3141663" y="4248150"/>
            <a:ext cx="5894387" cy="2133600"/>
            <a:chOff x="3142108" y="4175720"/>
            <a:chExt cx="5894387" cy="2133600"/>
          </a:xfrm>
        </p:grpSpPr>
        <p:sp>
          <p:nvSpPr>
            <p:cNvPr id="26662" name="Rectangle 5"/>
            <p:cNvSpPr>
              <a:spLocks noChangeArrowheads="1"/>
            </p:cNvSpPr>
            <p:nvPr/>
          </p:nvSpPr>
          <p:spPr bwMode="auto">
            <a:xfrm>
              <a:off x="6182170" y="5145682"/>
              <a:ext cx="911225" cy="911225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 &amp;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IC (or ALC)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6663" name="Rectangle 6"/>
            <p:cNvSpPr>
              <a:spLocks noChangeArrowheads="1"/>
            </p:cNvSpPr>
            <p:nvPr/>
          </p:nvSpPr>
          <p:spPr bwMode="auto">
            <a:xfrm>
              <a:off x="7093395" y="5145682"/>
              <a:ext cx="911225" cy="911225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 &amp;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IC (or ALC)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6664" name="Rectangle 7"/>
            <p:cNvSpPr>
              <a:spLocks noChangeArrowheads="1"/>
            </p:cNvSpPr>
            <p:nvPr/>
          </p:nvSpPr>
          <p:spPr bwMode="auto">
            <a:xfrm>
              <a:off x="8045895" y="4175720"/>
              <a:ext cx="911225" cy="911225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 &amp;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IC (or ALC)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6665" name="Rectangle 8"/>
            <p:cNvSpPr>
              <a:spLocks noChangeArrowheads="1"/>
            </p:cNvSpPr>
            <p:nvPr/>
          </p:nvSpPr>
          <p:spPr bwMode="auto">
            <a:xfrm>
              <a:off x="8045895" y="5086945"/>
              <a:ext cx="911225" cy="911225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 &amp;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IC (or ALC)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6666" name="Line 9"/>
            <p:cNvSpPr>
              <a:spLocks noChangeShapeType="1"/>
            </p:cNvSpPr>
            <p:nvPr/>
          </p:nvSpPr>
          <p:spPr bwMode="auto">
            <a:xfrm>
              <a:off x="7093395" y="5055195"/>
              <a:ext cx="0" cy="106997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667" name="Line 10"/>
            <p:cNvSpPr>
              <a:spLocks noChangeShapeType="1"/>
            </p:cNvSpPr>
            <p:nvPr/>
          </p:nvSpPr>
          <p:spPr bwMode="auto">
            <a:xfrm rot="5400000">
              <a:off x="8502302" y="4562276"/>
              <a:ext cx="0" cy="106838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668" name="Text Box 11"/>
            <p:cNvSpPr txBox="1">
              <a:spLocks noChangeArrowheads="1"/>
            </p:cNvSpPr>
            <p:nvPr/>
          </p:nvSpPr>
          <p:spPr bwMode="auto">
            <a:xfrm>
              <a:off x="6529833" y="6063257"/>
              <a:ext cx="1166812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Vertical boundary</a:t>
              </a:r>
            </a:p>
          </p:txBody>
        </p:sp>
        <p:sp>
          <p:nvSpPr>
            <p:cNvPr id="26669" name="Rectangle 13"/>
            <p:cNvSpPr>
              <a:spLocks noChangeArrowheads="1"/>
            </p:cNvSpPr>
            <p:nvPr/>
          </p:nvSpPr>
          <p:spPr bwMode="auto">
            <a:xfrm>
              <a:off x="3142108" y="5145682"/>
              <a:ext cx="911225" cy="911225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 &amp;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IC (or ALC)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6670" name="Rectangle 14"/>
            <p:cNvSpPr>
              <a:spLocks noChangeArrowheads="1"/>
            </p:cNvSpPr>
            <p:nvPr/>
          </p:nvSpPr>
          <p:spPr bwMode="auto">
            <a:xfrm>
              <a:off x="4053333" y="5145682"/>
              <a:ext cx="911225" cy="911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</a:t>
              </a:r>
            </a:p>
            <a:p>
              <a:pPr algn="ctr"/>
              <a:endParaRPr lang="en-US" altLang="ko-KR" sz="900">
                <a:solidFill>
                  <a:srgbClr val="000000"/>
                </a:solidFill>
                <a:latin typeface="Arial" charset="0"/>
                <a:ea typeface="굴림" pitchFamily="50" charset="-127"/>
              </a:endParaRPr>
            </a:p>
            <a:p>
              <a:pPr algn="ctr"/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6671" name="Rectangle 15"/>
            <p:cNvSpPr>
              <a:spLocks noChangeArrowheads="1"/>
            </p:cNvSpPr>
            <p:nvPr/>
          </p:nvSpPr>
          <p:spPr bwMode="auto">
            <a:xfrm>
              <a:off x="4997895" y="4177307"/>
              <a:ext cx="911225" cy="909638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 &amp;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IC (or ALC)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6672" name="Rectangle 16"/>
            <p:cNvSpPr>
              <a:spLocks noChangeArrowheads="1"/>
            </p:cNvSpPr>
            <p:nvPr/>
          </p:nvSpPr>
          <p:spPr bwMode="auto">
            <a:xfrm>
              <a:off x="4997895" y="5086945"/>
              <a:ext cx="911225" cy="911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</a:t>
              </a:r>
            </a:p>
            <a:p>
              <a:pPr algn="ctr"/>
              <a:endParaRPr lang="en-US" altLang="ko-KR" sz="900">
                <a:solidFill>
                  <a:srgbClr val="000000"/>
                </a:solidFill>
                <a:latin typeface="Arial" charset="0"/>
                <a:ea typeface="굴림" pitchFamily="50" charset="-127"/>
              </a:endParaRPr>
            </a:p>
            <a:p>
              <a:pPr algn="ctr"/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6673" name="Line 17"/>
            <p:cNvSpPr>
              <a:spLocks noChangeShapeType="1"/>
            </p:cNvSpPr>
            <p:nvPr/>
          </p:nvSpPr>
          <p:spPr bwMode="auto">
            <a:xfrm>
              <a:off x="4053333" y="5056782"/>
              <a:ext cx="0" cy="10683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674" name="Line 18"/>
            <p:cNvSpPr>
              <a:spLocks noChangeShapeType="1"/>
            </p:cNvSpPr>
            <p:nvPr/>
          </p:nvSpPr>
          <p:spPr bwMode="auto">
            <a:xfrm rot="5400000">
              <a:off x="5454302" y="4563863"/>
              <a:ext cx="0" cy="106838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675" name="Text Box 19"/>
            <p:cNvSpPr txBox="1">
              <a:spLocks noChangeArrowheads="1"/>
            </p:cNvSpPr>
            <p:nvPr/>
          </p:nvSpPr>
          <p:spPr bwMode="auto">
            <a:xfrm>
              <a:off x="5912295" y="4477345"/>
              <a:ext cx="336550" cy="1222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Horizontal boundary</a:t>
              </a:r>
            </a:p>
          </p:txBody>
        </p:sp>
        <p:sp>
          <p:nvSpPr>
            <p:cNvPr id="26676" name="Text Box 20"/>
            <p:cNvSpPr txBox="1">
              <a:spLocks noChangeArrowheads="1"/>
            </p:cNvSpPr>
            <p:nvPr/>
          </p:nvSpPr>
          <p:spPr bwMode="auto">
            <a:xfrm>
              <a:off x="3523108" y="6064845"/>
              <a:ext cx="1166812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Vertical boundary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511773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Highlight: </a:t>
            </a:r>
            <a:r>
              <a:rPr lang="en-US" altLang="ko-KR" b="1" dirty="0" smtClean="0">
                <a:solidFill>
                  <a:schemeClr val="tx1"/>
                </a:solidFill>
              </a:rPr>
              <a:t>Fact &amp; Attack point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2765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</a:pP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CC18608-2B3D-4F8B-BE0B-74C7146D11D7}" type="slidenum">
              <a:rPr lang="en-US" altLang="ko-KR" smtClean="0"/>
              <a:pPr>
                <a:defRPr/>
              </a:pPr>
              <a:t>38</a:t>
            </a:fld>
            <a:endParaRPr lang="en-US" altLang="ko-KR"/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107950" y="1673225"/>
            <a:ext cx="8928100" cy="2371725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002346"/>
              </a:buClr>
              <a:buFont typeface="Wingdings" pitchFamily="2" charset="2"/>
              <a:buChar char="v"/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+mn-lt"/>
                <a:ea typeface="+mn-ea"/>
              </a:rPr>
              <a:t>Many</a:t>
            </a:r>
            <a:r>
              <a:rPr lang="en-US" altLang="ko-KR" sz="1600" b="1" kern="0" dirty="0">
                <a:latin typeface="+mn-lt"/>
                <a:ea typeface="+mn-ea"/>
              </a:rPr>
              <a:t> IC (or ALC) blocks are </a:t>
            </a:r>
            <a:r>
              <a:rPr lang="en-US" altLang="ko-KR" sz="1600" b="1" kern="0" dirty="0">
                <a:solidFill>
                  <a:srgbClr val="FF0000"/>
                </a:solidFill>
                <a:latin typeface="+mn-lt"/>
                <a:ea typeface="+mn-ea"/>
              </a:rPr>
              <a:t>SKIPPED</a:t>
            </a:r>
            <a:r>
              <a:rPr lang="en-US" altLang="ko-KR" sz="1600" b="1" kern="0" dirty="0">
                <a:latin typeface="+mn-lt"/>
                <a:ea typeface="+mn-ea"/>
              </a:rPr>
              <a:t> or </a:t>
            </a:r>
            <a:r>
              <a:rPr lang="en-US" altLang="ko-KR" sz="1600" b="1" kern="0" dirty="0">
                <a:solidFill>
                  <a:srgbClr val="FF0000"/>
                </a:solidFill>
                <a:latin typeface="+mn-lt"/>
                <a:ea typeface="+mn-ea"/>
              </a:rPr>
              <a:t>DIRECT (P_16x16 in ALC)</a:t>
            </a:r>
            <a:r>
              <a:rPr lang="en-US" altLang="ko-KR" sz="1600" b="1" kern="0" dirty="0">
                <a:latin typeface="+mn-lt"/>
                <a:ea typeface="+mn-ea"/>
              </a:rPr>
              <a:t> MB’s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002346"/>
              </a:buClr>
              <a:buFont typeface="Wingdings" pitchFamily="2" charset="2"/>
              <a:buChar char="v"/>
              <a:defRPr/>
            </a:pPr>
            <a:r>
              <a:rPr lang="en-US" altLang="ko-KR" sz="1600" b="1" kern="0" dirty="0" smtClean="0">
                <a:solidFill>
                  <a:srgbClr val="FF0000"/>
                </a:solidFill>
                <a:latin typeface="+mn-lt"/>
                <a:ea typeface="+mn-ea"/>
              </a:rPr>
              <a:t>NO-FILTERING</a:t>
            </a:r>
            <a:r>
              <a:rPr lang="en-US" altLang="ko-KR" sz="1600" b="1" kern="0" dirty="0" smtClean="0">
                <a:latin typeface="+mn-lt"/>
                <a:ea typeface="+mn-ea"/>
              </a:rPr>
              <a:t> </a:t>
            </a:r>
            <a:r>
              <a:rPr lang="en-US" altLang="ko-KR" sz="1600" b="1" kern="0" dirty="0">
                <a:latin typeface="+mn-lt"/>
                <a:ea typeface="+mn-ea"/>
              </a:rPr>
              <a:t>is massively assigned to those blocks in the AVC </a:t>
            </a:r>
            <a:r>
              <a:rPr lang="en-US" altLang="ko-KR" sz="1600" b="1" kern="0" dirty="0" err="1">
                <a:latin typeface="+mn-lt"/>
                <a:ea typeface="+mn-ea"/>
              </a:rPr>
              <a:t>deblocking</a:t>
            </a:r>
            <a:endParaRPr lang="en-US" altLang="ko-KR" sz="1600" b="1" kern="0" dirty="0">
              <a:latin typeface="+mn-lt"/>
              <a:ea typeface="+mn-ea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002346"/>
              </a:buClr>
              <a:buFont typeface="Wingdings" pitchFamily="2" charset="2"/>
              <a:buChar char="v"/>
              <a:defRPr/>
            </a:pPr>
            <a:r>
              <a:rPr lang="en-US" altLang="ko-KR" sz="1600" b="1" kern="0" dirty="0">
                <a:latin typeface="+mn-lt"/>
                <a:ea typeface="+mn-ea"/>
              </a:rPr>
              <a:t>Therefore, no filtering is applied to many IC (or ALC) blocks.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002346"/>
              </a:buClr>
              <a:buFont typeface="Wingdings" pitchFamily="2" charset="2"/>
              <a:buChar char="v"/>
              <a:defRPr/>
            </a:pPr>
            <a:r>
              <a:rPr lang="en-US" altLang="ko-KR" sz="1600" b="1" kern="0" dirty="0">
                <a:latin typeface="+mn-lt"/>
                <a:ea typeface="+mn-ea"/>
              </a:rPr>
              <a:t>FACT: about </a:t>
            </a:r>
            <a:r>
              <a:rPr lang="en-US" altLang="ko-KR" sz="1600" b="1" kern="0" dirty="0">
                <a:solidFill>
                  <a:srgbClr val="FF0000"/>
                </a:solidFill>
                <a:latin typeface="+mn-lt"/>
                <a:ea typeface="+mn-ea"/>
              </a:rPr>
              <a:t>86%</a:t>
            </a:r>
            <a:r>
              <a:rPr lang="en-US" altLang="ko-KR" sz="1600" b="1" kern="0" dirty="0">
                <a:latin typeface="+mn-lt"/>
                <a:ea typeface="+mn-ea"/>
              </a:rPr>
              <a:t> of IC (or ALC) blocks are assigned to </a:t>
            </a:r>
            <a:r>
              <a:rPr lang="en-US" altLang="ko-KR" sz="1600" b="1" kern="0" dirty="0" err="1">
                <a:latin typeface="+mn-lt"/>
                <a:ea typeface="+mn-ea"/>
              </a:rPr>
              <a:t>bS</a:t>
            </a:r>
            <a:r>
              <a:rPr lang="en-US" altLang="ko-KR" sz="1600" b="1" kern="0" dirty="0">
                <a:latin typeface="+mn-lt"/>
                <a:ea typeface="+mn-ea"/>
              </a:rPr>
              <a:t> = 0 (</a:t>
            </a:r>
            <a:r>
              <a:rPr lang="en-US" altLang="ko-KR" sz="1600" b="1" kern="0" dirty="0" smtClean="0">
                <a:latin typeface="+mn-lt"/>
                <a:ea typeface="+mn-ea"/>
              </a:rPr>
              <a:t>no-filtering</a:t>
            </a:r>
            <a:r>
              <a:rPr lang="en-US" altLang="ko-KR" sz="1600" b="1" kern="0" dirty="0">
                <a:latin typeface="+mn-lt"/>
                <a:ea typeface="+mn-ea"/>
              </a:rPr>
              <a:t>)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002346"/>
              </a:buClr>
              <a:buFont typeface="Wingdings" pitchFamily="2" charset="2"/>
              <a:buChar char="v"/>
              <a:defRPr/>
            </a:pPr>
            <a:r>
              <a:rPr lang="en-US" altLang="ko-KR" sz="1600" b="1" kern="0" dirty="0" smtClean="0">
                <a:solidFill>
                  <a:srgbClr val="FF0000"/>
                </a:solidFill>
                <a:latin typeface="+mn-lt"/>
                <a:ea typeface="+mn-ea"/>
              </a:rPr>
              <a:t>NO-FILTERING </a:t>
            </a:r>
            <a:r>
              <a:rPr lang="en-US" altLang="ko-KR" sz="1600" b="1" kern="0" dirty="0">
                <a:solidFill>
                  <a:srgbClr val="FF0000"/>
                </a:solidFill>
                <a:latin typeface="+mn-lt"/>
                <a:ea typeface="+mn-ea"/>
              </a:rPr>
              <a:t>brings the subjective blocking-artifacts</a:t>
            </a:r>
            <a:r>
              <a:rPr lang="en-US" altLang="ko-KR" sz="1600" b="1" kern="0" dirty="0">
                <a:latin typeface="+mn-lt"/>
                <a:ea typeface="+mn-ea"/>
              </a:rPr>
              <a:t> </a:t>
            </a:r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107950" y="5273675"/>
            <a:ext cx="8928100" cy="1395413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002346"/>
              </a:buClr>
              <a:buFont typeface="Wingdings" pitchFamily="2" charset="2"/>
              <a:buChar char="v"/>
              <a:defRPr/>
            </a:pPr>
            <a:r>
              <a:rPr lang="en-US" altLang="ko-KR" sz="1800" b="1" dirty="0">
                <a:solidFill>
                  <a:srgbClr val="000000"/>
                </a:solidFill>
                <a:latin typeface="Tahoma" pitchFamily="34" charset="0"/>
              </a:rPr>
              <a:t>Let’ make a </a:t>
            </a:r>
            <a:r>
              <a:rPr lang="en-US" altLang="ko-KR" sz="1800" b="1" dirty="0">
                <a:solidFill>
                  <a:srgbClr val="FF0000"/>
                </a:solidFill>
                <a:latin typeface="Tahoma" pitchFamily="34" charset="0"/>
              </a:rPr>
              <a:t>NEW process for the block-based LC especially in the case of the boundary condition is assigned to </a:t>
            </a:r>
            <a:r>
              <a:rPr lang="en-US" altLang="ko-KR" sz="1800" b="1" dirty="0" err="1">
                <a:solidFill>
                  <a:srgbClr val="FF0000"/>
                </a:solidFill>
                <a:latin typeface="Tahoma" pitchFamily="34" charset="0"/>
              </a:rPr>
              <a:t>bS</a:t>
            </a:r>
            <a:r>
              <a:rPr lang="en-US" altLang="ko-KR" sz="1800" b="1" dirty="0">
                <a:solidFill>
                  <a:srgbClr val="FF0000"/>
                </a:solidFill>
                <a:latin typeface="Tahoma" pitchFamily="34" charset="0"/>
              </a:rPr>
              <a:t> = 0</a:t>
            </a:r>
            <a:r>
              <a:rPr lang="en-US" altLang="ko-KR" sz="1800" b="1" dirty="0">
                <a:solidFill>
                  <a:srgbClr val="000000"/>
                </a:solidFill>
                <a:latin typeface="Tahoma" pitchFamily="34" charset="0"/>
              </a:rPr>
              <a:t> (</a:t>
            </a:r>
            <a:r>
              <a:rPr lang="en-US" altLang="ko-KR" sz="1800" b="1" dirty="0" smtClean="0">
                <a:solidFill>
                  <a:srgbClr val="000000"/>
                </a:solidFill>
                <a:latin typeface="Tahoma" pitchFamily="34" charset="0"/>
              </a:rPr>
              <a:t>no-filtering</a:t>
            </a:r>
            <a:r>
              <a:rPr lang="en-US" altLang="ko-KR" sz="1800" b="1" dirty="0">
                <a:solidFill>
                  <a:srgbClr val="000000"/>
                </a:solidFill>
                <a:latin typeface="Tahoma" pitchFamily="34" charset="0"/>
              </a:rPr>
              <a:t>).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002346"/>
              </a:buClr>
              <a:buFont typeface="Wingdings" pitchFamily="2" charset="2"/>
              <a:buChar char="v"/>
              <a:defRPr/>
            </a:pPr>
            <a:r>
              <a:rPr lang="en-US" altLang="ko-KR" sz="1800" b="1" dirty="0">
                <a:solidFill>
                  <a:srgbClr val="000000"/>
                </a:solidFill>
                <a:latin typeface="Tahoma" pitchFamily="34" charset="0"/>
              </a:rPr>
              <a:t>It is simple to construct and cost-effective </a:t>
            </a:r>
            <a:r>
              <a:rPr lang="en-US" altLang="ko-KR" sz="1800" b="1" dirty="0" err="1">
                <a:solidFill>
                  <a:srgbClr val="000000"/>
                </a:solidFill>
                <a:latin typeface="Tahoma" pitchFamily="34" charset="0"/>
              </a:rPr>
              <a:t>deblocking</a:t>
            </a:r>
            <a:r>
              <a:rPr lang="en-US" altLang="ko-KR" sz="1800" b="1" dirty="0">
                <a:solidFill>
                  <a:srgbClr val="000000"/>
                </a:solidFill>
                <a:latin typeface="Tahoma" pitchFamily="34" charset="0"/>
              </a:rPr>
              <a:t> for block-based LC.</a:t>
            </a:r>
          </a:p>
        </p:txBody>
      </p:sp>
      <p:sp>
        <p:nvSpPr>
          <p:cNvPr id="22" name="AutoShape 5"/>
          <p:cNvSpPr>
            <a:spLocks noChangeArrowheads="1"/>
          </p:cNvSpPr>
          <p:nvPr/>
        </p:nvSpPr>
        <p:spPr bwMode="auto">
          <a:xfrm>
            <a:off x="3963988" y="4149725"/>
            <a:ext cx="1216025" cy="9239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3366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eaVert" wrap="none" anchor="ctr"/>
          <a:lstStyle/>
          <a:p>
            <a:pPr>
              <a:defRPr/>
            </a:pPr>
            <a:endParaRPr lang="ko-KR" altLang="en-US" sz="18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751348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err="1" smtClean="0"/>
              <a:t>Deblocking</a:t>
            </a:r>
            <a:r>
              <a:rPr lang="en-US" altLang="ko-KR" b="1" dirty="0" smtClean="0"/>
              <a:t> for ALC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2969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 smtClean="0">
                <a:ea typeface="맑은 고딕" pitchFamily="50" charset="-127"/>
              </a:rPr>
              <a:t>We remind and test two </a:t>
            </a:r>
            <a:r>
              <a:rPr lang="en-US" altLang="ko-KR" sz="1800" dirty="0" err="1" smtClean="0">
                <a:ea typeface="맑은 고딕" pitchFamily="50" charset="-127"/>
              </a:rPr>
              <a:t>deblocking</a:t>
            </a:r>
            <a:r>
              <a:rPr lang="en-US" altLang="ko-KR" sz="1800" dirty="0" smtClean="0">
                <a:ea typeface="맑은 고딕" pitchFamily="50" charset="-127"/>
              </a:rPr>
              <a:t> methods for block-based LC.</a:t>
            </a:r>
          </a:p>
          <a:p>
            <a:pPr lvl="1"/>
            <a:endParaRPr lang="en-US" altLang="ko-KR" sz="1600" dirty="0" smtClean="0">
              <a:ea typeface="맑은 고딕" pitchFamily="50" charset="-127"/>
            </a:endParaRPr>
          </a:p>
          <a:p>
            <a:pPr lvl="1"/>
            <a:r>
              <a:rPr lang="en-US" altLang="ko-KR" sz="1600" dirty="0" smtClean="0">
                <a:ea typeface="맑은 고딕" pitchFamily="50" charset="-127"/>
              </a:rPr>
              <a:t>Case#1. </a:t>
            </a:r>
            <a:r>
              <a:rPr lang="en-US" altLang="ko-KR" sz="1600" dirty="0" err="1" smtClean="0">
                <a:ea typeface="맑은 고딕" pitchFamily="50" charset="-127"/>
              </a:rPr>
              <a:t>deblocking</a:t>
            </a:r>
            <a:r>
              <a:rPr lang="en-US" altLang="ko-KR" sz="1600" dirty="0" smtClean="0">
                <a:ea typeface="맑은 고딕" pitchFamily="50" charset="-127"/>
              </a:rPr>
              <a:t> </a:t>
            </a:r>
            <a:r>
              <a:rPr lang="en-US" altLang="ko-KR" sz="1600" u="sng" dirty="0" smtClean="0">
                <a:ea typeface="맑은 고딕" pitchFamily="50" charset="-127"/>
              </a:rPr>
              <a:t>that were adopted in the JMVM</a:t>
            </a:r>
          </a:p>
          <a:p>
            <a:pPr lvl="2"/>
            <a:r>
              <a:rPr lang="en-US" altLang="ko-KR" sz="1400" dirty="0" smtClean="0">
                <a:ea typeface="맑은 고딕" pitchFamily="50" charset="-127"/>
              </a:rPr>
              <a:t>This method is same as </a:t>
            </a:r>
            <a:r>
              <a:rPr lang="en-US" altLang="ko-KR" sz="1400" dirty="0" err="1" smtClean="0">
                <a:ea typeface="맑은 고딕" pitchFamily="50" charset="-127"/>
              </a:rPr>
              <a:t>deblocking</a:t>
            </a:r>
            <a:r>
              <a:rPr lang="en-US" altLang="ko-KR" sz="1400" dirty="0" smtClean="0">
                <a:ea typeface="맑은 고딕" pitchFamily="50" charset="-127"/>
              </a:rPr>
              <a:t> for IC in JMVM.</a:t>
            </a:r>
          </a:p>
          <a:p>
            <a:pPr lvl="1"/>
            <a:endParaRPr lang="en-US" altLang="ko-KR" sz="1600" dirty="0" smtClean="0">
              <a:ea typeface="맑은 고딕" pitchFamily="50" charset="-127"/>
            </a:endParaRPr>
          </a:p>
          <a:p>
            <a:pPr lvl="1"/>
            <a:r>
              <a:rPr lang="en-US" altLang="ko-KR" sz="1600" dirty="0" smtClean="0">
                <a:ea typeface="맑은 고딕" pitchFamily="50" charset="-127"/>
              </a:rPr>
              <a:t>Case#2. Simplified </a:t>
            </a:r>
            <a:r>
              <a:rPr lang="en-US" altLang="ko-KR" sz="1600" dirty="0" err="1" smtClean="0">
                <a:ea typeface="맑은 고딕" pitchFamily="50" charset="-127"/>
              </a:rPr>
              <a:t>deblocking</a:t>
            </a:r>
            <a:r>
              <a:rPr lang="en-US" altLang="ko-KR" sz="1600" dirty="0" smtClean="0">
                <a:ea typeface="맑은 고딕" pitchFamily="50" charset="-127"/>
              </a:rPr>
              <a:t> for ALC.</a:t>
            </a:r>
          </a:p>
          <a:p>
            <a:pPr lvl="2"/>
            <a:r>
              <a:rPr lang="en-US" altLang="ko-KR" sz="1400" dirty="0" smtClean="0">
                <a:ea typeface="맑은 고딕" pitchFamily="50" charset="-127"/>
              </a:rPr>
              <a:t>This method is same as Case#1.</a:t>
            </a:r>
          </a:p>
          <a:p>
            <a:pPr lvl="2"/>
            <a:r>
              <a:rPr lang="en-US" altLang="ko-KR" sz="1400" dirty="0" smtClean="0">
                <a:ea typeface="맑은 고딕" pitchFamily="50" charset="-127"/>
              </a:rPr>
              <a:t>But, the process of comparison of the ALC weighting value between P and Q block using threshold is removed.</a:t>
            </a:r>
          </a:p>
          <a:p>
            <a:pPr lvl="2"/>
            <a:endParaRPr lang="en-US" altLang="ko-KR" sz="1400" dirty="0" smtClean="0">
              <a:ea typeface="맑은 고딕" pitchFamily="50" charset="-127"/>
            </a:endParaRPr>
          </a:p>
          <a:p>
            <a:pPr lvl="2"/>
            <a:endParaRPr lang="en-US" altLang="ko-KR" sz="1400" dirty="0" smtClean="0">
              <a:ea typeface="맑은 고딕" pitchFamily="50" charset="-127"/>
            </a:endParaRPr>
          </a:p>
          <a:p>
            <a:pPr lvl="1"/>
            <a:r>
              <a:rPr lang="en-US" altLang="ko-KR" sz="1600" dirty="0" err="1" smtClean="0">
                <a:ea typeface="맑은 고딕" pitchFamily="50" charset="-127"/>
              </a:rPr>
              <a:t>Deblocking</a:t>
            </a:r>
            <a:r>
              <a:rPr lang="en-US" altLang="ko-KR" sz="1600" dirty="0" smtClean="0">
                <a:ea typeface="맑은 고딕" pitchFamily="50" charset="-127"/>
              </a:rPr>
              <a:t> for ALC is carried out with </a:t>
            </a:r>
            <a:r>
              <a:rPr lang="en-US" altLang="ko-KR" sz="1600" dirty="0" smtClean="0">
                <a:solidFill>
                  <a:srgbClr val="0000FF"/>
                </a:solidFill>
                <a:ea typeface="맑은 고딕" pitchFamily="50" charset="-127"/>
              </a:rPr>
              <a:t>the cost of minimum complexity</a:t>
            </a:r>
            <a:r>
              <a:rPr lang="en-US" altLang="ko-KR" sz="1600" dirty="0" smtClean="0">
                <a:ea typeface="맑은 고딕" pitchFamily="50" charset="-127"/>
              </a:rPr>
              <a:t>, </a:t>
            </a:r>
            <a:br>
              <a:rPr lang="en-US" altLang="ko-KR" sz="1600" dirty="0" smtClean="0">
                <a:ea typeface="맑은 고딕" pitchFamily="50" charset="-127"/>
              </a:rPr>
            </a:br>
            <a:r>
              <a:rPr lang="en-US" altLang="ko-KR" sz="1600" dirty="0" smtClean="0">
                <a:ea typeface="맑은 고딕" pitchFamily="50" charset="-127"/>
              </a:rPr>
              <a:t>because </a:t>
            </a:r>
            <a:r>
              <a:rPr lang="en-US" altLang="ko-KR" sz="1600" dirty="0" smtClean="0">
                <a:solidFill>
                  <a:srgbClr val="0000FF"/>
                </a:solidFill>
                <a:ea typeface="맑은 고딕" pitchFamily="50" charset="-127"/>
              </a:rPr>
              <a:t>it covers only </a:t>
            </a:r>
            <a:r>
              <a:rPr lang="en-US" altLang="ko-KR" sz="1600" dirty="0" err="1" smtClean="0">
                <a:solidFill>
                  <a:srgbClr val="0000FF"/>
                </a:solidFill>
                <a:ea typeface="맑은 고딕" pitchFamily="50" charset="-127"/>
              </a:rPr>
              <a:t>bS</a:t>
            </a:r>
            <a:r>
              <a:rPr lang="en-US" altLang="ko-KR" sz="1600" dirty="0" smtClean="0">
                <a:solidFill>
                  <a:srgbClr val="0000FF"/>
                </a:solidFill>
                <a:ea typeface="맑은 고딕" pitchFamily="50" charset="-127"/>
              </a:rPr>
              <a:t> = 0 case and it is carried out the MB boundary</a:t>
            </a:r>
            <a:r>
              <a:rPr lang="en-US" altLang="ko-KR" sz="1600" dirty="0" smtClean="0">
                <a:ea typeface="맑은 고딕" pitchFamily="50" charset="-127"/>
              </a:rPr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AF8EB4-D240-459D-9E35-140C4F4E5B67}" type="slidenum">
              <a:rPr lang="en-US" altLang="ko-KR" smtClean="0"/>
              <a:pPr>
                <a:defRPr/>
              </a:pPr>
              <a:t>39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885279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Proposed 3DV-ATM Architecture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61A69B-B848-4BD7-A5E6-E5F9014BB769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  <p:grpSp>
        <p:nvGrpSpPr>
          <p:cNvPr id="28676" name="그룹 39"/>
          <p:cNvGrpSpPr>
            <a:grpSpLocks/>
          </p:cNvGrpSpPr>
          <p:nvPr/>
        </p:nvGrpSpPr>
        <p:grpSpPr bwMode="auto">
          <a:xfrm>
            <a:off x="684213" y="1836738"/>
            <a:ext cx="7858125" cy="1366837"/>
            <a:chOff x="395538" y="1268760"/>
            <a:chExt cx="7858162" cy="1368152"/>
          </a:xfrm>
        </p:grpSpPr>
        <p:sp>
          <p:nvSpPr>
            <p:cNvPr id="56" name="직사각형 3"/>
            <p:cNvSpPr/>
            <p:nvPr/>
          </p:nvSpPr>
          <p:spPr>
            <a:xfrm>
              <a:off x="1259632" y="1268760"/>
              <a:ext cx="1584176" cy="1368152"/>
            </a:xfrm>
            <a:prstGeom prst="rect">
              <a:avLst/>
            </a:prstGeom>
            <a:solidFill>
              <a:srgbClr val="C0504D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 prst="softRound"/>
            </a:sp3d>
          </p:spPr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400" b="1" kern="0" dirty="0">
                  <a:solidFill>
                    <a:sysClr val="windowText" lastClr="000000"/>
                  </a:solidFill>
                  <a:latin typeface="Arial" pitchFamily="34" charset="0"/>
                  <a:ea typeface="맑은 고딕"/>
                  <a:cs typeface="Arial" pitchFamily="34" charset="0"/>
                </a:rPr>
                <a:t>Preprocessing for LC </a:t>
              </a:r>
            </a:p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kern="0" dirty="0">
                  <a:solidFill>
                    <a:sysClr val="windowText" lastClr="000000"/>
                  </a:solidFill>
                  <a:latin typeface="Arial" pitchFamily="34" charset="0"/>
                  <a:ea typeface="맑은 고딕"/>
                  <a:cs typeface="Arial" pitchFamily="34" charset="0"/>
                </a:rPr>
                <a:t>(Luminance Compensation)</a:t>
              </a:r>
              <a:endParaRPr kumimoji="0" lang="ko-KR" altLang="en-US" b="1" kern="0" dirty="0">
                <a:solidFill>
                  <a:sysClr val="windowText" lastClr="000000"/>
                </a:solidFill>
                <a:latin typeface="Arial" pitchFamily="34" charset="0"/>
                <a:ea typeface="맑은 고딕"/>
                <a:cs typeface="Arial" pitchFamily="34" charset="0"/>
              </a:endParaRPr>
            </a:p>
          </p:txBody>
        </p:sp>
        <p:sp>
          <p:nvSpPr>
            <p:cNvPr id="57" name="직사각형 56"/>
            <p:cNvSpPr/>
            <p:nvPr/>
          </p:nvSpPr>
          <p:spPr>
            <a:xfrm>
              <a:off x="3275856" y="1268760"/>
              <a:ext cx="4248472" cy="1368152"/>
            </a:xfrm>
            <a:prstGeom prst="rect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prst="convex"/>
            </a:sp3d>
          </p:spPr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800" kern="0">
                <a:solidFill>
                  <a:sysClr val="window" lastClr="FFFFFF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427984" y="1700808"/>
              <a:ext cx="1476173" cy="430887"/>
            </a:xfrm>
            <a:prstGeom prst="rect">
              <a:avLst/>
            </a:prstGeom>
            <a:solidFill>
              <a:srgbClr val="4F81BD">
                <a:lumMod val="60000"/>
                <a:lumOff val="40000"/>
              </a:srgbClr>
            </a:solidFill>
            <a:scene3d>
              <a:camera prst="orthographicFront"/>
              <a:lightRig rig="threePt" dir="t"/>
            </a:scene3d>
            <a:sp3d>
              <a:bevelT prst="slope"/>
            </a:sp3d>
          </p:spPr>
          <p:txBody>
            <a:bodyPr>
              <a:spAutoFit/>
            </a:bodyPr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100" b="1" kern="0" dirty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Block-based LC</a:t>
              </a:r>
            </a:p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100" b="1" kern="0" dirty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(ALC)</a:t>
              </a:r>
              <a:endParaRPr kumimoji="0" lang="ko-KR" altLang="en-US" sz="11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643708" y="2276203"/>
              <a:ext cx="1068392" cy="33846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600" b="1" kern="0" dirty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3DV-ATM</a:t>
              </a:r>
              <a:endParaRPr kumimoji="0" lang="ko-KR" altLang="en-US" sz="1600" b="1" kern="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오른쪽 화살표 59"/>
            <p:cNvSpPr/>
            <p:nvPr/>
          </p:nvSpPr>
          <p:spPr>
            <a:xfrm>
              <a:off x="2843808" y="1916832"/>
              <a:ext cx="1512168" cy="72008"/>
            </a:xfrm>
            <a:prstGeom prst="rightArrow">
              <a:avLst/>
            </a:prstGeom>
            <a:solidFill>
              <a:srgbClr val="C0504D">
                <a:lumMod val="75000"/>
              </a:srgbClr>
            </a:solidFill>
            <a:ln w="25400" cap="flat" cmpd="sng" algn="ctr">
              <a:solidFill>
                <a:srgbClr val="C0504D">
                  <a:lumMod val="75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800" kern="0">
                <a:solidFill>
                  <a:sysClr val="window" lastClr="FFFFFF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61" name="오른쪽 화살표 60"/>
            <p:cNvSpPr/>
            <p:nvPr/>
          </p:nvSpPr>
          <p:spPr>
            <a:xfrm>
              <a:off x="5940152" y="1916832"/>
              <a:ext cx="1872208" cy="45719"/>
            </a:xfrm>
            <a:prstGeom prst="rightArrow">
              <a:avLst/>
            </a:prstGeom>
            <a:solidFill>
              <a:srgbClr val="C0504D">
                <a:lumMod val="75000"/>
              </a:srgbClr>
            </a:solidFill>
            <a:ln w="25400" cap="flat" cmpd="sng" algn="ctr">
              <a:solidFill>
                <a:srgbClr val="C0504D">
                  <a:lumMod val="75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800" kern="0">
                <a:solidFill>
                  <a:sysClr val="window" lastClr="FFFFFF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332167" y="2276203"/>
              <a:ext cx="1504957" cy="33846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600" b="1" kern="0" dirty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Preprocessor</a:t>
              </a:r>
              <a:endParaRPr kumimoji="0" lang="ko-KR" altLang="en-US" sz="1600" b="1" kern="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오른쪽 화살표 62"/>
            <p:cNvSpPr/>
            <p:nvPr/>
          </p:nvSpPr>
          <p:spPr>
            <a:xfrm>
              <a:off x="827584" y="1916832"/>
              <a:ext cx="360040" cy="45719"/>
            </a:xfrm>
            <a:prstGeom prst="rightArrow">
              <a:avLst/>
            </a:prstGeom>
            <a:solidFill>
              <a:srgbClr val="C0504D">
                <a:lumMod val="75000"/>
              </a:srgbClr>
            </a:solidFill>
            <a:ln w="25400" cap="flat" cmpd="sng" algn="ctr">
              <a:solidFill>
                <a:srgbClr val="C0504D">
                  <a:lumMod val="75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800" kern="0">
                <a:solidFill>
                  <a:sysClr val="window" lastClr="FFFFFF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 rot="16200000">
              <a:off x="-28910" y="1764714"/>
              <a:ext cx="1218784" cy="36988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800" b="1" kern="0" dirty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3D-Video</a:t>
              </a:r>
              <a:endParaRPr kumimoji="0" lang="ko-KR" altLang="en-US" sz="18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 rot="16200000">
              <a:off x="7444267" y="1779809"/>
              <a:ext cx="1248975" cy="36989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800" b="1" kern="0" dirty="0" err="1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Bitstream</a:t>
              </a:r>
              <a:endParaRPr kumimoji="0" lang="ko-KR" altLang="en-US" sz="18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8677" name="그룹 38"/>
          <p:cNvGrpSpPr>
            <a:grpSpLocks/>
          </p:cNvGrpSpPr>
          <p:nvPr/>
        </p:nvGrpSpPr>
        <p:grpSpPr bwMode="auto">
          <a:xfrm>
            <a:off x="684214" y="4605338"/>
            <a:ext cx="7858124" cy="1512887"/>
            <a:chOff x="611564" y="4149080"/>
            <a:chExt cx="7858160" cy="1512168"/>
          </a:xfrm>
        </p:grpSpPr>
        <p:sp>
          <p:nvSpPr>
            <p:cNvPr id="43" name="직사각형 42"/>
            <p:cNvSpPr/>
            <p:nvPr/>
          </p:nvSpPr>
          <p:spPr>
            <a:xfrm>
              <a:off x="1475656" y="4293096"/>
              <a:ext cx="1584176" cy="1368152"/>
            </a:xfrm>
            <a:prstGeom prst="rect">
              <a:avLst/>
            </a:prstGeom>
            <a:solidFill>
              <a:srgbClr val="C0504D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 prst="softRound"/>
            </a:sp3d>
          </p:spPr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kern="0" dirty="0">
                <a:solidFill>
                  <a:sysClr val="windowText" lastClr="000000"/>
                </a:solidFill>
                <a:latin typeface="Arial" pitchFamily="34" charset="0"/>
                <a:ea typeface="맑은 고딕"/>
                <a:cs typeface="Arial" pitchFamily="34" charset="0"/>
              </a:endParaRPr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3491880" y="4293096"/>
              <a:ext cx="4248472" cy="1368152"/>
            </a:xfrm>
            <a:prstGeom prst="rect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prst="convex"/>
            </a:sp3d>
          </p:spPr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800" kern="0">
                <a:solidFill>
                  <a:sysClr val="window" lastClr="FFFFFF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859732" y="5301057"/>
              <a:ext cx="1068392" cy="33797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600" b="1" kern="0" dirty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3DV-ATM</a:t>
              </a:r>
              <a:endParaRPr kumimoji="0" lang="ko-KR" altLang="en-US" sz="1600" b="1" kern="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오른쪽 화살표 45"/>
            <p:cNvSpPr/>
            <p:nvPr/>
          </p:nvSpPr>
          <p:spPr>
            <a:xfrm>
              <a:off x="3059832" y="4941168"/>
              <a:ext cx="1512168" cy="72008"/>
            </a:xfrm>
            <a:prstGeom prst="rightArrow">
              <a:avLst/>
            </a:prstGeom>
            <a:solidFill>
              <a:srgbClr val="C0504D">
                <a:lumMod val="75000"/>
              </a:srgbClr>
            </a:solidFill>
            <a:ln w="25400" cap="flat" cmpd="sng" algn="ctr">
              <a:solidFill>
                <a:srgbClr val="C0504D">
                  <a:lumMod val="75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800" kern="0">
                <a:solidFill>
                  <a:sysClr val="window" lastClr="FFFFFF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47" name="오른쪽 화살표 46"/>
            <p:cNvSpPr/>
            <p:nvPr/>
          </p:nvSpPr>
          <p:spPr>
            <a:xfrm>
              <a:off x="7524328" y="4941168"/>
              <a:ext cx="504056" cy="72008"/>
            </a:xfrm>
            <a:prstGeom prst="rightArrow">
              <a:avLst/>
            </a:prstGeom>
            <a:solidFill>
              <a:srgbClr val="C0504D">
                <a:lumMod val="75000"/>
              </a:srgbClr>
            </a:solidFill>
            <a:ln w="25400" cap="flat" cmpd="sng" algn="ctr">
              <a:solidFill>
                <a:srgbClr val="C0504D">
                  <a:lumMod val="75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800" kern="0">
                <a:solidFill>
                  <a:sysClr val="window" lastClr="FFFFFF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548192" y="5301057"/>
              <a:ext cx="1504957" cy="33797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600" b="1" kern="0" dirty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Preprocessor</a:t>
              </a:r>
              <a:endParaRPr kumimoji="0" lang="ko-KR" altLang="en-US" sz="1600" b="1" kern="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오른쪽 화살표 48"/>
            <p:cNvSpPr/>
            <p:nvPr/>
          </p:nvSpPr>
          <p:spPr>
            <a:xfrm>
              <a:off x="1043608" y="4941168"/>
              <a:ext cx="360040" cy="45719"/>
            </a:xfrm>
            <a:prstGeom prst="rightArrow">
              <a:avLst/>
            </a:prstGeom>
            <a:solidFill>
              <a:srgbClr val="C0504D">
                <a:lumMod val="75000"/>
              </a:srgbClr>
            </a:solidFill>
            <a:ln w="25400" cap="flat" cmpd="sng" algn="ctr">
              <a:solidFill>
                <a:srgbClr val="C0504D">
                  <a:lumMod val="75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800" kern="0">
                <a:solidFill>
                  <a:sysClr val="window" lastClr="FFFFFF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 rot="16200000">
              <a:off x="187198" y="4789243"/>
              <a:ext cx="1218621" cy="36988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800" b="1" kern="0" dirty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3D-Video</a:t>
              </a:r>
              <a:endParaRPr kumimoji="0" lang="ko-KR" altLang="en-US" sz="18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 rot="16200000">
              <a:off x="7660395" y="4804317"/>
              <a:ext cx="1248768" cy="36989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800" b="1" kern="0" dirty="0" err="1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Bitstream</a:t>
              </a:r>
              <a:endParaRPr kumimoji="0" lang="ko-KR" altLang="en-US" sz="18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오른쪽 화살표 51"/>
            <p:cNvSpPr/>
            <p:nvPr/>
          </p:nvSpPr>
          <p:spPr>
            <a:xfrm>
              <a:off x="6012160" y="4941168"/>
              <a:ext cx="360040" cy="45719"/>
            </a:xfrm>
            <a:prstGeom prst="rightArrow">
              <a:avLst/>
            </a:prstGeom>
            <a:solidFill>
              <a:srgbClr val="C0504D">
                <a:lumMod val="75000"/>
              </a:srgbClr>
            </a:solidFill>
            <a:ln w="25400" cap="flat" cmpd="sng" algn="ctr">
              <a:solidFill>
                <a:srgbClr val="C0504D">
                  <a:lumMod val="75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800" kern="0">
                <a:solidFill>
                  <a:sysClr val="window" lastClr="FFFFFF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441135" y="4725144"/>
              <a:ext cx="965570" cy="430682"/>
            </a:xfrm>
            <a:prstGeom prst="rect">
              <a:avLst/>
            </a:prstGeom>
            <a:solidFill>
              <a:srgbClr val="FFFF00"/>
            </a:solidFill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square">
              <a:spAutoFit/>
            </a:bodyPr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100" b="1" kern="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Simplified </a:t>
              </a:r>
              <a:endParaRPr kumimoji="0" lang="en-US" altLang="ko-KR" sz="1100" b="1" kern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100" b="1" kern="0" dirty="0" err="1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deblocking</a:t>
              </a:r>
              <a:endParaRPr kumimoji="0" lang="ko-KR" altLang="en-US" sz="1100" b="1" kern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644008" y="4725144"/>
              <a:ext cx="1476173" cy="430887"/>
            </a:xfrm>
            <a:prstGeom prst="rect">
              <a:avLst/>
            </a:prstGeom>
            <a:solidFill>
              <a:srgbClr val="4F81BD">
                <a:lumMod val="60000"/>
                <a:lumOff val="40000"/>
              </a:srgbClr>
            </a:solidFill>
            <a:scene3d>
              <a:camera prst="orthographicFront"/>
              <a:lightRig rig="threePt" dir="t"/>
            </a:scene3d>
            <a:sp3d>
              <a:bevelT prst="slope"/>
            </a:sp3d>
          </p:spPr>
          <p:txBody>
            <a:bodyPr>
              <a:spAutoFit/>
            </a:bodyPr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100" b="1" kern="0" dirty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Block-based LC</a:t>
              </a:r>
            </a:p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100" b="1" kern="0" dirty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(ALC)</a:t>
              </a:r>
              <a:endParaRPr kumimoji="0" lang="ko-KR" altLang="en-US" sz="11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835531" y="4149080"/>
              <a:ext cx="890592" cy="144552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8800" b="1" kern="0" dirty="0">
                  <a:solidFill>
                    <a:srgbClr val="FF0000"/>
                  </a:solidFill>
                </a:rPr>
                <a:t>X</a:t>
              </a:r>
              <a:endParaRPr kumimoji="0" lang="ko-KR" altLang="en-US" sz="8800" b="1" kern="0" dirty="0">
                <a:solidFill>
                  <a:srgbClr val="FF0000"/>
                </a:solidFill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611188" y="1484313"/>
            <a:ext cx="3573462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8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Current 3DV-ATM Architecture</a:t>
            </a:r>
            <a:endParaRPr kumimoji="0" lang="ko-KR" altLang="en-US" sz="1800" b="1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11188" y="4356100"/>
            <a:ext cx="3724275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8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Proposed 3DV-ATM Architecture</a:t>
            </a:r>
            <a:endParaRPr kumimoji="0" lang="ko-KR" altLang="en-US" sz="1800" b="1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42988" y="3276600"/>
            <a:ext cx="7319962" cy="9540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kumimoji="0" lang="en-US" altLang="ko-KR" sz="14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Preprocessing for LC is necessary before 3DV-ATM applies</a:t>
            </a:r>
          </a:p>
          <a:p>
            <a:pPr fontAlgn="auto" latinLnBrk="0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kumimoji="0" lang="en-US" altLang="ko-KR" sz="14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Block-based LC (ALC) is also required to improve coding efficiency</a:t>
            </a:r>
          </a:p>
          <a:p>
            <a:pPr fontAlgn="auto" latinLnBrk="0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kumimoji="0" lang="en-US" altLang="ko-KR" sz="14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Hardware complexity for mandatory preprocessor is definitely burden</a:t>
            </a:r>
          </a:p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kumimoji="0" lang="en-US" altLang="ko-KR" sz="14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If there is no preprocessing for LC, many blocking artifacts are subjectively-visible</a:t>
            </a:r>
            <a:endParaRPr kumimoji="0" lang="ko-KR" altLang="en-US" sz="1400" b="1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71550" y="6261100"/>
            <a:ext cx="5429692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kumimoji="0" lang="en-US" altLang="ko-KR" sz="14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Preprocessing for LC is eliminated</a:t>
            </a:r>
          </a:p>
          <a:p>
            <a:pPr fontAlgn="auto" latinLnBrk="0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kumimoji="0" lang="en-US" altLang="ko-KR" sz="14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Complexity of the simplified </a:t>
            </a:r>
            <a:r>
              <a:rPr kumimoji="0" lang="en-US" altLang="ko-KR" sz="1400" b="1" kern="0" dirty="0" err="1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deblocking</a:t>
            </a:r>
            <a:r>
              <a:rPr kumimoji="0" lang="en-US" altLang="ko-KR" sz="14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is almost </a:t>
            </a:r>
            <a:r>
              <a:rPr kumimoji="0" lang="en-US" altLang="ko-KR" sz="1400" b="1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negligible </a:t>
            </a:r>
            <a:endParaRPr kumimoji="0" lang="ko-KR" altLang="en-US" sz="1400" b="1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(Case#1) </a:t>
            </a:r>
            <a:r>
              <a:rPr lang="en-US" altLang="ko-KR" b="1" dirty="0" err="1" smtClean="0"/>
              <a:t>Deblocking</a:t>
            </a:r>
            <a:r>
              <a:rPr lang="en-US" altLang="ko-KR" b="1" dirty="0" smtClean="0"/>
              <a:t> for the ALC</a:t>
            </a:r>
            <a:br>
              <a:rPr lang="en-US" altLang="ko-KR" b="1" dirty="0" smtClean="0"/>
            </a:br>
            <a:r>
              <a:rPr lang="en-US" altLang="ko-KR" b="1" u="sng" dirty="0" smtClean="0">
                <a:ea typeface="맑은 고딕" pitchFamily="50" charset="-127"/>
              </a:rPr>
              <a:t>that were adopted in the JMVM</a:t>
            </a:r>
            <a:endParaRPr lang="ko-KR" altLang="en-US" b="1" u="sng" dirty="0" smtClean="0">
              <a:solidFill>
                <a:srgbClr val="FF0000"/>
              </a:solidFill>
            </a:endParaRPr>
          </a:p>
        </p:txBody>
      </p:sp>
      <p:sp>
        <p:nvSpPr>
          <p:cNvPr id="3072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Case#1. </a:t>
            </a:r>
            <a:r>
              <a:rPr lang="en-US" altLang="ko-KR" dirty="0" err="1" smtClean="0">
                <a:ea typeface="맑은 고딕" pitchFamily="50" charset="-127"/>
              </a:rPr>
              <a:t>deblocking</a:t>
            </a:r>
            <a:r>
              <a:rPr lang="en-US" altLang="ko-KR" dirty="0" smtClean="0">
                <a:ea typeface="맑은 고딕" pitchFamily="50" charset="-127"/>
              </a:rPr>
              <a:t> for the ALC </a:t>
            </a:r>
            <a:r>
              <a:rPr lang="en-US" altLang="ko-KR" u="sng" dirty="0" smtClean="0">
                <a:ea typeface="맑은 고딕" pitchFamily="50" charset="-127"/>
              </a:rPr>
              <a:t>that were adopted in the JMVM</a:t>
            </a:r>
          </a:p>
          <a:p>
            <a:pPr lvl="1"/>
            <a:r>
              <a:rPr lang="en-US" altLang="ko-KR" dirty="0" smtClean="0">
                <a:ea typeface="맑은 고딕" pitchFamily="50" charset="-127"/>
              </a:rPr>
              <a:t>( </a:t>
            </a:r>
            <a:r>
              <a:rPr lang="nn-NO" altLang="ko-KR" dirty="0" smtClean="0">
                <a:ea typeface="맑은 고딕" pitchFamily="50" charset="-127"/>
              </a:rPr>
              <a:t>K1=1 (weak filtering), K2=3 (strong filtering), T=5 )</a:t>
            </a:r>
            <a:endParaRPr lang="en-US" altLang="ko-KR" dirty="0" smtClean="0"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6C27EC-64FB-4E0A-A0C8-AE93EC5DCB2A}" type="slidenum">
              <a:rPr lang="en-US" altLang="ko-KR" smtClean="0"/>
              <a:pPr>
                <a:defRPr/>
              </a:pPr>
              <a:t>40</a:t>
            </a:fld>
            <a:endParaRPr lang="en-US" altLang="ko-KR"/>
          </a:p>
        </p:txBody>
      </p:sp>
      <p:grpSp>
        <p:nvGrpSpPr>
          <p:cNvPr id="30725" name="그룹 65"/>
          <p:cNvGrpSpPr>
            <a:grpSpLocks/>
          </p:cNvGrpSpPr>
          <p:nvPr/>
        </p:nvGrpSpPr>
        <p:grpSpPr bwMode="auto">
          <a:xfrm>
            <a:off x="1368425" y="2205038"/>
            <a:ext cx="6804025" cy="4633912"/>
            <a:chOff x="1368425" y="2132856"/>
            <a:chExt cx="6804026" cy="4633615"/>
          </a:xfrm>
        </p:grpSpPr>
        <p:sp>
          <p:nvSpPr>
            <p:cNvPr id="30726" name="Rectangle 16"/>
            <p:cNvSpPr>
              <a:spLocks noChangeArrowheads="1"/>
            </p:cNvSpPr>
            <p:nvPr/>
          </p:nvSpPr>
          <p:spPr bwMode="auto">
            <a:xfrm>
              <a:off x="3347864" y="4877449"/>
              <a:ext cx="4824587" cy="1889022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 sz="900"/>
            </a:p>
          </p:txBody>
        </p:sp>
        <p:sp>
          <p:nvSpPr>
            <p:cNvPr id="30727" name="AutoShape 17"/>
            <p:cNvSpPr>
              <a:spLocks noChangeArrowheads="1"/>
            </p:cNvSpPr>
            <p:nvPr/>
          </p:nvSpPr>
          <p:spPr bwMode="auto">
            <a:xfrm>
              <a:off x="3036619" y="2477450"/>
              <a:ext cx="1197004" cy="778378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One||both of the p and q 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is intra coded?</a:t>
              </a:r>
            </a:p>
          </p:txBody>
        </p:sp>
        <p:sp>
          <p:nvSpPr>
            <p:cNvPr id="30728" name="AutoShape 18"/>
            <p:cNvSpPr>
              <a:spLocks noChangeArrowheads="1"/>
            </p:cNvSpPr>
            <p:nvPr/>
          </p:nvSpPr>
          <p:spPr bwMode="auto">
            <a:xfrm>
              <a:off x="1902615" y="3190963"/>
              <a:ext cx="1197004" cy="778378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The edge 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between p and q is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MB edge?</a:t>
              </a:r>
            </a:p>
          </p:txBody>
        </p:sp>
        <p:sp>
          <p:nvSpPr>
            <p:cNvPr id="30729" name="AutoShape 19"/>
            <p:cNvSpPr>
              <a:spLocks noChangeArrowheads="1"/>
            </p:cNvSpPr>
            <p:nvPr/>
          </p:nvSpPr>
          <p:spPr bwMode="auto">
            <a:xfrm>
              <a:off x="4485624" y="3255828"/>
              <a:ext cx="1197004" cy="778378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One||both of the p and q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 has coded coefficient?</a:t>
              </a:r>
            </a:p>
          </p:txBody>
        </p:sp>
        <p:sp>
          <p:nvSpPr>
            <p:cNvPr id="30730" name="AutoShape 20"/>
            <p:cNvSpPr>
              <a:spLocks noChangeArrowheads="1"/>
            </p:cNvSpPr>
            <p:nvPr/>
          </p:nvSpPr>
          <p:spPr bwMode="auto">
            <a:xfrm>
              <a:off x="1461613" y="4488259"/>
              <a:ext cx="441002" cy="259459"/>
            </a:xfrm>
            <a:prstGeom prst="flowChartProcess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bS = 4</a:t>
              </a:r>
              <a:endParaRPr lang="en-US" altLang="ko-KR" sz="800" baseline="-25000">
                <a:latin typeface="Arial" charset="0"/>
              </a:endParaRPr>
            </a:p>
          </p:txBody>
        </p:sp>
        <p:sp>
          <p:nvSpPr>
            <p:cNvPr id="30731" name="AutoShape 21"/>
            <p:cNvSpPr>
              <a:spLocks noChangeArrowheads="1"/>
            </p:cNvSpPr>
            <p:nvPr/>
          </p:nvSpPr>
          <p:spPr bwMode="auto">
            <a:xfrm>
              <a:off x="2280616" y="4488259"/>
              <a:ext cx="441002" cy="259459"/>
            </a:xfrm>
            <a:prstGeom prst="flowChartProcess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bS = 3</a:t>
              </a:r>
              <a:endParaRPr lang="en-US" altLang="ko-KR" sz="800" baseline="-25000">
                <a:latin typeface="Arial" charset="0"/>
              </a:endParaRPr>
            </a:p>
          </p:txBody>
        </p:sp>
        <p:sp>
          <p:nvSpPr>
            <p:cNvPr id="30732" name="AutoShape 22"/>
            <p:cNvSpPr>
              <a:spLocks noChangeArrowheads="1"/>
            </p:cNvSpPr>
            <p:nvPr/>
          </p:nvSpPr>
          <p:spPr bwMode="auto">
            <a:xfrm>
              <a:off x="4044623" y="4488259"/>
              <a:ext cx="441002" cy="259459"/>
            </a:xfrm>
            <a:prstGeom prst="flowChartProcess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bS = 2</a:t>
              </a:r>
              <a:endParaRPr lang="en-US" altLang="ko-KR" sz="800" baseline="-25000">
                <a:latin typeface="Arial" charset="0"/>
              </a:endParaRPr>
            </a:p>
          </p:txBody>
        </p:sp>
        <p:cxnSp>
          <p:nvCxnSpPr>
            <p:cNvPr id="30733" name="AutoShape 23"/>
            <p:cNvCxnSpPr>
              <a:cxnSpLocks noChangeShapeType="1"/>
              <a:stCxn id="30727" idx="1"/>
              <a:endCxn id="30728" idx="0"/>
            </p:cNvCxnSpPr>
            <p:nvPr/>
          </p:nvCxnSpPr>
          <p:spPr bwMode="auto">
            <a:xfrm rot="10800000" flipV="1">
              <a:off x="2501117" y="2866639"/>
              <a:ext cx="535502" cy="324324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0734" name="AutoShape 24"/>
            <p:cNvCxnSpPr>
              <a:cxnSpLocks noChangeShapeType="1"/>
              <a:stCxn id="30727" idx="3"/>
              <a:endCxn id="30729" idx="0"/>
            </p:cNvCxnSpPr>
            <p:nvPr/>
          </p:nvCxnSpPr>
          <p:spPr bwMode="auto">
            <a:xfrm>
              <a:off x="4233623" y="2866639"/>
              <a:ext cx="850503" cy="389189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0735" name="AutoShape 25"/>
            <p:cNvCxnSpPr>
              <a:cxnSpLocks noChangeShapeType="1"/>
              <a:stCxn id="30728" idx="1"/>
              <a:endCxn id="30730" idx="0"/>
            </p:cNvCxnSpPr>
            <p:nvPr/>
          </p:nvCxnSpPr>
          <p:spPr bwMode="auto">
            <a:xfrm rot="10800000" flipV="1">
              <a:off x="1682114" y="3580152"/>
              <a:ext cx="220501" cy="908107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0736" name="AutoShape 26"/>
            <p:cNvCxnSpPr>
              <a:cxnSpLocks noChangeShapeType="1"/>
              <a:stCxn id="30728" idx="2"/>
              <a:endCxn id="30731" idx="0"/>
            </p:cNvCxnSpPr>
            <p:nvPr/>
          </p:nvCxnSpPr>
          <p:spPr bwMode="auto">
            <a:xfrm rot="5400000">
              <a:off x="2241658" y="4228800"/>
              <a:ext cx="518919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0737" name="AutoShape 27"/>
            <p:cNvCxnSpPr>
              <a:cxnSpLocks noChangeShapeType="1"/>
              <a:stCxn id="30729" idx="1"/>
              <a:endCxn id="30732" idx="0"/>
            </p:cNvCxnSpPr>
            <p:nvPr/>
          </p:nvCxnSpPr>
          <p:spPr bwMode="auto">
            <a:xfrm rot="10800000" flipV="1">
              <a:off x="4265124" y="3645017"/>
              <a:ext cx="220501" cy="843243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0738" name="Text Box 28"/>
            <p:cNvSpPr txBox="1">
              <a:spLocks noChangeArrowheads="1"/>
            </p:cNvSpPr>
            <p:nvPr/>
          </p:nvSpPr>
          <p:spPr bwMode="auto">
            <a:xfrm>
              <a:off x="4170623" y="2716639"/>
              <a:ext cx="282978" cy="209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no</a:t>
              </a:r>
            </a:p>
          </p:txBody>
        </p:sp>
        <p:sp>
          <p:nvSpPr>
            <p:cNvPr id="30739" name="Text Box 29"/>
            <p:cNvSpPr txBox="1">
              <a:spLocks noChangeArrowheads="1"/>
            </p:cNvSpPr>
            <p:nvPr/>
          </p:nvSpPr>
          <p:spPr bwMode="auto">
            <a:xfrm>
              <a:off x="2658618" y="2688261"/>
              <a:ext cx="325303" cy="209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yes</a:t>
              </a:r>
            </a:p>
          </p:txBody>
        </p:sp>
        <p:cxnSp>
          <p:nvCxnSpPr>
            <p:cNvPr id="30740" name="AutoShape 30"/>
            <p:cNvCxnSpPr>
              <a:cxnSpLocks noChangeShapeType="1"/>
              <a:stCxn id="30752" idx="2"/>
              <a:endCxn id="30727" idx="0"/>
            </p:cNvCxnSpPr>
            <p:nvPr/>
          </p:nvCxnSpPr>
          <p:spPr bwMode="auto">
            <a:xfrm flipH="1">
              <a:off x="3635121" y="2327450"/>
              <a:ext cx="2625" cy="14999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30741" name="Text Box 31"/>
            <p:cNvSpPr txBox="1">
              <a:spLocks noChangeArrowheads="1"/>
            </p:cNvSpPr>
            <p:nvPr/>
          </p:nvSpPr>
          <p:spPr bwMode="auto">
            <a:xfrm>
              <a:off x="4233623" y="3450421"/>
              <a:ext cx="325303" cy="209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yes</a:t>
              </a:r>
            </a:p>
          </p:txBody>
        </p:sp>
        <p:sp>
          <p:nvSpPr>
            <p:cNvPr id="30742" name="Text Box 32"/>
            <p:cNvSpPr txBox="1">
              <a:spLocks noChangeArrowheads="1"/>
            </p:cNvSpPr>
            <p:nvPr/>
          </p:nvSpPr>
          <p:spPr bwMode="auto">
            <a:xfrm>
              <a:off x="1650614" y="3385557"/>
              <a:ext cx="325303" cy="209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yes</a:t>
              </a:r>
            </a:p>
          </p:txBody>
        </p:sp>
        <p:sp>
          <p:nvSpPr>
            <p:cNvPr id="30743" name="Text Box 33"/>
            <p:cNvSpPr txBox="1">
              <a:spLocks noChangeArrowheads="1"/>
            </p:cNvSpPr>
            <p:nvPr/>
          </p:nvSpPr>
          <p:spPr bwMode="auto">
            <a:xfrm>
              <a:off x="2455179" y="3920692"/>
              <a:ext cx="282978" cy="209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no</a:t>
              </a:r>
            </a:p>
          </p:txBody>
        </p:sp>
        <p:sp>
          <p:nvSpPr>
            <p:cNvPr id="30744" name="AutoShape 34"/>
            <p:cNvSpPr>
              <a:spLocks noChangeArrowheads="1"/>
            </p:cNvSpPr>
            <p:nvPr/>
          </p:nvSpPr>
          <p:spPr bwMode="auto">
            <a:xfrm>
              <a:off x="5115627" y="3839611"/>
              <a:ext cx="1323005" cy="859459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Difference of 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block motion &gt;= 1 or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MC from different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reference frame</a:t>
              </a:r>
            </a:p>
          </p:txBody>
        </p:sp>
        <p:cxnSp>
          <p:nvCxnSpPr>
            <p:cNvPr id="30745" name="AutoShape 35"/>
            <p:cNvCxnSpPr>
              <a:cxnSpLocks noChangeShapeType="1"/>
              <a:stCxn id="30729" idx="3"/>
              <a:endCxn id="30744" idx="0"/>
            </p:cNvCxnSpPr>
            <p:nvPr/>
          </p:nvCxnSpPr>
          <p:spPr bwMode="auto">
            <a:xfrm>
              <a:off x="5682629" y="3645017"/>
              <a:ext cx="94500" cy="194594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0746" name="Text Box 36"/>
            <p:cNvSpPr txBox="1">
              <a:spLocks noChangeArrowheads="1"/>
            </p:cNvSpPr>
            <p:nvPr/>
          </p:nvSpPr>
          <p:spPr bwMode="auto">
            <a:xfrm>
              <a:off x="5556629" y="3450421"/>
              <a:ext cx="282978" cy="209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no</a:t>
              </a:r>
            </a:p>
          </p:txBody>
        </p:sp>
        <p:sp>
          <p:nvSpPr>
            <p:cNvPr id="30747" name="AutoShape 37"/>
            <p:cNvSpPr>
              <a:spLocks noChangeArrowheads="1"/>
            </p:cNvSpPr>
            <p:nvPr/>
          </p:nvSpPr>
          <p:spPr bwMode="auto">
            <a:xfrm>
              <a:off x="4674625" y="4488259"/>
              <a:ext cx="441002" cy="259459"/>
            </a:xfrm>
            <a:prstGeom prst="flowChartProcess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bS = 1</a:t>
              </a:r>
              <a:endParaRPr lang="en-US" altLang="ko-KR" sz="800" baseline="-25000">
                <a:latin typeface="Arial" charset="0"/>
              </a:endParaRPr>
            </a:p>
          </p:txBody>
        </p:sp>
        <p:cxnSp>
          <p:nvCxnSpPr>
            <p:cNvPr id="30748" name="AutoShape 38"/>
            <p:cNvCxnSpPr>
              <a:cxnSpLocks noChangeShapeType="1"/>
              <a:stCxn id="30744" idx="1"/>
              <a:endCxn id="30747" idx="0"/>
            </p:cNvCxnSpPr>
            <p:nvPr/>
          </p:nvCxnSpPr>
          <p:spPr bwMode="auto">
            <a:xfrm rot="10800000" flipV="1">
              <a:off x="4895126" y="4269341"/>
              <a:ext cx="220501" cy="218919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0749" name="AutoShape 39"/>
            <p:cNvCxnSpPr>
              <a:cxnSpLocks noChangeShapeType="1"/>
              <a:stCxn id="30744" idx="3"/>
              <a:endCxn id="30756" idx="0"/>
            </p:cNvCxnSpPr>
            <p:nvPr/>
          </p:nvCxnSpPr>
          <p:spPr bwMode="auto">
            <a:xfrm>
              <a:off x="6438632" y="4269341"/>
              <a:ext cx="220501" cy="737837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0750" name="Text Box 40"/>
            <p:cNvSpPr txBox="1">
              <a:spLocks noChangeArrowheads="1"/>
            </p:cNvSpPr>
            <p:nvPr/>
          </p:nvSpPr>
          <p:spPr bwMode="auto">
            <a:xfrm>
              <a:off x="4863626" y="4099070"/>
              <a:ext cx="325303" cy="209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yes</a:t>
              </a:r>
            </a:p>
          </p:txBody>
        </p:sp>
        <p:sp>
          <p:nvSpPr>
            <p:cNvPr id="30751" name="Text Box 41"/>
            <p:cNvSpPr txBox="1">
              <a:spLocks noChangeArrowheads="1"/>
            </p:cNvSpPr>
            <p:nvPr/>
          </p:nvSpPr>
          <p:spPr bwMode="auto">
            <a:xfrm>
              <a:off x="6388756" y="4035557"/>
              <a:ext cx="337396" cy="253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100" b="1">
                  <a:latin typeface="Arial" charset="0"/>
                </a:rPr>
                <a:t>no</a:t>
              </a:r>
            </a:p>
          </p:txBody>
        </p:sp>
        <p:sp>
          <p:nvSpPr>
            <p:cNvPr id="30752" name="AutoShape 42"/>
            <p:cNvSpPr>
              <a:spLocks noChangeArrowheads="1"/>
            </p:cNvSpPr>
            <p:nvPr/>
          </p:nvSpPr>
          <p:spPr bwMode="auto">
            <a:xfrm>
              <a:off x="3052369" y="2132856"/>
              <a:ext cx="1170754" cy="194594"/>
            </a:xfrm>
            <a:prstGeom prst="flowChartTerminator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boundary filtering strength</a:t>
              </a:r>
            </a:p>
          </p:txBody>
        </p:sp>
        <p:sp>
          <p:nvSpPr>
            <p:cNvPr id="30753" name="Rectangle 43"/>
            <p:cNvSpPr>
              <a:spLocks noChangeArrowheads="1"/>
            </p:cNvSpPr>
            <p:nvPr/>
          </p:nvSpPr>
          <p:spPr bwMode="auto">
            <a:xfrm>
              <a:off x="1368425" y="3069341"/>
              <a:ext cx="1794195" cy="207567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 sz="900"/>
            </a:p>
          </p:txBody>
        </p:sp>
        <p:sp>
          <p:nvSpPr>
            <p:cNvPr id="30754" name="Text Box 44"/>
            <p:cNvSpPr txBox="1">
              <a:spLocks noChangeArrowheads="1"/>
            </p:cNvSpPr>
            <p:nvPr/>
          </p:nvSpPr>
          <p:spPr bwMode="auto">
            <a:xfrm>
              <a:off x="1839615" y="4877447"/>
              <a:ext cx="1017631" cy="253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 b="1">
                  <a:latin typeface="Arial" charset="0"/>
                </a:rPr>
                <a:t>INTRA MODE</a:t>
              </a:r>
            </a:p>
          </p:txBody>
        </p:sp>
        <p:sp>
          <p:nvSpPr>
            <p:cNvPr id="30755" name="AutoShape 45"/>
            <p:cNvSpPr>
              <a:spLocks noChangeArrowheads="1"/>
            </p:cNvSpPr>
            <p:nvPr/>
          </p:nvSpPr>
          <p:spPr bwMode="auto">
            <a:xfrm>
              <a:off x="7605448" y="6434204"/>
              <a:ext cx="441002" cy="259459"/>
            </a:xfrm>
            <a:prstGeom prst="flowChartProcess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bS = 0</a:t>
              </a:r>
              <a:endParaRPr lang="en-US" altLang="ko-KR" sz="800" baseline="-25000">
                <a:latin typeface="Arial" charset="0"/>
              </a:endParaRPr>
            </a:p>
          </p:txBody>
        </p:sp>
        <p:sp>
          <p:nvSpPr>
            <p:cNvPr id="30756" name="AutoShape 46"/>
            <p:cNvSpPr>
              <a:spLocks noChangeArrowheads="1"/>
            </p:cNvSpPr>
            <p:nvPr/>
          </p:nvSpPr>
          <p:spPr bwMode="auto">
            <a:xfrm>
              <a:off x="5682629" y="5007178"/>
              <a:ext cx="1953007" cy="1232432"/>
            </a:xfrm>
            <a:prstGeom prst="flowChartDecision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ko-KR" sz="800" b="1">
                <a:latin typeface="Arial" charset="0"/>
              </a:endParaRPr>
            </a:p>
            <a:p>
              <a:pPr algn="ctr"/>
              <a:r>
                <a:rPr lang="en-US" altLang="ko-KR" sz="800" b="1">
                  <a:latin typeface="Arial" charset="0"/>
                </a:rPr>
                <a:t>(Both p and q are ALC coded</a:t>
              </a:r>
            </a:p>
            <a:p>
              <a:pPr algn="ctr"/>
              <a:r>
                <a:rPr lang="en-US" altLang="ko-KR" sz="800" b="1">
                  <a:latin typeface="Arial" charset="0"/>
                </a:rPr>
                <a:t>&amp;&amp; their ALC values are not the same) </a:t>
              </a:r>
            </a:p>
            <a:p>
              <a:pPr algn="ctr"/>
              <a:r>
                <a:rPr lang="en-US" altLang="ko-KR" sz="800" b="1">
                  <a:latin typeface="Arial" charset="0"/>
                </a:rPr>
                <a:t>or</a:t>
              </a:r>
            </a:p>
            <a:p>
              <a:pPr algn="ctr"/>
              <a:r>
                <a:rPr lang="en-US" altLang="ko-KR" sz="800" b="1">
                  <a:latin typeface="Arial" charset="0"/>
                </a:rPr>
                <a:t>(the only one of the p and q</a:t>
              </a:r>
            </a:p>
            <a:p>
              <a:pPr algn="ctr"/>
              <a:r>
                <a:rPr lang="en-US" altLang="ko-KR" sz="800" b="1">
                  <a:latin typeface="Arial" charset="0"/>
                </a:rPr>
                <a:t>is ALC coded)</a:t>
              </a:r>
            </a:p>
          </p:txBody>
        </p:sp>
        <p:cxnSp>
          <p:nvCxnSpPr>
            <p:cNvPr id="30757" name="AutoShape 47"/>
            <p:cNvCxnSpPr>
              <a:cxnSpLocks noChangeShapeType="1"/>
              <a:stCxn id="30756" idx="1"/>
              <a:endCxn id="51" idx="0"/>
            </p:cNvCxnSpPr>
            <p:nvPr/>
          </p:nvCxnSpPr>
          <p:spPr bwMode="auto">
            <a:xfrm rot="10800000" flipV="1">
              <a:off x="4739421" y="5623394"/>
              <a:ext cx="943209" cy="134964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0758" name="AutoShape 48"/>
            <p:cNvCxnSpPr>
              <a:cxnSpLocks noChangeShapeType="1"/>
              <a:stCxn id="30756" idx="3"/>
              <a:endCxn id="30755" idx="0"/>
            </p:cNvCxnSpPr>
            <p:nvPr/>
          </p:nvCxnSpPr>
          <p:spPr bwMode="auto">
            <a:xfrm>
              <a:off x="7635636" y="5623394"/>
              <a:ext cx="190313" cy="81081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0759" name="Text Box 49"/>
            <p:cNvSpPr txBox="1">
              <a:spLocks noChangeArrowheads="1"/>
            </p:cNvSpPr>
            <p:nvPr/>
          </p:nvSpPr>
          <p:spPr bwMode="auto">
            <a:xfrm>
              <a:off x="5358623" y="5389610"/>
              <a:ext cx="396350" cy="253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100" b="1">
                  <a:latin typeface="Arial" charset="0"/>
                </a:rPr>
                <a:t>yes</a:t>
              </a:r>
            </a:p>
          </p:txBody>
        </p:sp>
        <p:sp>
          <p:nvSpPr>
            <p:cNvPr id="30760" name="Text Box 50"/>
            <p:cNvSpPr txBox="1">
              <a:spLocks noChangeArrowheads="1"/>
            </p:cNvSpPr>
            <p:nvPr/>
          </p:nvSpPr>
          <p:spPr bwMode="auto">
            <a:xfrm>
              <a:off x="7605448" y="5428799"/>
              <a:ext cx="337396" cy="253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100" b="1">
                  <a:latin typeface="Arial" charset="0"/>
                </a:rPr>
                <a:t>no</a:t>
              </a:r>
            </a:p>
          </p:txBody>
        </p:sp>
        <p:sp>
          <p:nvSpPr>
            <p:cNvPr id="30761" name="AutoShape 51"/>
            <p:cNvSpPr>
              <a:spLocks noChangeArrowheads="1"/>
            </p:cNvSpPr>
            <p:nvPr/>
          </p:nvSpPr>
          <p:spPr bwMode="auto">
            <a:xfrm>
              <a:off x="5715174" y="6435003"/>
              <a:ext cx="441002" cy="259459"/>
            </a:xfrm>
            <a:prstGeom prst="flowChartProcess">
              <a:avLst/>
            </a:prstGeom>
            <a:solidFill>
              <a:srgbClr val="00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 b="1">
                  <a:latin typeface="Arial" charset="0"/>
                </a:rPr>
                <a:t>bS = K1</a:t>
              </a:r>
              <a:endParaRPr lang="en-US" altLang="ko-KR" sz="800" b="1" baseline="-25000">
                <a:latin typeface="Arial" charset="0"/>
              </a:endParaRPr>
            </a:p>
          </p:txBody>
        </p:sp>
        <p:sp>
          <p:nvSpPr>
            <p:cNvPr id="30762" name="Text Box 52"/>
            <p:cNvSpPr txBox="1">
              <a:spLocks noChangeArrowheads="1"/>
            </p:cNvSpPr>
            <p:nvPr/>
          </p:nvSpPr>
          <p:spPr bwMode="auto">
            <a:xfrm>
              <a:off x="5148439" y="4877447"/>
              <a:ext cx="114165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400" b="1">
                  <a:latin typeface="Arial" charset="0"/>
                </a:rPr>
                <a:t>ALC MODE</a:t>
              </a:r>
            </a:p>
          </p:txBody>
        </p:sp>
        <p:sp>
          <p:nvSpPr>
            <p:cNvPr id="30763" name="Rectangle 53"/>
            <p:cNvSpPr>
              <a:spLocks noChangeArrowheads="1"/>
            </p:cNvSpPr>
            <p:nvPr/>
          </p:nvSpPr>
          <p:spPr bwMode="auto">
            <a:xfrm>
              <a:off x="3981623" y="3126098"/>
              <a:ext cx="2835010" cy="168648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 sz="900"/>
            </a:p>
          </p:txBody>
        </p:sp>
        <p:sp>
          <p:nvSpPr>
            <p:cNvPr id="30764" name="Text Box 54"/>
            <p:cNvSpPr txBox="1">
              <a:spLocks noChangeArrowheads="1"/>
            </p:cNvSpPr>
            <p:nvPr/>
          </p:nvSpPr>
          <p:spPr bwMode="auto">
            <a:xfrm>
              <a:off x="5871629" y="3126098"/>
              <a:ext cx="1010072" cy="253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 b="1">
                  <a:latin typeface="Arial" charset="0"/>
                </a:rPr>
                <a:t>INTER MODE</a:t>
              </a:r>
            </a:p>
          </p:txBody>
        </p:sp>
        <p:sp>
          <p:nvSpPr>
            <p:cNvPr id="30765" name="Text Box 56"/>
            <p:cNvSpPr txBox="1">
              <a:spLocks noChangeArrowheads="1"/>
            </p:cNvSpPr>
            <p:nvPr/>
          </p:nvSpPr>
          <p:spPr bwMode="auto">
            <a:xfrm>
              <a:off x="7274698" y="4115287"/>
              <a:ext cx="497630" cy="224117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900" b="1">
                  <a:solidFill>
                    <a:srgbClr val="FF0000"/>
                  </a:solidFill>
                  <a:latin typeface="Arial" charset="0"/>
                </a:rPr>
                <a:t>bS = 0</a:t>
              </a:r>
            </a:p>
          </p:txBody>
        </p:sp>
        <p:sp>
          <p:nvSpPr>
            <p:cNvPr id="30766" name="Line 57"/>
            <p:cNvSpPr>
              <a:spLocks noChangeShapeType="1"/>
            </p:cNvSpPr>
            <p:nvPr/>
          </p:nvSpPr>
          <p:spPr bwMode="auto">
            <a:xfrm>
              <a:off x="6695882" y="4269341"/>
              <a:ext cx="57881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767" name="Text Box 60"/>
            <p:cNvSpPr txBox="1">
              <a:spLocks noChangeArrowheads="1"/>
            </p:cNvSpPr>
            <p:nvPr/>
          </p:nvSpPr>
          <p:spPr bwMode="auto">
            <a:xfrm>
              <a:off x="6816633" y="3874746"/>
              <a:ext cx="536931" cy="8068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4800">
                  <a:solidFill>
                    <a:srgbClr val="FF0000"/>
                  </a:solidFill>
                </a:rPr>
                <a:t>X</a:t>
              </a:r>
            </a:p>
          </p:txBody>
        </p:sp>
        <p:sp>
          <p:nvSpPr>
            <p:cNvPr id="51" name="AutoShape 46"/>
            <p:cNvSpPr>
              <a:spLocks noChangeArrowheads="1"/>
            </p:cNvSpPr>
            <p:nvPr/>
          </p:nvSpPr>
          <p:spPr bwMode="auto">
            <a:xfrm>
              <a:off x="3762375" y="5758474"/>
              <a:ext cx="1954213" cy="647658"/>
            </a:xfrm>
            <a:prstGeom prst="flowChartDecision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en-US" altLang="ko-KR" sz="1050" b="1" dirty="0">
                <a:latin typeface="Arial" charset="0"/>
              </a:endParaRPr>
            </a:p>
            <a:p>
              <a:pPr algn="ctr">
                <a:defRPr/>
              </a:pPr>
              <a:r>
                <a:rPr lang="en-US" altLang="ko-KR" sz="1050" b="1" dirty="0">
                  <a:latin typeface="Arial" charset="0"/>
                </a:rPr>
                <a:t>|</a:t>
              </a:r>
              <a:r>
                <a:rPr lang="en-US" altLang="ko-KR" sz="1050" b="1" dirty="0" err="1">
                  <a:latin typeface="Arial" charset="0"/>
                </a:rPr>
                <a:t>ValueALC</a:t>
              </a:r>
              <a:r>
                <a:rPr lang="en-US" altLang="ko-KR" sz="1050" b="1" baseline="-25000" dirty="0" err="1">
                  <a:latin typeface="Arial" charset="0"/>
                </a:rPr>
                <a:t>p</a:t>
              </a:r>
              <a:r>
                <a:rPr lang="en-US" altLang="ko-KR" sz="1050" b="1" dirty="0">
                  <a:latin typeface="Arial" charset="0"/>
                </a:rPr>
                <a:t> - </a:t>
              </a:r>
              <a:r>
                <a:rPr lang="en-US" altLang="ko-KR" sz="1050" b="1" dirty="0" err="1">
                  <a:latin typeface="Arial" charset="0"/>
                </a:rPr>
                <a:t>ValueALC</a:t>
              </a:r>
              <a:r>
                <a:rPr lang="en-US" altLang="ko-KR" sz="1050" b="1" baseline="-25000" dirty="0" err="1">
                  <a:latin typeface="Arial" charset="0"/>
                </a:rPr>
                <a:t>q</a:t>
              </a:r>
              <a:r>
                <a:rPr lang="en-US" altLang="ko-KR" sz="1050" b="1" dirty="0">
                  <a:latin typeface="Arial" charset="0"/>
                </a:rPr>
                <a:t>|</a:t>
              </a:r>
            </a:p>
            <a:p>
              <a:pPr algn="ctr">
                <a:defRPr/>
              </a:pPr>
              <a:r>
                <a:rPr lang="en-US" altLang="ko-KR" sz="1050" b="1" dirty="0">
                  <a:latin typeface="Arial" charset="0"/>
                </a:rPr>
                <a:t>&gt;= T</a:t>
              </a:r>
            </a:p>
          </p:txBody>
        </p:sp>
        <p:cxnSp>
          <p:nvCxnSpPr>
            <p:cNvPr id="30769" name="AutoShape 47"/>
            <p:cNvCxnSpPr>
              <a:cxnSpLocks noChangeShapeType="1"/>
              <a:stCxn id="51" idx="1"/>
              <a:endCxn id="30773" idx="0"/>
            </p:cNvCxnSpPr>
            <p:nvPr/>
          </p:nvCxnSpPr>
          <p:spPr bwMode="auto">
            <a:xfrm rot="10800000" flipV="1">
              <a:off x="3631420" y="6082393"/>
              <a:ext cx="131497" cy="352609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0770" name="Text Box 49"/>
            <p:cNvSpPr txBox="1">
              <a:spLocks noChangeArrowheads="1"/>
            </p:cNvSpPr>
            <p:nvPr/>
          </p:nvSpPr>
          <p:spPr bwMode="auto">
            <a:xfrm>
              <a:off x="3455570" y="5838458"/>
              <a:ext cx="396350" cy="253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100" b="1">
                  <a:latin typeface="Arial" charset="0"/>
                </a:rPr>
                <a:t>yes</a:t>
              </a:r>
            </a:p>
          </p:txBody>
        </p:sp>
        <p:cxnSp>
          <p:nvCxnSpPr>
            <p:cNvPr id="30771" name="AutoShape 48"/>
            <p:cNvCxnSpPr>
              <a:cxnSpLocks noChangeShapeType="1"/>
              <a:stCxn id="51" idx="3"/>
              <a:endCxn id="30761" idx="0"/>
            </p:cNvCxnSpPr>
            <p:nvPr/>
          </p:nvCxnSpPr>
          <p:spPr bwMode="auto">
            <a:xfrm>
              <a:off x="5715923" y="6082394"/>
              <a:ext cx="219752" cy="352609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0772" name="Text Box 50"/>
            <p:cNvSpPr txBox="1">
              <a:spLocks noChangeArrowheads="1"/>
            </p:cNvSpPr>
            <p:nvPr/>
          </p:nvSpPr>
          <p:spPr bwMode="auto">
            <a:xfrm>
              <a:off x="5674764" y="5864399"/>
              <a:ext cx="337396" cy="253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100" b="1">
                  <a:latin typeface="Arial" charset="0"/>
                </a:rPr>
                <a:t>no</a:t>
              </a:r>
            </a:p>
          </p:txBody>
        </p:sp>
        <p:sp>
          <p:nvSpPr>
            <p:cNvPr id="30773" name="AutoShape 51"/>
            <p:cNvSpPr>
              <a:spLocks noChangeArrowheads="1"/>
            </p:cNvSpPr>
            <p:nvPr/>
          </p:nvSpPr>
          <p:spPr bwMode="auto">
            <a:xfrm>
              <a:off x="3410918" y="6435003"/>
              <a:ext cx="441002" cy="259459"/>
            </a:xfrm>
            <a:prstGeom prst="flowChartProcess">
              <a:avLst/>
            </a:prstGeom>
            <a:solidFill>
              <a:srgbClr val="00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 b="1">
                  <a:latin typeface="Arial" charset="0"/>
                </a:rPr>
                <a:t>bS = K2</a:t>
              </a:r>
              <a:endParaRPr lang="en-US" altLang="ko-KR" sz="800" b="1" baseline="-25000"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08295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제목 1"/>
          <p:cNvSpPr>
            <a:spLocks noGrp="1"/>
          </p:cNvSpPr>
          <p:nvPr>
            <p:ph type="title"/>
          </p:nvPr>
        </p:nvSpPr>
        <p:spPr>
          <a:xfrm>
            <a:off x="971550" y="620713"/>
            <a:ext cx="7956550" cy="796925"/>
          </a:xfrm>
        </p:spPr>
        <p:txBody>
          <a:bodyPr/>
          <a:lstStyle/>
          <a:p>
            <a:r>
              <a:rPr lang="en-US" altLang="ko-KR" b="1" dirty="0" smtClean="0"/>
              <a:t>(Case#2) </a:t>
            </a:r>
            <a:r>
              <a:rPr lang="en-US" altLang="ko-KR" b="1" dirty="0" smtClean="0">
                <a:solidFill>
                  <a:schemeClr val="tx1"/>
                </a:solidFill>
              </a:rPr>
              <a:t>Simplified </a:t>
            </a:r>
            <a:r>
              <a:rPr lang="en-US" altLang="ko-KR" b="1" dirty="0" err="1" smtClean="0"/>
              <a:t>Deblocking</a:t>
            </a:r>
            <a:r>
              <a:rPr lang="en-US" altLang="ko-KR" b="1" dirty="0" smtClean="0"/>
              <a:t> </a:t>
            </a:r>
            <a:br>
              <a:rPr lang="en-US" altLang="ko-KR" b="1" dirty="0" smtClean="0"/>
            </a:br>
            <a:r>
              <a:rPr lang="en-US" altLang="ko-KR" b="1" dirty="0" smtClean="0"/>
              <a:t>for ALC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3174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Case#2. Simplified </a:t>
            </a:r>
            <a:r>
              <a:rPr lang="en-US" altLang="ko-KR" dirty="0" err="1" smtClean="0">
                <a:ea typeface="맑은 고딕" pitchFamily="50" charset="-127"/>
              </a:rPr>
              <a:t>deblocking</a:t>
            </a:r>
            <a:r>
              <a:rPr lang="en-US" altLang="ko-KR" dirty="0" smtClean="0">
                <a:ea typeface="맑은 고딕" pitchFamily="50" charset="-127"/>
              </a:rPr>
              <a:t> for ALC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6A1C4E-0E86-45D8-8467-1F283F90B29D}" type="slidenum">
              <a:rPr lang="en-US" altLang="ko-KR" smtClean="0"/>
              <a:pPr>
                <a:defRPr/>
              </a:pPr>
              <a:t>41</a:t>
            </a:fld>
            <a:endParaRPr lang="en-US" altLang="ko-KR"/>
          </a:p>
        </p:txBody>
      </p:sp>
      <p:grpSp>
        <p:nvGrpSpPr>
          <p:cNvPr id="31749" name="그룹 49"/>
          <p:cNvGrpSpPr>
            <a:grpSpLocks/>
          </p:cNvGrpSpPr>
          <p:nvPr/>
        </p:nvGrpSpPr>
        <p:grpSpPr bwMode="auto">
          <a:xfrm>
            <a:off x="1368425" y="1963738"/>
            <a:ext cx="6804025" cy="4778375"/>
            <a:chOff x="644525" y="1185863"/>
            <a:chExt cx="8229600" cy="5613400"/>
          </a:xfrm>
        </p:grpSpPr>
        <p:sp>
          <p:nvSpPr>
            <p:cNvPr id="31750" name="Rectangle 16"/>
            <p:cNvSpPr>
              <a:spLocks noChangeArrowheads="1"/>
            </p:cNvSpPr>
            <p:nvPr/>
          </p:nvSpPr>
          <p:spPr bwMode="auto">
            <a:xfrm>
              <a:off x="5216525" y="4410075"/>
              <a:ext cx="3657600" cy="2389188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 sz="900"/>
            </a:p>
          </p:txBody>
        </p:sp>
        <p:sp>
          <p:nvSpPr>
            <p:cNvPr id="31751" name="AutoShape 17"/>
            <p:cNvSpPr>
              <a:spLocks noChangeArrowheads="1"/>
            </p:cNvSpPr>
            <p:nvPr/>
          </p:nvSpPr>
          <p:spPr bwMode="auto">
            <a:xfrm>
              <a:off x="2662238" y="1590675"/>
              <a:ext cx="1447800" cy="914400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One||both of the p and q 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is intra coded?</a:t>
              </a:r>
            </a:p>
          </p:txBody>
        </p:sp>
        <p:sp>
          <p:nvSpPr>
            <p:cNvPr id="31752" name="AutoShape 18"/>
            <p:cNvSpPr>
              <a:spLocks noChangeArrowheads="1"/>
            </p:cNvSpPr>
            <p:nvPr/>
          </p:nvSpPr>
          <p:spPr bwMode="auto">
            <a:xfrm>
              <a:off x="1290638" y="2428875"/>
              <a:ext cx="1447800" cy="914400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The edge 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between p and q is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MB edge?</a:t>
              </a:r>
            </a:p>
          </p:txBody>
        </p:sp>
        <p:sp>
          <p:nvSpPr>
            <p:cNvPr id="31753" name="AutoShape 19"/>
            <p:cNvSpPr>
              <a:spLocks noChangeArrowheads="1"/>
            </p:cNvSpPr>
            <p:nvPr/>
          </p:nvSpPr>
          <p:spPr bwMode="auto">
            <a:xfrm>
              <a:off x="4414838" y="2505075"/>
              <a:ext cx="1447800" cy="914400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One||both of the p and q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 has coded coefficient?</a:t>
              </a:r>
            </a:p>
          </p:txBody>
        </p:sp>
        <p:sp>
          <p:nvSpPr>
            <p:cNvPr id="31754" name="AutoShape 20"/>
            <p:cNvSpPr>
              <a:spLocks noChangeArrowheads="1"/>
            </p:cNvSpPr>
            <p:nvPr/>
          </p:nvSpPr>
          <p:spPr bwMode="auto">
            <a:xfrm>
              <a:off x="757238" y="3952875"/>
              <a:ext cx="533400" cy="304800"/>
            </a:xfrm>
            <a:prstGeom prst="flowChartProcess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bS = 4</a:t>
              </a:r>
              <a:endParaRPr lang="en-US" altLang="ko-KR" sz="800" baseline="-25000">
                <a:latin typeface="Arial" charset="0"/>
              </a:endParaRPr>
            </a:p>
          </p:txBody>
        </p:sp>
        <p:sp>
          <p:nvSpPr>
            <p:cNvPr id="31755" name="AutoShape 21"/>
            <p:cNvSpPr>
              <a:spLocks noChangeArrowheads="1"/>
            </p:cNvSpPr>
            <p:nvPr/>
          </p:nvSpPr>
          <p:spPr bwMode="auto">
            <a:xfrm>
              <a:off x="1747838" y="3952875"/>
              <a:ext cx="533400" cy="304800"/>
            </a:xfrm>
            <a:prstGeom prst="flowChartProcess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bS = 3</a:t>
              </a:r>
              <a:endParaRPr lang="en-US" altLang="ko-KR" sz="800" baseline="-25000">
                <a:latin typeface="Arial" charset="0"/>
              </a:endParaRPr>
            </a:p>
          </p:txBody>
        </p:sp>
        <p:sp>
          <p:nvSpPr>
            <p:cNvPr id="31756" name="AutoShape 22"/>
            <p:cNvSpPr>
              <a:spLocks noChangeArrowheads="1"/>
            </p:cNvSpPr>
            <p:nvPr/>
          </p:nvSpPr>
          <p:spPr bwMode="auto">
            <a:xfrm>
              <a:off x="3881438" y="3952875"/>
              <a:ext cx="533400" cy="304800"/>
            </a:xfrm>
            <a:prstGeom prst="flowChartProcess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bS = 2</a:t>
              </a:r>
              <a:endParaRPr lang="en-US" altLang="ko-KR" sz="800" baseline="-25000">
                <a:latin typeface="Arial" charset="0"/>
              </a:endParaRPr>
            </a:p>
          </p:txBody>
        </p:sp>
        <p:cxnSp>
          <p:nvCxnSpPr>
            <p:cNvPr id="31757" name="AutoShape 23"/>
            <p:cNvCxnSpPr>
              <a:cxnSpLocks noChangeShapeType="1"/>
              <a:stCxn id="31751" idx="1"/>
              <a:endCxn id="31752" idx="0"/>
            </p:cNvCxnSpPr>
            <p:nvPr/>
          </p:nvCxnSpPr>
          <p:spPr bwMode="auto">
            <a:xfrm rot="10800000" flipV="1">
              <a:off x="2014538" y="2047875"/>
              <a:ext cx="647700" cy="3810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1758" name="AutoShape 24"/>
            <p:cNvCxnSpPr>
              <a:cxnSpLocks noChangeShapeType="1"/>
              <a:stCxn id="31751" idx="3"/>
              <a:endCxn id="31753" idx="0"/>
            </p:cNvCxnSpPr>
            <p:nvPr/>
          </p:nvCxnSpPr>
          <p:spPr bwMode="auto">
            <a:xfrm>
              <a:off x="4110038" y="2047875"/>
              <a:ext cx="1028700" cy="4572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1759" name="AutoShape 25"/>
            <p:cNvCxnSpPr>
              <a:cxnSpLocks noChangeShapeType="1"/>
              <a:stCxn id="31752" idx="1"/>
              <a:endCxn id="31754" idx="0"/>
            </p:cNvCxnSpPr>
            <p:nvPr/>
          </p:nvCxnSpPr>
          <p:spPr bwMode="auto">
            <a:xfrm rot="10800000" flipV="1">
              <a:off x="1023938" y="2886075"/>
              <a:ext cx="266700" cy="10668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1760" name="AutoShape 26"/>
            <p:cNvCxnSpPr>
              <a:cxnSpLocks noChangeShapeType="1"/>
              <a:stCxn id="31752" idx="2"/>
              <a:endCxn id="31755" idx="0"/>
            </p:cNvCxnSpPr>
            <p:nvPr/>
          </p:nvCxnSpPr>
          <p:spPr bwMode="auto">
            <a:xfrm rot="5400000">
              <a:off x="1709738" y="3648075"/>
              <a:ext cx="6096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1761" name="AutoShape 27"/>
            <p:cNvCxnSpPr>
              <a:cxnSpLocks noChangeShapeType="1"/>
              <a:stCxn id="31753" idx="1"/>
              <a:endCxn id="31756" idx="0"/>
            </p:cNvCxnSpPr>
            <p:nvPr/>
          </p:nvCxnSpPr>
          <p:spPr bwMode="auto">
            <a:xfrm rot="10800000" flipV="1">
              <a:off x="4148138" y="2962275"/>
              <a:ext cx="266700" cy="9906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1762" name="Text Box 28"/>
            <p:cNvSpPr txBox="1">
              <a:spLocks noChangeArrowheads="1"/>
            </p:cNvSpPr>
            <p:nvPr/>
          </p:nvSpPr>
          <p:spPr bwMode="auto">
            <a:xfrm>
              <a:off x="4033838" y="1871663"/>
              <a:ext cx="342267" cy="245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no</a:t>
              </a:r>
            </a:p>
          </p:txBody>
        </p:sp>
        <p:sp>
          <p:nvSpPr>
            <p:cNvPr id="31763" name="Text Box 29"/>
            <p:cNvSpPr txBox="1">
              <a:spLocks noChangeArrowheads="1"/>
            </p:cNvSpPr>
            <p:nvPr/>
          </p:nvSpPr>
          <p:spPr bwMode="auto">
            <a:xfrm>
              <a:off x="2205038" y="1838325"/>
              <a:ext cx="393460" cy="245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yes</a:t>
              </a:r>
            </a:p>
          </p:txBody>
        </p:sp>
        <p:cxnSp>
          <p:nvCxnSpPr>
            <p:cNvPr id="31764" name="AutoShape 30"/>
            <p:cNvCxnSpPr>
              <a:cxnSpLocks noChangeShapeType="1"/>
              <a:stCxn id="31776" idx="2"/>
              <a:endCxn id="31751" idx="0"/>
            </p:cNvCxnSpPr>
            <p:nvPr/>
          </p:nvCxnSpPr>
          <p:spPr bwMode="auto">
            <a:xfrm flipH="1">
              <a:off x="3386138" y="1414463"/>
              <a:ext cx="3175" cy="1762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31765" name="Text Box 31"/>
            <p:cNvSpPr txBox="1">
              <a:spLocks noChangeArrowheads="1"/>
            </p:cNvSpPr>
            <p:nvPr/>
          </p:nvSpPr>
          <p:spPr bwMode="auto">
            <a:xfrm>
              <a:off x="4110038" y="2733674"/>
              <a:ext cx="393460" cy="245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yes</a:t>
              </a:r>
            </a:p>
          </p:txBody>
        </p:sp>
        <p:sp>
          <p:nvSpPr>
            <p:cNvPr id="31766" name="Text Box 32"/>
            <p:cNvSpPr txBox="1">
              <a:spLocks noChangeArrowheads="1"/>
            </p:cNvSpPr>
            <p:nvPr/>
          </p:nvSpPr>
          <p:spPr bwMode="auto">
            <a:xfrm>
              <a:off x="985838" y="2657475"/>
              <a:ext cx="393460" cy="245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yes</a:t>
              </a:r>
            </a:p>
          </p:txBody>
        </p:sp>
        <p:sp>
          <p:nvSpPr>
            <p:cNvPr id="31767" name="Text Box 33"/>
            <p:cNvSpPr txBox="1">
              <a:spLocks noChangeArrowheads="1"/>
            </p:cNvSpPr>
            <p:nvPr/>
          </p:nvSpPr>
          <p:spPr bwMode="auto">
            <a:xfrm>
              <a:off x="1958975" y="3286125"/>
              <a:ext cx="342267" cy="245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no</a:t>
              </a:r>
            </a:p>
          </p:txBody>
        </p:sp>
        <p:sp>
          <p:nvSpPr>
            <p:cNvPr id="31768" name="AutoShape 34"/>
            <p:cNvSpPr>
              <a:spLocks noChangeArrowheads="1"/>
            </p:cNvSpPr>
            <p:nvPr/>
          </p:nvSpPr>
          <p:spPr bwMode="auto">
            <a:xfrm>
              <a:off x="5176838" y="3190875"/>
              <a:ext cx="1600200" cy="1009650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Difference of 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block motion &gt;= 1 or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MC from different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reference frame</a:t>
              </a:r>
            </a:p>
          </p:txBody>
        </p:sp>
        <p:cxnSp>
          <p:nvCxnSpPr>
            <p:cNvPr id="31769" name="AutoShape 35"/>
            <p:cNvCxnSpPr>
              <a:cxnSpLocks noChangeShapeType="1"/>
              <a:stCxn id="31753" idx="3"/>
              <a:endCxn id="31768" idx="0"/>
            </p:cNvCxnSpPr>
            <p:nvPr/>
          </p:nvCxnSpPr>
          <p:spPr bwMode="auto">
            <a:xfrm>
              <a:off x="5862638" y="2962275"/>
              <a:ext cx="114300" cy="2286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1770" name="Text Box 36"/>
            <p:cNvSpPr txBox="1">
              <a:spLocks noChangeArrowheads="1"/>
            </p:cNvSpPr>
            <p:nvPr/>
          </p:nvSpPr>
          <p:spPr bwMode="auto">
            <a:xfrm>
              <a:off x="5710239" y="2733674"/>
              <a:ext cx="342267" cy="245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no</a:t>
              </a:r>
            </a:p>
          </p:txBody>
        </p:sp>
        <p:sp>
          <p:nvSpPr>
            <p:cNvPr id="31771" name="AutoShape 37"/>
            <p:cNvSpPr>
              <a:spLocks noChangeArrowheads="1"/>
            </p:cNvSpPr>
            <p:nvPr/>
          </p:nvSpPr>
          <p:spPr bwMode="auto">
            <a:xfrm>
              <a:off x="4643438" y="3952875"/>
              <a:ext cx="533400" cy="304800"/>
            </a:xfrm>
            <a:prstGeom prst="flowChartProcess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bS = 1</a:t>
              </a:r>
              <a:endParaRPr lang="en-US" altLang="ko-KR" sz="800" baseline="-25000">
                <a:latin typeface="Arial" charset="0"/>
              </a:endParaRPr>
            </a:p>
          </p:txBody>
        </p:sp>
        <p:cxnSp>
          <p:nvCxnSpPr>
            <p:cNvPr id="31772" name="AutoShape 38"/>
            <p:cNvCxnSpPr>
              <a:cxnSpLocks noChangeShapeType="1"/>
              <a:stCxn id="31768" idx="1"/>
              <a:endCxn id="31771" idx="0"/>
            </p:cNvCxnSpPr>
            <p:nvPr/>
          </p:nvCxnSpPr>
          <p:spPr bwMode="auto">
            <a:xfrm rot="10800000" flipV="1">
              <a:off x="4910138" y="3695700"/>
              <a:ext cx="266700" cy="257175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1773" name="AutoShape 39"/>
            <p:cNvCxnSpPr>
              <a:cxnSpLocks noChangeShapeType="1"/>
              <a:stCxn id="31768" idx="3"/>
              <a:endCxn id="31780" idx="0"/>
            </p:cNvCxnSpPr>
            <p:nvPr/>
          </p:nvCxnSpPr>
          <p:spPr bwMode="auto">
            <a:xfrm>
              <a:off x="6777038" y="3695700"/>
              <a:ext cx="266700" cy="866775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1774" name="Text Box 40"/>
            <p:cNvSpPr txBox="1">
              <a:spLocks noChangeArrowheads="1"/>
            </p:cNvSpPr>
            <p:nvPr/>
          </p:nvSpPr>
          <p:spPr bwMode="auto">
            <a:xfrm>
              <a:off x="4872038" y="3495675"/>
              <a:ext cx="393460" cy="245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yes</a:t>
              </a:r>
            </a:p>
          </p:txBody>
        </p:sp>
        <p:sp>
          <p:nvSpPr>
            <p:cNvPr id="31775" name="Text Box 41"/>
            <p:cNvSpPr txBox="1">
              <a:spLocks noChangeArrowheads="1"/>
            </p:cNvSpPr>
            <p:nvPr/>
          </p:nvSpPr>
          <p:spPr bwMode="auto">
            <a:xfrm>
              <a:off x="6716713" y="3421063"/>
              <a:ext cx="408087" cy="298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100" b="1">
                  <a:latin typeface="Arial" charset="0"/>
                </a:rPr>
                <a:t>no</a:t>
              </a:r>
            </a:p>
          </p:txBody>
        </p:sp>
        <p:sp>
          <p:nvSpPr>
            <p:cNvPr id="31776" name="AutoShape 42"/>
            <p:cNvSpPr>
              <a:spLocks noChangeArrowheads="1"/>
            </p:cNvSpPr>
            <p:nvPr/>
          </p:nvSpPr>
          <p:spPr bwMode="auto">
            <a:xfrm>
              <a:off x="2681288" y="1185863"/>
              <a:ext cx="1416050" cy="228600"/>
            </a:xfrm>
            <a:prstGeom prst="flowChartTerminator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boundary filtering strength</a:t>
              </a:r>
            </a:p>
          </p:txBody>
        </p:sp>
        <p:sp>
          <p:nvSpPr>
            <p:cNvPr id="31777" name="Rectangle 43"/>
            <p:cNvSpPr>
              <a:spLocks noChangeArrowheads="1"/>
            </p:cNvSpPr>
            <p:nvPr/>
          </p:nvSpPr>
          <p:spPr bwMode="auto">
            <a:xfrm>
              <a:off x="644525" y="2286000"/>
              <a:ext cx="2170113" cy="2438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 sz="900"/>
            </a:p>
          </p:txBody>
        </p:sp>
        <p:sp>
          <p:nvSpPr>
            <p:cNvPr id="31778" name="Text Box 44"/>
            <p:cNvSpPr txBox="1">
              <a:spLocks noChangeArrowheads="1"/>
            </p:cNvSpPr>
            <p:nvPr/>
          </p:nvSpPr>
          <p:spPr bwMode="auto">
            <a:xfrm>
              <a:off x="1214438" y="4410074"/>
              <a:ext cx="1230844" cy="298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 b="1">
                  <a:latin typeface="Arial" charset="0"/>
                </a:rPr>
                <a:t>INTRA MODE</a:t>
              </a:r>
            </a:p>
          </p:txBody>
        </p:sp>
        <p:sp>
          <p:nvSpPr>
            <p:cNvPr id="31779" name="AutoShape 45"/>
            <p:cNvSpPr>
              <a:spLocks noChangeArrowheads="1"/>
            </p:cNvSpPr>
            <p:nvPr/>
          </p:nvSpPr>
          <p:spPr bwMode="auto">
            <a:xfrm>
              <a:off x="8188325" y="6238875"/>
              <a:ext cx="533400" cy="304800"/>
            </a:xfrm>
            <a:prstGeom prst="flowChartProcess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bS = 0</a:t>
              </a:r>
              <a:endParaRPr lang="en-US" altLang="ko-KR" sz="800" baseline="-25000">
                <a:latin typeface="Arial" charset="0"/>
              </a:endParaRPr>
            </a:p>
          </p:txBody>
        </p:sp>
        <p:sp>
          <p:nvSpPr>
            <p:cNvPr id="31780" name="AutoShape 46"/>
            <p:cNvSpPr>
              <a:spLocks noChangeArrowheads="1"/>
            </p:cNvSpPr>
            <p:nvPr/>
          </p:nvSpPr>
          <p:spPr bwMode="auto">
            <a:xfrm>
              <a:off x="5862638" y="4562475"/>
              <a:ext cx="2362200" cy="1447800"/>
            </a:xfrm>
            <a:prstGeom prst="flowChartDecision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ko-KR" sz="800" b="1">
                <a:latin typeface="Arial" charset="0"/>
              </a:endParaRPr>
            </a:p>
            <a:p>
              <a:pPr algn="ctr"/>
              <a:r>
                <a:rPr lang="en-US" altLang="ko-KR" sz="800" b="1">
                  <a:latin typeface="Arial" charset="0"/>
                </a:rPr>
                <a:t>(Both p and q are ALC coded</a:t>
              </a:r>
            </a:p>
            <a:p>
              <a:pPr algn="ctr"/>
              <a:r>
                <a:rPr lang="en-US" altLang="ko-KR" sz="800" b="1">
                  <a:latin typeface="Arial" charset="0"/>
                </a:rPr>
                <a:t>&amp;&amp; their ALC values are not the same) </a:t>
              </a:r>
            </a:p>
            <a:p>
              <a:pPr algn="ctr"/>
              <a:r>
                <a:rPr lang="en-US" altLang="ko-KR" sz="800" b="1">
                  <a:latin typeface="Arial" charset="0"/>
                </a:rPr>
                <a:t>or</a:t>
              </a:r>
            </a:p>
            <a:p>
              <a:pPr algn="ctr"/>
              <a:r>
                <a:rPr lang="en-US" altLang="ko-KR" sz="800" b="1">
                  <a:latin typeface="Arial" charset="0"/>
                </a:rPr>
                <a:t>(the only one of the p and q</a:t>
              </a:r>
            </a:p>
            <a:p>
              <a:pPr algn="ctr"/>
              <a:r>
                <a:rPr lang="en-US" altLang="ko-KR" sz="800" b="1">
                  <a:latin typeface="Arial" charset="0"/>
                </a:rPr>
                <a:t>is ALC coded)</a:t>
              </a:r>
            </a:p>
          </p:txBody>
        </p:sp>
        <p:cxnSp>
          <p:nvCxnSpPr>
            <p:cNvPr id="31781" name="AutoShape 47"/>
            <p:cNvCxnSpPr>
              <a:cxnSpLocks noChangeShapeType="1"/>
              <a:stCxn id="31780" idx="1"/>
              <a:endCxn id="31785" idx="0"/>
            </p:cNvCxnSpPr>
            <p:nvPr/>
          </p:nvCxnSpPr>
          <p:spPr bwMode="auto">
            <a:xfrm rot="10800000" flipV="1">
              <a:off x="5595938" y="5286375"/>
              <a:ext cx="266700" cy="8763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1782" name="AutoShape 48"/>
            <p:cNvCxnSpPr>
              <a:cxnSpLocks noChangeShapeType="1"/>
              <a:stCxn id="31780" idx="3"/>
              <a:endCxn id="31779" idx="0"/>
            </p:cNvCxnSpPr>
            <p:nvPr/>
          </p:nvCxnSpPr>
          <p:spPr bwMode="auto">
            <a:xfrm>
              <a:off x="8224838" y="5286375"/>
              <a:ext cx="230187" cy="9525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1783" name="Text Box 49"/>
            <p:cNvSpPr txBox="1">
              <a:spLocks noChangeArrowheads="1"/>
            </p:cNvSpPr>
            <p:nvPr/>
          </p:nvSpPr>
          <p:spPr bwMode="auto">
            <a:xfrm>
              <a:off x="5470747" y="5011737"/>
              <a:ext cx="479393" cy="298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100" b="1">
                  <a:latin typeface="Arial" charset="0"/>
                </a:rPr>
                <a:t>yes</a:t>
              </a:r>
            </a:p>
          </p:txBody>
        </p:sp>
        <p:sp>
          <p:nvSpPr>
            <p:cNvPr id="31784" name="Text Box 50"/>
            <p:cNvSpPr txBox="1">
              <a:spLocks noChangeArrowheads="1"/>
            </p:cNvSpPr>
            <p:nvPr/>
          </p:nvSpPr>
          <p:spPr bwMode="auto">
            <a:xfrm>
              <a:off x="8188325" y="5057775"/>
              <a:ext cx="408087" cy="298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100" b="1">
                  <a:latin typeface="Arial" charset="0"/>
                </a:rPr>
                <a:t>no</a:t>
              </a:r>
            </a:p>
          </p:txBody>
        </p:sp>
        <p:sp>
          <p:nvSpPr>
            <p:cNvPr id="31785" name="AutoShape 51"/>
            <p:cNvSpPr>
              <a:spLocks noChangeArrowheads="1"/>
            </p:cNvSpPr>
            <p:nvPr/>
          </p:nvSpPr>
          <p:spPr bwMode="auto">
            <a:xfrm>
              <a:off x="5329238" y="6162675"/>
              <a:ext cx="533400" cy="304800"/>
            </a:xfrm>
            <a:prstGeom prst="flowChartProcess">
              <a:avLst/>
            </a:prstGeom>
            <a:solidFill>
              <a:srgbClr val="00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 b="1">
                  <a:latin typeface="Arial" charset="0"/>
                </a:rPr>
                <a:t>bS = 1</a:t>
              </a:r>
              <a:endParaRPr lang="en-US" altLang="ko-KR" sz="800" b="1" baseline="-25000">
                <a:latin typeface="Arial" charset="0"/>
              </a:endParaRPr>
            </a:p>
          </p:txBody>
        </p:sp>
        <p:sp>
          <p:nvSpPr>
            <p:cNvPr id="31786" name="Text Box 52"/>
            <p:cNvSpPr txBox="1">
              <a:spLocks noChangeArrowheads="1"/>
            </p:cNvSpPr>
            <p:nvPr/>
          </p:nvSpPr>
          <p:spPr bwMode="auto">
            <a:xfrm>
              <a:off x="5216525" y="4410074"/>
              <a:ext cx="1380859" cy="3615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400" b="1">
                  <a:latin typeface="Arial" charset="0"/>
                </a:rPr>
                <a:t>ALC MODE</a:t>
              </a:r>
            </a:p>
          </p:txBody>
        </p:sp>
        <p:sp>
          <p:nvSpPr>
            <p:cNvPr id="31787" name="Rectangle 53"/>
            <p:cNvSpPr>
              <a:spLocks noChangeArrowheads="1"/>
            </p:cNvSpPr>
            <p:nvPr/>
          </p:nvSpPr>
          <p:spPr bwMode="auto">
            <a:xfrm>
              <a:off x="3805238" y="2352675"/>
              <a:ext cx="3429000" cy="1981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 sz="900"/>
            </a:p>
          </p:txBody>
        </p:sp>
        <p:sp>
          <p:nvSpPr>
            <p:cNvPr id="31788" name="Text Box 54"/>
            <p:cNvSpPr txBox="1">
              <a:spLocks noChangeArrowheads="1"/>
            </p:cNvSpPr>
            <p:nvPr/>
          </p:nvSpPr>
          <p:spPr bwMode="auto">
            <a:xfrm>
              <a:off x="6091238" y="2352675"/>
              <a:ext cx="1221702" cy="298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 b="1">
                  <a:latin typeface="Arial" charset="0"/>
                </a:rPr>
                <a:t>INTER MODE</a:t>
              </a:r>
            </a:p>
          </p:txBody>
        </p:sp>
        <p:sp>
          <p:nvSpPr>
            <p:cNvPr id="31789" name="Text Box 56"/>
            <p:cNvSpPr txBox="1">
              <a:spLocks noChangeArrowheads="1"/>
            </p:cNvSpPr>
            <p:nvPr/>
          </p:nvSpPr>
          <p:spPr bwMode="auto">
            <a:xfrm>
              <a:off x="7788276" y="3514725"/>
              <a:ext cx="601893" cy="263282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900" b="1">
                  <a:solidFill>
                    <a:srgbClr val="FF0000"/>
                  </a:solidFill>
                  <a:latin typeface="Arial" charset="0"/>
                </a:rPr>
                <a:t>bS = 0</a:t>
              </a:r>
            </a:p>
          </p:txBody>
        </p:sp>
        <p:sp>
          <p:nvSpPr>
            <p:cNvPr id="31790" name="Line 57"/>
            <p:cNvSpPr>
              <a:spLocks noChangeShapeType="1"/>
            </p:cNvSpPr>
            <p:nvPr/>
          </p:nvSpPr>
          <p:spPr bwMode="auto">
            <a:xfrm>
              <a:off x="7088188" y="3695700"/>
              <a:ext cx="700087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1791" name="Text Box 60"/>
            <p:cNvSpPr txBox="1">
              <a:spLocks noChangeArrowheads="1"/>
            </p:cNvSpPr>
            <p:nvPr/>
          </p:nvSpPr>
          <p:spPr bwMode="auto">
            <a:xfrm>
              <a:off x="7234238" y="3232150"/>
              <a:ext cx="649429" cy="947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4800">
                  <a:solidFill>
                    <a:srgbClr val="FF0000"/>
                  </a:solidFill>
                </a:rPr>
                <a:t>X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27269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Comparison of </a:t>
            </a:r>
            <a:br>
              <a:rPr lang="en-US" altLang="ko-KR" b="1" dirty="0" smtClean="0"/>
            </a:br>
            <a:r>
              <a:rPr lang="en-US" altLang="ko-KR" b="1" dirty="0" smtClean="0"/>
              <a:t>the Case#1 and Case#2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3277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Difference is process of comparison of the ALC weighting value between P and Q block using threshold. </a:t>
            </a:r>
          </a:p>
          <a:p>
            <a:pPr lvl="1"/>
            <a:r>
              <a:rPr lang="en-US" altLang="ko-KR" dirty="0" smtClean="0">
                <a:ea typeface="맑은 고딕" pitchFamily="50" charset="-127"/>
              </a:rPr>
              <a:t>Case#1. </a:t>
            </a:r>
            <a:r>
              <a:rPr lang="en-US" altLang="ko-KR" dirty="0" err="1" smtClean="0">
                <a:solidFill>
                  <a:srgbClr val="0000FF"/>
                </a:solidFill>
                <a:ea typeface="맑은 고딕" pitchFamily="50" charset="-127"/>
              </a:rPr>
              <a:t>deblocking</a:t>
            </a:r>
            <a:r>
              <a:rPr lang="en-US" altLang="ko-KR" dirty="0" smtClean="0">
                <a:solidFill>
                  <a:srgbClr val="0000FF"/>
                </a:solidFill>
                <a:ea typeface="맑은 고딕" pitchFamily="50" charset="-127"/>
              </a:rPr>
              <a:t> for ALC </a:t>
            </a:r>
            <a:r>
              <a:rPr lang="en-US" altLang="ko-KR" u="sng" dirty="0" smtClean="0">
                <a:solidFill>
                  <a:srgbClr val="0000FF"/>
                </a:solidFill>
                <a:ea typeface="맑은 고딕" pitchFamily="50" charset="-127"/>
              </a:rPr>
              <a:t>that were adopted in the JMVM</a:t>
            </a:r>
          </a:p>
          <a:p>
            <a:endParaRPr lang="en-US" altLang="ko-KR" dirty="0" smtClean="0">
              <a:ea typeface="맑은 고딕" pitchFamily="50" charset="-127"/>
            </a:endParaRPr>
          </a:p>
          <a:p>
            <a:endParaRPr lang="en-US" altLang="ko-KR" dirty="0" smtClean="0">
              <a:ea typeface="맑은 고딕" pitchFamily="50" charset="-127"/>
            </a:endParaRPr>
          </a:p>
          <a:p>
            <a:endParaRPr lang="en-US" altLang="ko-KR" dirty="0" smtClean="0">
              <a:ea typeface="맑은 고딕" pitchFamily="50" charset="-127"/>
            </a:endParaRPr>
          </a:p>
          <a:p>
            <a:endParaRPr lang="en-US" altLang="ko-KR" dirty="0" smtClean="0">
              <a:ea typeface="맑은 고딕" pitchFamily="50" charset="-127"/>
            </a:endParaRPr>
          </a:p>
          <a:p>
            <a:endParaRPr lang="en-US" altLang="ko-KR" dirty="0" smtClean="0">
              <a:ea typeface="맑은 고딕" pitchFamily="50" charset="-127"/>
            </a:endParaRPr>
          </a:p>
          <a:p>
            <a:endParaRPr lang="en-US" altLang="ko-KR" dirty="0" smtClean="0">
              <a:ea typeface="맑은 고딕" pitchFamily="50" charset="-127"/>
            </a:endParaRPr>
          </a:p>
          <a:p>
            <a:pPr lvl="1"/>
            <a:r>
              <a:rPr lang="en-US" altLang="ko-KR" dirty="0" smtClean="0">
                <a:ea typeface="맑은 고딕" pitchFamily="50" charset="-127"/>
              </a:rPr>
              <a:t>Case#2. </a:t>
            </a:r>
            <a:r>
              <a:rPr lang="en-US" altLang="ko-KR" dirty="0" smtClean="0">
                <a:solidFill>
                  <a:srgbClr val="FF0000"/>
                </a:solidFill>
                <a:ea typeface="맑은 고딕" pitchFamily="50" charset="-127"/>
              </a:rPr>
              <a:t>Simplified </a:t>
            </a:r>
            <a:r>
              <a:rPr lang="en-US" altLang="ko-KR" dirty="0" err="1" smtClean="0">
                <a:solidFill>
                  <a:srgbClr val="FF0000"/>
                </a:solidFill>
                <a:ea typeface="맑은 고딕" pitchFamily="50" charset="-127"/>
              </a:rPr>
              <a:t>deblocking</a:t>
            </a:r>
            <a:r>
              <a:rPr lang="en-US" altLang="ko-KR" dirty="0" smtClean="0">
                <a:solidFill>
                  <a:srgbClr val="FF0000"/>
                </a:solidFill>
                <a:ea typeface="맑은 고딕" pitchFamily="50" charset="-127"/>
              </a:rPr>
              <a:t> for ALC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8B46F7-89F1-4583-8A6D-57C2437A9BBE}" type="slidenum">
              <a:rPr lang="en-US" altLang="ko-KR" smtClean="0"/>
              <a:pPr>
                <a:defRPr/>
              </a:pPr>
              <a:t>42</a:t>
            </a:fld>
            <a:endParaRPr lang="en-US" altLang="ko-KR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468313" y="2511425"/>
          <a:ext cx="8064896" cy="2085340"/>
        </p:xfrm>
        <a:graphic>
          <a:graphicData uri="http://schemas.openxmlformats.org/drawingml/2006/table">
            <a:tbl>
              <a:tblPr/>
              <a:tblGrid>
                <a:gridCol w="8064896"/>
              </a:tblGrid>
              <a:tr h="0">
                <a:tc>
                  <a:txBody>
                    <a:bodyPr/>
                    <a:lstStyle/>
                    <a:p>
                      <a:pPr marL="228600" indent="-228600" algn="just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latin typeface="Arial"/>
                          <a:ea typeface="새굴림"/>
                        </a:rPr>
                        <a:t>In case the boundary conditions for </a:t>
                      </a:r>
                      <a:r>
                        <a:rPr lang="en-US" sz="1200" dirty="0" err="1" smtClean="0">
                          <a:latin typeface="Arial"/>
                          <a:ea typeface="새굴림"/>
                        </a:rPr>
                        <a:t>deblocking</a:t>
                      </a:r>
                      <a:r>
                        <a:rPr lang="en-US" sz="1200" dirty="0" smtClean="0">
                          <a:latin typeface="Arial"/>
                          <a:ea typeface="새굴림"/>
                        </a:rPr>
                        <a:t> filter satisfies </a:t>
                      </a:r>
                      <a:r>
                        <a:rPr lang="en-US" sz="1200" dirty="0" err="1" smtClean="0">
                          <a:latin typeface="Arial"/>
                          <a:ea typeface="새굴림"/>
                        </a:rPr>
                        <a:t>bS</a:t>
                      </a:r>
                      <a:r>
                        <a:rPr lang="en-US" sz="1200" dirty="0" smtClean="0">
                          <a:latin typeface="Arial"/>
                          <a:ea typeface="새굴림"/>
                        </a:rPr>
                        <a:t> = 0 </a:t>
                      </a:r>
                      <a:endParaRPr lang="ko-KR" sz="1600" dirty="0" smtClean="0">
                        <a:latin typeface="Times New Roman"/>
                        <a:ea typeface="맑은 고딕"/>
                      </a:endParaRPr>
                    </a:p>
                    <a:p>
                      <a:pPr marL="247015" indent="-37465" algn="just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 smtClean="0">
                          <a:latin typeface="Arial"/>
                          <a:ea typeface="새굴림"/>
                        </a:rPr>
                        <a:t>IF </a:t>
                      </a:r>
                      <a:endParaRPr lang="ko-KR" sz="1600" dirty="0" smtClean="0">
                        <a:latin typeface="Times New Roman"/>
                        <a:ea typeface="맑은 고딕"/>
                      </a:endParaRPr>
                    </a:p>
                    <a:p>
                      <a:pPr marL="342900" lvl="0" indent="-342900" algn="just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+mj-lt"/>
                        <a:buAutoNum type="arabicParenBoth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 smtClean="0">
                          <a:latin typeface="Arial"/>
                          <a:ea typeface="새굴림"/>
                        </a:rPr>
                        <a:t>ALC is applied to both comparing blocks &amp; their ALC values are not same</a:t>
                      </a:r>
                      <a:endParaRPr lang="ko-KR" sz="1600" dirty="0" smtClean="0">
                        <a:latin typeface="Times New Roman"/>
                        <a:ea typeface="맑은 고딕"/>
                      </a:endParaRPr>
                    </a:p>
                    <a:p>
                      <a:pPr marL="247650" indent="-38100" algn="just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latin typeface="Arial"/>
                          <a:ea typeface="새굴림"/>
                        </a:rPr>
                        <a:t>  </a:t>
                      </a:r>
                      <a:r>
                        <a:rPr lang="en-US" sz="1200" b="1" dirty="0" smtClean="0">
                          <a:latin typeface="Arial"/>
                          <a:ea typeface="새굴림"/>
                        </a:rPr>
                        <a:t>OR</a:t>
                      </a:r>
                      <a:endParaRPr lang="ko-KR" sz="1600" dirty="0" smtClean="0">
                        <a:latin typeface="Times New Roman"/>
                        <a:ea typeface="맑은 고딕"/>
                      </a:endParaRPr>
                    </a:p>
                    <a:p>
                      <a:pPr marL="342900" lvl="0" indent="-342900" algn="just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+mj-lt"/>
                        <a:buAutoNum type="arabicParenBoth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 smtClean="0">
                          <a:latin typeface="Arial"/>
                          <a:ea typeface="새굴림"/>
                        </a:rPr>
                        <a:t>ALC is applied to only ONE block (the other block is not coded by ALC mode)</a:t>
                      </a:r>
                      <a:endParaRPr lang="ko-KR" sz="1600" dirty="0" smtClean="0">
                        <a:latin typeface="Times New Roman"/>
                        <a:ea typeface="맑은 고딕"/>
                      </a:endParaRPr>
                    </a:p>
                    <a:p>
                      <a:pPr marL="552450" algn="just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IF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 |</a:t>
                      </a:r>
                      <a:r>
                        <a:rPr lang="en-US" sz="1200" dirty="0" err="1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ValueALC</a:t>
                      </a:r>
                      <a:r>
                        <a:rPr lang="en-US" sz="1200" baseline="-25000" dirty="0" err="1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p</a:t>
                      </a:r>
                      <a:r>
                        <a:rPr lang="en-US" sz="1200" dirty="0" err="1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-ValueALC</a:t>
                      </a:r>
                      <a:r>
                        <a:rPr lang="en-US" sz="1200" baseline="-25000" dirty="0" err="1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q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| &gt;= T (=5)    </a:t>
                      </a:r>
                      <a:r>
                        <a:rPr lang="en-US" sz="1200" b="1" dirty="0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SET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  </a:t>
                      </a:r>
                      <a:r>
                        <a:rPr lang="en-US" sz="1200" dirty="0" err="1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bS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 = K2 (=3: strong </a:t>
                      </a:r>
                      <a:r>
                        <a:rPr lang="en-US" sz="1200" dirty="0" err="1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deblocking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)</a:t>
                      </a:r>
                      <a:endParaRPr lang="ko-KR" sz="1600" dirty="0" smtClean="0">
                        <a:solidFill>
                          <a:srgbClr val="0000FF"/>
                        </a:solidFill>
                        <a:latin typeface="Times New Roman"/>
                        <a:ea typeface="맑은 고딕"/>
                      </a:endParaRPr>
                    </a:p>
                    <a:p>
                      <a:pPr marL="552450" algn="just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ELSE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                               </a:t>
                      </a:r>
                      <a:r>
                        <a:rPr lang="en-US" sz="1200" b="1" dirty="0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SET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  </a:t>
                      </a:r>
                      <a:r>
                        <a:rPr lang="en-US" sz="1200" dirty="0" err="1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bS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 = K1 (=1: weak </a:t>
                      </a:r>
                      <a:r>
                        <a:rPr lang="en-US" sz="1200" dirty="0" err="1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deblocking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)</a:t>
                      </a:r>
                      <a:endParaRPr lang="ko-KR" sz="1600" dirty="0" smtClean="0">
                        <a:solidFill>
                          <a:srgbClr val="0000FF"/>
                        </a:solidFill>
                        <a:latin typeface="Times New Roman"/>
                        <a:ea typeface="맑은 고딕"/>
                      </a:endParaRPr>
                    </a:p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 smtClean="0">
                          <a:latin typeface="Arial"/>
                          <a:ea typeface="새굴림"/>
                        </a:rPr>
                        <a:t>OTHERWISE      SET</a:t>
                      </a:r>
                      <a:r>
                        <a:rPr lang="en-US" sz="1200" dirty="0" smtClean="0">
                          <a:latin typeface="Arial"/>
                          <a:ea typeface="새굴림"/>
                        </a:rPr>
                        <a:t> </a:t>
                      </a:r>
                      <a:r>
                        <a:rPr lang="en-US" sz="1200" dirty="0" err="1" smtClean="0">
                          <a:latin typeface="Arial"/>
                          <a:ea typeface="새굴림"/>
                        </a:rPr>
                        <a:t>bS</a:t>
                      </a:r>
                      <a:r>
                        <a:rPr lang="en-US" sz="1200" dirty="0" smtClean="0">
                          <a:latin typeface="Arial"/>
                          <a:ea typeface="새굴림"/>
                        </a:rPr>
                        <a:t> = 0</a:t>
                      </a:r>
                      <a:endParaRPr lang="ko-KR" sz="1600" dirty="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7B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468313" y="4927600"/>
          <a:ext cx="8064896" cy="1813560"/>
        </p:xfrm>
        <a:graphic>
          <a:graphicData uri="http://schemas.openxmlformats.org/drawingml/2006/table">
            <a:tbl>
              <a:tblPr/>
              <a:tblGrid>
                <a:gridCol w="8064896"/>
              </a:tblGrid>
              <a:tr h="0">
                <a:tc>
                  <a:txBody>
                    <a:bodyPr/>
                    <a:lstStyle/>
                    <a:p>
                      <a:pPr marL="228600" indent="-228600" algn="just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latin typeface="Arial"/>
                          <a:ea typeface="새굴림"/>
                        </a:rPr>
                        <a:t>In case the boundary conditions for </a:t>
                      </a:r>
                      <a:r>
                        <a:rPr lang="en-US" sz="1200" dirty="0" err="1">
                          <a:latin typeface="Arial"/>
                          <a:ea typeface="새굴림"/>
                        </a:rPr>
                        <a:t>deblocking</a:t>
                      </a:r>
                      <a:r>
                        <a:rPr lang="en-US" sz="1200" dirty="0">
                          <a:latin typeface="Arial"/>
                          <a:ea typeface="새굴림"/>
                        </a:rPr>
                        <a:t> filter satisfies </a:t>
                      </a:r>
                      <a:r>
                        <a:rPr lang="en-US" sz="1200" dirty="0" err="1">
                          <a:latin typeface="Arial"/>
                          <a:ea typeface="새굴림"/>
                        </a:rPr>
                        <a:t>bS</a:t>
                      </a:r>
                      <a:r>
                        <a:rPr lang="en-US" sz="1200" dirty="0">
                          <a:latin typeface="Arial"/>
                          <a:ea typeface="새굴림"/>
                        </a:rPr>
                        <a:t> = 0 </a:t>
                      </a:r>
                      <a:endParaRPr lang="ko-KR" sz="1600" dirty="0">
                        <a:latin typeface="Times New Roman"/>
                        <a:ea typeface="맑은 고딕"/>
                      </a:endParaRPr>
                    </a:p>
                    <a:p>
                      <a:pPr marL="247015" indent="-37465" algn="just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latin typeface="Arial"/>
                          <a:ea typeface="새굴림"/>
                        </a:rPr>
                        <a:t>IF </a:t>
                      </a:r>
                      <a:endParaRPr lang="ko-KR" sz="1600" dirty="0">
                        <a:latin typeface="Times New Roman"/>
                        <a:ea typeface="맑은 고딕"/>
                      </a:endParaRPr>
                    </a:p>
                    <a:p>
                      <a:pPr marL="342900" lvl="0" indent="-342900" algn="just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+mj-lt"/>
                        <a:buAutoNum type="arabicParenBoth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latin typeface="Arial"/>
                          <a:ea typeface="새굴림"/>
                        </a:rPr>
                        <a:t>ALC is applied to both comparing blocks &amp; their ALC values are not same</a:t>
                      </a:r>
                      <a:endParaRPr lang="ko-KR" sz="1600" dirty="0">
                        <a:latin typeface="Times New Roman"/>
                        <a:ea typeface="맑은 고딕"/>
                      </a:endParaRPr>
                    </a:p>
                    <a:p>
                      <a:pPr marL="247650" indent="-38100" algn="just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latin typeface="Arial"/>
                          <a:ea typeface="새굴림"/>
                        </a:rPr>
                        <a:t>  </a:t>
                      </a:r>
                      <a:r>
                        <a:rPr lang="en-US" sz="1200" b="1" dirty="0">
                          <a:latin typeface="Arial"/>
                          <a:ea typeface="새굴림"/>
                        </a:rPr>
                        <a:t>OR</a:t>
                      </a:r>
                      <a:endParaRPr lang="ko-KR" sz="1600" dirty="0">
                        <a:latin typeface="Times New Roman"/>
                        <a:ea typeface="맑은 고딕"/>
                      </a:endParaRPr>
                    </a:p>
                    <a:p>
                      <a:pPr marL="342900" lvl="0" indent="-342900" algn="just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+mj-lt"/>
                        <a:buAutoNum type="arabicParenBoth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latin typeface="Arial"/>
                          <a:ea typeface="새굴림"/>
                        </a:rPr>
                        <a:t>ALC is applied to only ONE block (the other block is not coded by ALC mode)</a:t>
                      </a:r>
                      <a:endParaRPr lang="ko-KR" sz="1600" dirty="0">
                        <a:latin typeface="Times New Roman"/>
                        <a:ea typeface="맑은 고딕"/>
                      </a:endParaRPr>
                    </a:p>
                    <a:p>
                      <a:pPr marL="552450" algn="just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 smtClean="0">
                          <a:solidFill>
                            <a:srgbClr val="FF0000"/>
                          </a:solidFill>
                          <a:latin typeface="Arial"/>
                          <a:ea typeface="새굴림"/>
                        </a:rPr>
                        <a:t>SET</a:t>
                      </a:r>
                      <a:r>
                        <a:rPr lang="en-US" sz="1200" dirty="0" smtClean="0">
                          <a:solidFill>
                            <a:srgbClr val="FF0000"/>
                          </a:solidFill>
                          <a:latin typeface="Arial"/>
                          <a:ea typeface="새굴림"/>
                        </a:rPr>
                        <a:t>  </a:t>
                      </a:r>
                      <a:r>
                        <a:rPr lang="en-US" sz="1200" dirty="0" err="1">
                          <a:solidFill>
                            <a:srgbClr val="FF0000"/>
                          </a:solidFill>
                          <a:latin typeface="Arial"/>
                          <a:ea typeface="새굴림"/>
                        </a:rPr>
                        <a:t>bS</a:t>
                      </a:r>
                      <a:r>
                        <a:rPr lang="en-US" sz="1200" dirty="0">
                          <a:solidFill>
                            <a:srgbClr val="FF0000"/>
                          </a:solidFill>
                          <a:latin typeface="Arial"/>
                          <a:ea typeface="새굴림"/>
                        </a:rPr>
                        <a:t> = </a:t>
                      </a:r>
                      <a:r>
                        <a:rPr lang="en-US" sz="1200" dirty="0" smtClean="0">
                          <a:solidFill>
                            <a:srgbClr val="FF0000"/>
                          </a:solidFill>
                          <a:latin typeface="Arial"/>
                          <a:ea typeface="새굴림"/>
                        </a:rPr>
                        <a:t>1</a:t>
                      </a:r>
                      <a:endParaRPr lang="ko-KR" sz="1600" dirty="0">
                        <a:solidFill>
                          <a:srgbClr val="FF0000"/>
                        </a:solidFill>
                        <a:latin typeface="Times New Roman"/>
                        <a:ea typeface="맑은 고딕"/>
                      </a:endParaRPr>
                    </a:p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latin typeface="Arial"/>
                          <a:ea typeface="새굴림"/>
                        </a:rPr>
                        <a:t>OTHERWISE      SET</a:t>
                      </a:r>
                      <a:r>
                        <a:rPr lang="en-US" sz="1200" dirty="0">
                          <a:latin typeface="Arial"/>
                          <a:ea typeface="새굴림"/>
                        </a:rPr>
                        <a:t> </a:t>
                      </a:r>
                      <a:r>
                        <a:rPr lang="en-US" sz="1200" dirty="0" err="1">
                          <a:latin typeface="Arial"/>
                          <a:ea typeface="새굴림"/>
                        </a:rPr>
                        <a:t>bS</a:t>
                      </a:r>
                      <a:r>
                        <a:rPr lang="en-US" sz="1200" dirty="0">
                          <a:latin typeface="Arial"/>
                          <a:ea typeface="새굴림"/>
                        </a:rPr>
                        <a:t> = 0</a:t>
                      </a:r>
                      <a:endParaRPr lang="ko-KR" sz="1600" dirty="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7B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70462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Simple WD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3379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u="sng" dirty="0" smtClean="0">
                <a:ea typeface="맑은 고딕" pitchFamily="50" charset="-127"/>
              </a:rPr>
              <a:t>Just insert the text into section J.8.8.2.1</a:t>
            </a:r>
          </a:p>
          <a:p>
            <a:pPr lvl="1"/>
            <a:r>
              <a:rPr lang="en-US" altLang="ko-KR" dirty="0" smtClean="0">
                <a:ea typeface="맑은 고딕" pitchFamily="50" charset="-127"/>
              </a:rPr>
              <a:t>Case#1. </a:t>
            </a:r>
            <a:r>
              <a:rPr lang="en-US" altLang="ko-KR" dirty="0" err="1" smtClean="0">
                <a:ea typeface="맑은 고딕" pitchFamily="50" charset="-127"/>
              </a:rPr>
              <a:t>deblocking</a:t>
            </a:r>
            <a:r>
              <a:rPr lang="en-US" altLang="ko-KR" dirty="0" smtClean="0">
                <a:ea typeface="맑은 고딕" pitchFamily="50" charset="-127"/>
              </a:rPr>
              <a:t> for the ALC </a:t>
            </a:r>
            <a:r>
              <a:rPr lang="en-US" altLang="ko-KR" u="sng" dirty="0" smtClean="0">
                <a:ea typeface="맑은 고딕" pitchFamily="50" charset="-127"/>
              </a:rPr>
              <a:t>that were adopted in the JMVM </a:t>
            </a:r>
          </a:p>
          <a:p>
            <a:endParaRPr lang="en-US" altLang="ko-KR" dirty="0" smtClean="0">
              <a:ea typeface="맑은 고딕" pitchFamily="50" charset="-127"/>
            </a:endParaRPr>
          </a:p>
          <a:p>
            <a:endParaRPr lang="en-US" altLang="ko-KR" dirty="0" smtClean="0">
              <a:ea typeface="맑은 고딕" pitchFamily="50" charset="-127"/>
            </a:endParaRPr>
          </a:p>
          <a:p>
            <a:endParaRPr lang="en-US" altLang="ko-KR" dirty="0" smtClean="0">
              <a:ea typeface="맑은 고딕" pitchFamily="50" charset="-127"/>
            </a:endParaRPr>
          </a:p>
          <a:p>
            <a:endParaRPr lang="en-US" altLang="ko-KR" dirty="0" smtClean="0">
              <a:ea typeface="맑은 고딕" pitchFamily="50" charset="-127"/>
            </a:endParaRPr>
          </a:p>
          <a:p>
            <a:endParaRPr lang="en-US" altLang="ko-KR" dirty="0" smtClean="0">
              <a:ea typeface="맑은 고딕" pitchFamily="50" charset="-127"/>
            </a:endParaRPr>
          </a:p>
          <a:p>
            <a:endParaRPr lang="en-US" altLang="ko-KR" dirty="0" smtClean="0">
              <a:ea typeface="맑은 고딕" pitchFamily="50" charset="-127"/>
            </a:endParaRPr>
          </a:p>
          <a:p>
            <a:pPr lvl="1"/>
            <a:r>
              <a:rPr lang="en-US" altLang="ko-KR" dirty="0" smtClean="0">
                <a:ea typeface="맑은 고딕" pitchFamily="50" charset="-127"/>
              </a:rPr>
              <a:t>Case#2. </a:t>
            </a:r>
            <a:r>
              <a:rPr lang="en-US" altLang="ko-KR" dirty="0" smtClean="0">
                <a:solidFill>
                  <a:srgbClr val="FF0000"/>
                </a:solidFill>
                <a:ea typeface="맑은 고딕" pitchFamily="50" charset="-127"/>
              </a:rPr>
              <a:t>Simplified</a:t>
            </a:r>
            <a:r>
              <a:rPr lang="en-US" altLang="ko-KR" dirty="0" smtClean="0">
                <a:ea typeface="맑은 고딕" pitchFamily="50" charset="-127"/>
              </a:rPr>
              <a:t> </a:t>
            </a:r>
            <a:r>
              <a:rPr lang="en-US" altLang="ko-KR" dirty="0" err="1" smtClean="0">
                <a:ea typeface="맑은 고딕" pitchFamily="50" charset="-127"/>
              </a:rPr>
              <a:t>deblocking</a:t>
            </a:r>
            <a:r>
              <a:rPr lang="en-US" altLang="ko-KR" dirty="0" smtClean="0">
                <a:ea typeface="맑은 고딕" pitchFamily="50" charset="-127"/>
              </a:rPr>
              <a:t> for ALC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643383-7E8F-4A1B-BBB6-856537E7340E}" type="slidenum">
              <a:rPr lang="en-US" altLang="ko-KR" smtClean="0"/>
              <a:pPr>
                <a:defRPr/>
              </a:pPr>
              <a:t>43</a:t>
            </a:fld>
            <a:endParaRPr lang="en-US" altLang="ko-KR"/>
          </a:p>
        </p:txBody>
      </p:sp>
      <p:sp>
        <p:nvSpPr>
          <p:cNvPr id="7" name="TextBox 6"/>
          <p:cNvSpPr txBox="1"/>
          <p:nvPr/>
        </p:nvSpPr>
        <p:spPr>
          <a:xfrm>
            <a:off x="755650" y="2363788"/>
            <a:ext cx="8280400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hangingPunct="0">
              <a:defRPr/>
            </a:pPr>
            <a:r>
              <a:rPr lang="en-GB" altLang="ko-KR" sz="1200" dirty="0">
                <a:latin typeface="+mn-lt"/>
              </a:rPr>
              <a:t>– If values of </a:t>
            </a:r>
            <a:r>
              <a:rPr lang="en-GB" altLang="ko-KR" sz="1200" dirty="0" err="1">
                <a:latin typeface="+mn-lt"/>
              </a:rPr>
              <a:t>mb_alc_skip_flag</a:t>
            </a:r>
            <a:r>
              <a:rPr lang="en-GB" altLang="ko-KR" sz="1200" dirty="0">
                <a:latin typeface="+mn-lt"/>
              </a:rPr>
              <a:t> or </a:t>
            </a:r>
            <a:r>
              <a:rPr lang="en-GB" altLang="ko-KR" sz="1200" dirty="0" err="1">
                <a:latin typeface="+mn-lt"/>
              </a:rPr>
              <a:t>mb_alc_flag</a:t>
            </a:r>
            <a:r>
              <a:rPr lang="en-GB" altLang="ko-KR" sz="1200" dirty="0">
                <a:latin typeface="+mn-lt"/>
              </a:rPr>
              <a:t> for the </a:t>
            </a:r>
            <a:r>
              <a:rPr lang="en-GB" altLang="ko-KR" sz="1200" dirty="0" err="1">
                <a:latin typeface="+mn-lt"/>
              </a:rPr>
              <a:t>luma</a:t>
            </a:r>
            <a:r>
              <a:rPr lang="en-GB" altLang="ko-KR" sz="1200" dirty="0">
                <a:latin typeface="+mn-lt"/>
              </a:rPr>
              <a:t> blocks of the samples of both p</a:t>
            </a:r>
            <a:r>
              <a:rPr lang="en-GB" altLang="ko-KR" sz="1200" baseline="-25000" dirty="0">
                <a:latin typeface="+mn-lt"/>
              </a:rPr>
              <a:t>0</a:t>
            </a:r>
            <a:r>
              <a:rPr lang="en-GB" altLang="ko-KR" sz="1200" dirty="0">
                <a:latin typeface="+mn-lt"/>
              </a:rPr>
              <a:t> and q</a:t>
            </a:r>
            <a:r>
              <a:rPr lang="en-GB" altLang="ko-KR" sz="1200" baseline="-25000" dirty="0">
                <a:latin typeface="+mn-lt"/>
              </a:rPr>
              <a:t>0</a:t>
            </a:r>
            <a:r>
              <a:rPr lang="en-GB" altLang="ko-KR" sz="1200" dirty="0">
                <a:latin typeface="+mn-lt"/>
              </a:rPr>
              <a:t> are equal to 1 and the ALC weighting value of the </a:t>
            </a:r>
            <a:r>
              <a:rPr lang="en-GB" altLang="ko-KR" sz="1200" dirty="0" err="1">
                <a:latin typeface="+mn-lt"/>
              </a:rPr>
              <a:t>luma</a:t>
            </a:r>
            <a:r>
              <a:rPr lang="en-GB" altLang="ko-KR" sz="1200" dirty="0">
                <a:latin typeface="+mn-lt"/>
              </a:rPr>
              <a:t> block of the samples of p</a:t>
            </a:r>
            <a:r>
              <a:rPr lang="en-GB" altLang="ko-KR" sz="1200" baseline="-25000" dirty="0">
                <a:latin typeface="+mn-lt"/>
              </a:rPr>
              <a:t>0</a:t>
            </a:r>
            <a:r>
              <a:rPr lang="en-GB" altLang="ko-KR" sz="1200" dirty="0">
                <a:latin typeface="+mn-lt"/>
              </a:rPr>
              <a:t> is different from the ALC weighting value of the </a:t>
            </a:r>
            <a:r>
              <a:rPr lang="en-GB" altLang="ko-KR" sz="1200" dirty="0" err="1">
                <a:latin typeface="+mn-lt"/>
              </a:rPr>
              <a:t>luma</a:t>
            </a:r>
            <a:r>
              <a:rPr lang="en-GB" altLang="ko-KR" sz="1200" dirty="0">
                <a:latin typeface="+mn-lt"/>
              </a:rPr>
              <a:t> block of the samples of q</a:t>
            </a:r>
            <a:r>
              <a:rPr lang="en-GB" altLang="ko-KR" sz="1200" baseline="-25000" dirty="0">
                <a:latin typeface="+mn-lt"/>
              </a:rPr>
              <a:t>0</a:t>
            </a:r>
            <a:r>
              <a:rPr lang="en-GB" altLang="ko-KR" sz="1200" dirty="0">
                <a:latin typeface="+mn-lt"/>
              </a:rPr>
              <a:t>, or value of </a:t>
            </a:r>
            <a:r>
              <a:rPr lang="en-GB" altLang="ko-KR" sz="1200" dirty="0" err="1">
                <a:latin typeface="+mn-lt"/>
              </a:rPr>
              <a:t>mb_alc_skip_flag</a:t>
            </a:r>
            <a:r>
              <a:rPr lang="en-GB" altLang="ko-KR" sz="1200" dirty="0">
                <a:latin typeface="+mn-lt"/>
              </a:rPr>
              <a:t> or </a:t>
            </a:r>
            <a:r>
              <a:rPr lang="en-GB" altLang="ko-KR" sz="1200" dirty="0" err="1">
                <a:latin typeface="+mn-lt"/>
              </a:rPr>
              <a:t>mb_alc_flag</a:t>
            </a:r>
            <a:r>
              <a:rPr lang="en-GB" altLang="ko-KR" sz="1200" dirty="0">
                <a:latin typeface="+mn-lt"/>
              </a:rPr>
              <a:t> for the </a:t>
            </a:r>
            <a:r>
              <a:rPr lang="en-GB" altLang="ko-KR" sz="1200" dirty="0" err="1">
                <a:latin typeface="+mn-lt"/>
              </a:rPr>
              <a:t>luma</a:t>
            </a:r>
            <a:r>
              <a:rPr lang="en-GB" altLang="ko-KR" sz="1200" dirty="0">
                <a:latin typeface="+mn-lt"/>
              </a:rPr>
              <a:t> blocks of the samples p</a:t>
            </a:r>
            <a:r>
              <a:rPr lang="en-GB" altLang="ko-KR" sz="1200" baseline="-25000" dirty="0">
                <a:latin typeface="+mn-lt"/>
              </a:rPr>
              <a:t>0</a:t>
            </a:r>
            <a:r>
              <a:rPr lang="en-GB" altLang="ko-KR" sz="1200" dirty="0">
                <a:latin typeface="+mn-lt"/>
              </a:rPr>
              <a:t> or q</a:t>
            </a:r>
            <a:r>
              <a:rPr lang="en-GB" altLang="ko-KR" sz="1200" baseline="-25000" dirty="0">
                <a:latin typeface="+mn-lt"/>
              </a:rPr>
              <a:t>0</a:t>
            </a:r>
            <a:r>
              <a:rPr lang="en-GB" altLang="ko-KR" sz="1200" dirty="0">
                <a:latin typeface="+mn-lt"/>
              </a:rPr>
              <a:t> is equal to 1, the following applies:</a:t>
            </a:r>
          </a:p>
          <a:p>
            <a:pPr lvl="1" hangingPunct="0">
              <a:defRPr/>
            </a:pPr>
            <a:r>
              <a:rPr lang="en-GB" altLang="ko-KR" sz="1200" dirty="0">
                <a:latin typeface="+mn-lt"/>
              </a:rPr>
              <a:t>- If the absolute difference of the ALC weighting value between the two blocks of samples of p</a:t>
            </a:r>
            <a:r>
              <a:rPr lang="en-GB" altLang="ko-KR" sz="1200" baseline="-25000" dirty="0">
                <a:latin typeface="+mn-lt"/>
              </a:rPr>
              <a:t>0</a:t>
            </a:r>
            <a:r>
              <a:rPr lang="en-GB" altLang="ko-KR" sz="1200" dirty="0">
                <a:latin typeface="+mn-lt"/>
              </a:rPr>
              <a:t> and q</a:t>
            </a:r>
            <a:r>
              <a:rPr lang="en-GB" altLang="ko-KR" sz="1200" baseline="-25000" dirty="0">
                <a:latin typeface="+mn-lt"/>
              </a:rPr>
              <a:t>0</a:t>
            </a:r>
            <a:r>
              <a:rPr lang="en-GB" altLang="ko-KR" sz="1200" dirty="0">
                <a:latin typeface="+mn-lt"/>
              </a:rPr>
              <a:t> is greater than or equal to 5, a value of </a:t>
            </a:r>
            <a:r>
              <a:rPr lang="en-GB" altLang="ko-KR" sz="1200" dirty="0" err="1">
                <a:latin typeface="+mn-lt"/>
              </a:rPr>
              <a:t>bS</a:t>
            </a:r>
            <a:r>
              <a:rPr lang="en-GB" altLang="ko-KR" sz="1200" dirty="0">
                <a:latin typeface="+mn-lt"/>
              </a:rPr>
              <a:t> equal to 3 shall be the output.</a:t>
            </a:r>
            <a:endParaRPr lang="ko-KR" altLang="ko-KR" sz="1200" dirty="0">
              <a:latin typeface="+mn-lt"/>
            </a:endParaRPr>
          </a:p>
          <a:p>
            <a:pPr lvl="1" hangingPunct="0">
              <a:defRPr/>
            </a:pPr>
            <a:r>
              <a:rPr lang="en-GB" altLang="ko-KR" sz="1200" dirty="0">
                <a:latin typeface="+mn-lt"/>
              </a:rPr>
              <a:t>- Otherwise, a value of </a:t>
            </a:r>
            <a:r>
              <a:rPr lang="en-GB" altLang="ko-KR" sz="1200" dirty="0" err="1">
                <a:latin typeface="+mn-lt"/>
              </a:rPr>
              <a:t>bS</a:t>
            </a:r>
            <a:r>
              <a:rPr lang="en-GB" altLang="ko-KR" sz="1200" dirty="0">
                <a:latin typeface="+mn-lt"/>
              </a:rPr>
              <a:t> equal to 1 shall be the output.</a:t>
            </a:r>
            <a:endParaRPr lang="ko-KR" altLang="ko-KR" sz="1200" dirty="0">
              <a:latin typeface="+mn-lt"/>
            </a:endParaRPr>
          </a:p>
          <a:p>
            <a:pPr hangingPunct="0">
              <a:defRPr/>
            </a:pPr>
            <a:r>
              <a:rPr lang="en-GB" altLang="ko-KR" sz="1200" dirty="0">
                <a:latin typeface="+mn-lt"/>
              </a:rPr>
              <a:t>– Otherwise, a value of </a:t>
            </a:r>
            <a:r>
              <a:rPr lang="en-GB" altLang="ko-KR" sz="1200" dirty="0" err="1">
                <a:latin typeface="+mn-lt"/>
              </a:rPr>
              <a:t>bS</a:t>
            </a:r>
            <a:r>
              <a:rPr lang="en-GB" altLang="ko-KR" sz="1200" dirty="0">
                <a:latin typeface="+mn-lt"/>
              </a:rPr>
              <a:t> equal to 0 shall be the output.</a:t>
            </a:r>
            <a:endParaRPr lang="ko-KR" altLang="ko-KR" sz="1200" dirty="0">
              <a:latin typeface="+mn-lt"/>
            </a:endParaRPr>
          </a:p>
          <a:p>
            <a:pPr>
              <a:defRPr/>
            </a:pPr>
            <a:endParaRPr lang="ko-KR" altLang="en-US" sz="120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4739660"/>
            <a:ext cx="8280920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hangingPunct="0">
              <a:defRPr/>
            </a:pPr>
            <a:r>
              <a:rPr lang="en-GB" altLang="ko-KR" sz="1200" dirty="0">
                <a:latin typeface="+mn-lt"/>
              </a:rPr>
              <a:t>– If values of </a:t>
            </a:r>
            <a:r>
              <a:rPr lang="en-GB" altLang="ko-KR" sz="1200" dirty="0" err="1">
                <a:latin typeface="+mn-lt"/>
              </a:rPr>
              <a:t>mb_alc_skip_flag</a:t>
            </a:r>
            <a:r>
              <a:rPr lang="en-GB" altLang="ko-KR" sz="1200" dirty="0">
                <a:latin typeface="+mn-lt"/>
              </a:rPr>
              <a:t> or </a:t>
            </a:r>
            <a:r>
              <a:rPr lang="en-GB" altLang="ko-KR" sz="1200" dirty="0" err="1">
                <a:latin typeface="+mn-lt"/>
              </a:rPr>
              <a:t>mb_alc_flag</a:t>
            </a:r>
            <a:r>
              <a:rPr lang="en-GB" altLang="ko-KR" sz="1200" dirty="0">
                <a:latin typeface="+mn-lt"/>
              </a:rPr>
              <a:t> for the </a:t>
            </a:r>
            <a:r>
              <a:rPr lang="en-GB" altLang="ko-KR" sz="1200" dirty="0" err="1">
                <a:latin typeface="+mn-lt"/>
              </a:rPr>
              <a:t>luma</a:t>
            </a:r>
            <a:r>
              <a:rPr lang="en-GB" altLang="ko-KR" sz="1200" dirty="0">
                <a:latin typeface="+mn-lt"/>
              </a:rPr>
              <a:t> blocks of the samples of both p</a:t>
            </a:r>
            <a:r>
              <a:rPr lang="en-GB" altLang="ko-KR" sz="1200" baseline="-25000" dirty="0">
                <a:latin typeface="+mn-lt"/>
              </a:rPr>
              <a:t>0</a:t>
            </a:r>
            <a:r>
              <a:rPr lang="en-GB" altLang="ko-KR" sz="1200" dirty="0">
                <a:latin typeface="+mn-lt"/>
              </a:rPr>
              <a:t> and q</a:t>
            </a:r>
            <a:r>
              <a:rPr lang="en-GB" altLang="ko-KR" sz="1200" baseline="-25000" dirty="0">
                <a:latin typeface="+mn-lt"/>
              </a:rPr>
              <a:t>0</a:t>
            </a:r>
            <a:r>
              <a:rPr lang="en-GB" altLang="ko-KR" sz="1200" dirty="0">
                <a:latin typeface="+mn-lt"/>
              </a:rPr>
              <a:t> are equal to 1 and the ALC weighting value of the </a:t>
            </a:r>
            <a:r>
              <a:rPr lang="en-GB" altLang="ko-KR" sz="1200" dirty="0" err="1">
                <a:latin typeface="+mn-lt"/>
              </a:rPr>
              <a:t>luma</a:t>
            </a:r>
            <a:r>
              <a:rPr lang="en-GB" altLang="ko-KR" sz="1200" dirty="0">
                <a:latin typeface="+mn-lt"/>
              </a:rPr>
              <a:t> block of the samples of p</a:t>
            </a:r>
            <a:r>
              <a:rPr lang="en-GB" altLang="ko-KR" sz="1200" baseline="-25000" dirty="0">
                <a:latin typeface="+mn-lt"/>
              </a:rPr>
              <a:t>0</a:t>
            </a:r>
            <a:r>
              <a:rPr lang="en-GB" altLang="ko-KR" sz="1200" dirty="0">
                <a:latin typeface="+mn-lt"/>
              </a:rPr>
              <a:t> is different from the ALC weighting value of the </a:t>
            </a:r>
            <a:r>
              <a:rPr lang="en-GB" altLang="ko-KR" sz="1200" dirty="0" err="1">
                <a:latin typeface="+mn-lt"/>
              </a:rPr>
              <a:t>luma</a:t>
            </a:r>
            <a:r>
              <a:rPr lang="en-GB" altLang="ko-KR" sz="1200" dirty="0">
                <a:latin typeface="+mn-lt"/>
              </a:rPr>
              <a:t> block of the samples of q</a:t>
            </a:r>
            <a:r>
              <a:rPr lang="en-GB" altLang="ko-KR" sz="1200" baseline="-25000" dirty="0">
                <a:latin typeface="+mn-lt"/>
              </a:rPr>
              <a:t>0</a:t>
            </a:r>
            <a:r>
              <a:rPr lang="en-GB" altLang="ko-KR" sz="1200" dirty="0">
                <a:latin typeface="+mn-lt"/>
              </a:rPr>
              <a:t>, or value of </a:t>
            </a:r>
            <a:r>
              <a:rPr lang="en-GB" altLang="ko-KR" sz="1200" dirty="0" err="1">
                <a:latin typeface="+mn-lt"/>
              </a:rPr>
              <a:t>mb_alc_skip_flag</a:t>
            </a:r>
            <a:r>
              <a:rPr lang="en-GB" altLang="ko-KR" sz="1200" dirty="0">
                <a:latin typeface="+mn-lt"/>
              </a:rPr>
              <a:t> or </a:t>
            </a:r>
            <a:r>
              <a:rPr lang="en-GB" altLang="ko-KR" sz="1200" dirty="0" err="1">
                <a:latin typeface="+mn-lt"/>
              </a:rPr>
              <a:t>mb_alc_flag</a:t>
            </a:r>
            <a:r>
              <a:rPr lang="en-GB" altLang="ko-KR" sz="1200" dirty="0">
                <a:latin typeface="+mn-lt"/>
              </a:rPr>
              <a:t> for the </a:t>
            </a:r>
            <a:r>
              <a:rPr lang="en-GB" altLang="ko-KR" sz="1200" dirty="0" err="1">
                <a:latin typeface="+mn-lt"/>
              </a:rPr>
              <a:t>luma</a:t>
            </a:r>
            <a:r>
              <a:rPr lang="en-GB" altLang="ko-KR" sz="1200" dirty="0">
                <a:latin typeface="+mn-lt"/>
              </a:rPr>
              <a:t> blocks of the samples p</a:t>
            </a:r>
            <a:r>
              <a:rPr lang="en-GB" altLang="ko-KR" sz="1200" baseline="-25000" dirty="0">
                <a:latin typeface="+mn-lt"/>
              </a:rPr>
              <a:t>0</a:t>
            </a:r>
            <a:r>
              <a:rPr lang="en-GB" altLang="ko-KR" sz="1200" dirty="0">
                <a:latin typeface="+mn-lt"/>
              </a:rPr>
              <a:t> or q</a:t>
            </a:r>
            <a:r>
              <a:rPr lang="en-GB" altLang="ko-KR" sz="1200" baseline="-25000" dirty="0">
                <a:latin typeface="+mn-lt"/>
              </a:rPr>
              <a:t>0</a:t>
            </a:r>
            <a:r>
              <a:rPr lang="en-GB" altLang="ko-KR" sz="1200" dirty="0">
                <a:latin typeface="+mn-lt"/>
              </a:rPr>
              <a:t> is equal to 1, </a:t>
            </a:r>
            <a:r>
              <a:rPr lang="en-GB" altLang="ko-KR" sz="1200" strike="sngStrike" dirty="0">
                <a:solidFill>
                  <a:srgbClr val="FF0000"/>
                </a:solidFill>
                <a:latin typeface="+mn-lt"/>
              </a:rPr>
              <a:t>the following applies:</a:t>
            </a:r>
          </a:p>
          <a:p>
            <a:pPr lvl="1" hangingPunct="0">
              <a:defRPr/>
            </a:pPr>
            <a:r>
              <a:rPr lang="en-GB" altLang="ko-KR" sz="1200" strike="sngStrike" dirty="0">
                <a:solidFill>
                  <a:srgbClr val="FF0000"/>
                </a:solidFill>
                <a:latin typeface="+mn-lt"/>
              </a:rPr>
              <a:t>- If the absolute difference of the ALC weighting value between the two blocks of samples of p</a:t>
            </a:r>
            <a:r>
              <a:rPr lang="en-GB" altLang="ko-KR" sz="1200" strike="sngStrike" baseline="-25000" dirty="0">
                <a:solidFill>
                  <a:srgbClr val="FF0000"/>
                </a:solidFill>
                <a:latin typeface="+mn-lt"/>
              </a:rPr>
              <a:t>0</a:t>
            </a:r>
            <a:r>
              <a:rPr lang="en-GB" altLang="ko-KR" sz="1200" strike="sngStrike" dirty="0">
                <a:solidFill>
                  <a:srgbClr val="FF0000"/>
                </a:solidFill>
                <a:latin typeface="+mn-lt"/>
              </a:rPr>
              <a:t> and q</a:t>
            </a:r>
            <a:r>
              <a:rPr lang="en-GB" altLang="ko-KR" sz="1200" strike="sngStrike" baseline="-25000" dirty="0">
                <a:solidFill>
                  <a:srgbClr val="FF0000"/>
                </a:solidFill>
                <a:latin typeface="+mn-lt"/>
              </a:rPr>
              <a:t>0</a:t>
            </a:r>
            <a:r>
              <a:rPr lang="en-GB" altLang="ko-KR" sz="1200" strike="sngStrike" dirty="0">
                <a:solidFill>
                  <a:srgbClr val="FF0000"/>
                </a:solidFill>
                <a:latin typeface="+mn-lt"/>
              </a:rPr>
              <a:t> is greater than or equal to 5, a value of </a:t>
            </a:r>
            <a:r>
              <a:rPr lang="en-GB" altLang="ko-KR" sz="1200" strike="sngStrike" dirty="0" err="1">
                <a:solidFill>
                  <a:srgbClr val="FF0000"/>
                </a:solidFill>
                <a:latin typeface="+mn-lt"/>
              </a:rPr>
              <a:t>bS</a:t>
            </a:r>
            <a:r>
              <a:rPr lang="en-GB" altLang="ko-KR" sz="1200" strike="sngStrike" dirty="0">
                <a:solidFill>
                  <a:srgbClr val="FF0000"/>
                </a:solidFill>
                <a:latin typeface="+mn-lt"/>
              </a:rPr>
              <a:t> equal to 3 shall be the output.</a:t>
            </a:r>
            <a:endParaRPr lang="ko-KR" altLang="ko-KR" sz="1200" strike="sngStrike" dirty="0">
              <a:solidFill>
                <a:srgbClr val="FF0000"/>
              </a:solidFill>
              <a:latin typeface="+mn-lt"/>
            </a:endParaRPr>
          </a:p>
          <a:p>
            <a:pPr lvl="1" hangingPunct="0">
              <a:defRPr/>
            </a:pPr>
            <a:r>
              <a:rPr lang="en-GB" altLang="ko-KR" sz="1200" strike="sngStrike" dirty="0">
                <a:solidFill>
                  <a:srgbClr val="FF0000"/>
                </a:solidFill>
                <a:latin typeface="+mn-lt"/>
              </a:rPr>
              <a:t>- Otherwise,</a:t>
            </a:r>
            <a:r>
              <a:rPr lang="en-GB" altLang="ko-KR" sz="1200" dirty="0">
                <a:latin typeface="+mn-lt"/>
              </a:rPr>
              <a:t> a value of </a:t>
            </a:r>
            <a:r>
              <a:rPr lang="en-GB" altLang="ko-KR" sz="1200" dirty="0" err="1">
                <a:latin typeface="+mn-lt"/>
              </a:rPr>
              <a:t>bS</a:t>
            </a:r>
            <a:r>
              <a:rPr lang="en-GB" altLang="ko-KR" sz="1200" dirty="0">
                <a:latin typeface="+mn-lt"/>
              </a:rPr>
              <a:t> equal to 1 shall be the output.</a:t>
            </a:r>
            <a:endParaRPr lang="ko-KR" altLang="ko-KR" sz="1200" dirty="0">
              <a:latin typeface="+mn-lt"/>
            </a:endParaRPr>
          </a:p>
          <a:p>
            <a:pPr hangingPunct="0">
              <a:defRPr/>
            </a:pPr>
            <a:r>
              <a:rPr lang="en-GB" altLang="ko-KR" sz="1200" dirty="0">
                <a:latin typeface="+mn-lt"/>
              </a:rPr>
              <a:t>– Otherwise, a value of </a:t>
            </a:r>
            <a:r>
              <a:rPr lang="en-GB" altLang="ko-KR" sz="1200" dirty="0" err="1">
                <a:latin typeface="+mn-lt"/>
              </a:rPr>
              <a:t>bS</a:t>
            </a:r>
            <a:r>
              <a:rPr lang="en-GB" altLang="ko-KR" sz="1200" dirty="0">
                <a:latin typeface="+mn-lt"/>
              </a:rPr>
              <a:t> equal to 0 shall be the output.</a:t>
            </a:r>
            <a:endParaRPr lang="ko-KR" altLang="ko-KR" sz="1200" dirty="0">
              <a:latin typeface="+mn-lt"/>
            </a:endParaRPr>
          </a:p>
          <a:p>
            <a:pPr>
              <a:defRPr/>
            </a:pPr>
            <a:endParaRPr lang="ko-KR" alt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514887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Facts: Blocking Artifacts caused by block-based LC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717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We made an investigation whether the block-based LC method causes the subjectively-visible blocking artifacts or not on the 3DV test sequences.</a:t>
            </a:r>
          </a:p>
          <a:p>
            <a:pPr lvl="1"/>
            <a:r>
              <a:rPr lang="en-US" altLang="ko-KR" dirty="0" smtClean="0">
                <a:ea typeface="맑은 고딕" pitchFamily="50" charset="-127"/>
              </a:rPr>
              <a:t>Current 3DV test sequence were rectified and corrected for luminance by the preprocessor.</a:t>
            </a:r>
          </a:p>
          <a:p>
            <a:endParaRPr lang="en-US" altLang="ko-KR" dirty="0" smtClean="0">
              <a:ea typeface="맑은 고딕" pitchFamily="50" charset="-127"/>
            </a:endParaRPr>
          </a:p>
          <a:p>
            <a:r>
              <a:rPr lang="en-US" altLang="ko-KR" dirty="0" smtClean="0">
                <a:ea typeface="맑은 고딕" pitchFamily="50" charset="-127"/>
              </a:rPr>
              <a:t>Also, we made an investigation on the MVC test sequences.</a:t>
            </a:r>
          </a:p>
          <a:p>
            <a:pPr lvl="1"/>
            <a:r>
              <a:rPr lang="en-US" altLang="ko-KR" dirty="0" smtClean="0">
                <a:ea typeface="맑은 고딕" pitchFamily="50" charset="-127"/>
              </a:rPr>
              <a:t>MVC test sequences</a:t>
            </a:r>
          </a:p>
          <a:p>
            <a:pPr lvl="2"/>
            <a:r>
              <a:rPr lang="en-US" altLang="ko-KR" dirty="0" smtClean="0">
                <a:ea typeface="맑은 고딕" pitchFamily="50" charset="-127"/>
              </a:rPr>
              <a:t>Ballroom, Exit, </a:t>
            </a:r>
            <a:r>
              <a:rPr lang="en-US" altLang="ko-KR" dirty="0" err="1" smtClean="0">
                <a:ea typeface="맑은 고딕" pitchFamily="50" charset="-127"/>
              </a:rPr>
              <a:t>Uli</a:t>
            </a:r>
            <a:r>
              <a:rPr lang="en-US" altLang="ko-KR" dirty="0" smtClean="0">
                <a:ea typeface="맑은 고딕" pitchFamily="50" charset="-127"/>
              </a:rPr>
              <a:t>, Race1, Flamenco2, </a:t>
            </a:r>
            <a:r>
              <a:rPr lang="en-US" altLang="ko-KR" dirty="0" err="1" smtClean="0">
                <a:ea typeface="맑은 고딕" pitchFamily="50" charset="-127"/>
              </a:rPr>
              <a:t>Breakdancers</a:t>
            </a:r>
            <a:r>
              <a:rPr lang="en-US" altLang="ko-KR" dirty="0" smtClean="0">
                <a:ea typeface="맑은 고딕" pitchFamily="50" charset="-127"/>
              </a:rPr>
              <a:t>, Rena, </a:t>
            </a:r>
            <a:r>
              <a:rPr lang="en-US" altLang="ko-KR" dirty="0" err="1" smtClean="0">
                <a:ea typeface="맑은 고딕" pitchFamily="50" charset="-127"/>
              </a:rPr>
              <a:t>Akko&amp;Kayo</a:t>
            </a:r>
            <a:endParaRPr lang="en-US" altLang="ko-KR" dirty="0" smtClean="0">
              <a:ea typeface="맑은 고딕" pitchFamily="50" charset="-127"/>
            </a:endParaRPr>
          </a:p>
          <a:p>
            <a:pPr lvl="1"/>
            <a:r>
              <a:rPr lang="en-US" altLang="ko-KR" dirty="0" smtClean="0">
                <a:ea typeface="맑은 고딕" pitchFamily="50" charset="-127"/>
              </a:rPr>
              <a:t>MVC test sequences had not been preprocessed for the LC. </a:t>
            </a:r>
          </a:p>
          <a:p>
            <a:endParaRPr lang="en-US" altLang="ko-KR" dirty="0" smtClean="0"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56504B-DB5B-4F5F-BD72-27B0F1751652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Facts: Blocking Artifacts caused by block-based LC </a:t>
            </a:r>
            <a:r>
              <a:rPr lang="en-US" altLang="ko-KR" b="1" dirty="0" smtClean="0">
                <a:solidFill>
                  <a:srgbClr val="0000FF"/>
                </a:solidFill>
              </a:rPr>
              <a:t>in the MVC sequences</a:t>
            </a:r>
            <a:endParaRPr lang="ko-KR" altLang="en-US" b="1" dirty="0" smtClean="0">
              <a:solidFill>
                <a:srgbClr val="0000FF"/>
              </a:solidFill>
            </a:endParaRPr>
          </a:p>
        </p:txBody>
      </p:sp>
      <p:sp>
        <p:nvSpPr>
          <p:cNvPr id="1843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Block-based LC creates the blocking artifacts a lot in the MVC sequences 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70F231-9451-4B35-A970-5A14E22AB1BB}" type="slidenum">
              <a:rPr lang="en-US" altLang="ko-KR" smtClean="0"/>
              <a:pPr>
                <a:defRPr/>
              </a:pPr>
              <a:t>6</a:t>
            </a:fld>
            <a:endParaRPr lang="en-US" altLang="ko-KR"/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1122289" y="6433591"/>
            <a:ext cx="689942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1400" b="1" dirty="0" smtClean="0">
                <a:latin typeface="+mn-lt"/>
              </a:rPr>
              <a:t>Anchor (</a:t>
            </a:r>
            <a:r>
              <a:rPr lang="en-US" altLang="ko-KR" sz="1400" b="1" dirty="0" smtClean="0">
                <a:solidFill>
                  <a:srgbClr val="FF0000"/>
                </a:solidFill>
                <a:latin typeface="+mn-lt"/>
              </a:rPr>
              <a:t>3DV-ATM 7.0</a:t>
            </a:r>
            <a:r>
              <a:rPr lang="en-US" altLang="ko-KR" sz="1400" b="1" dirty="0" smtClean="0">
                <a:latin typeface="+mn-lt"/>
              </a:rPr>
              <a:t>), Exit, </a:t>
            </a:r>
            <a:r>
              <a:rPr lang="en-US" altLang="ko-KR" sz="1400" b="1" dirty="0">
                <a:latin typeface="+mn-lt"/>
              </a:rPr>
              <a:t>VGA </a:t>
            </a:r>
            <a:r>
              <a:rPr lang="en-US" altLang="ko-KR" sz="1400" b="1" dirty="0" smtClean="0">
                <a:latin typeface="+mn-lt"/>
              </a:rPr>
              <a:t>1</a:t>
            </a:r>
            <a:r>
              <a:rPr lang="en-US" altLang="ko-KR" sz="1400" b="1" baseline="30000" dirty="0" smtClean="0">
                <a:latin typeface="+mn-lt"/>
              </a:rPr>
              <a:t>st</a:t>
            </a:r>
            <a:r>
              <a:rPr lang="en-US" altLang="ko-KR" sz="1400" b="1" dirty="0" smtClean="0">
                <a:latin typeface="+mn-lt"/>
              </a:rPr>
              <a:t> </a:t>
            </a:r>
            <a:r>
              <a:rPr lang="en-US" altLang="ko-KR" sz="1400" b="1" dirty="0">
                <a:latin typeface="+mn-lt"/>
              </a:rPr>
              <a:t>view, </a:t>
            </a:r>
            <a:r>
              <a:rPr lang="en-US" altLang="ko-KR" sz="1400" b="1" dirty="0" smtClean="0">
                <a:latin typeface="+mn-lt"/>
              </a:rPr>
              <a:t>240</a:t>
            </a:r>
            <a:r>
              <a:rPr lang="en-US" altLang="ko-KR" sz="1400" b="1" baseline="30000" dirty="0" smtClean="0">
                <a:latin typeface="+mn-lt"/>
              </a:rPr>
              <a:t>th</a:t>
            </a:r>
            <a:r>
              <a:rPr lang="en-US" altLang="ko-KR" sz="1400" b="1" dirty="0" smtClean="0">
                <a:latin typeface="+mn-lt"/>
              </a:rPr>
              <a:t> frame </a:t>
            </a:r>
            <a:r>
              <a:rPr lang="en-US" altLang="ko-KR" sz="1400" b="1" dirty="0">
                <a:latin typeface="+mn-lt"/>
              </a:rPr>
              <a:t>(</a:t>
            </a:r>
            <a:r>
              <a:rPr lang="en-US" altLang="ko-KR" sz="1400" b="1" dirty="0" smtClean="0">
                <a:latin typeface="+mn-lt"/>
              </a:rPr>
              <a:t>QP=31)</a:t>
            </a:r>
            <a:endParaRPr lang="ko-KR" altLang="en-US" sz="1400" b="1" dirty="0">
              <a:latin typeface="+mn-lt"/>
            </a:endParaRPr>
          </a:p>
        </p:txBody>
      </p:sp>
      <p:pic>
        <p:nvPicPr>
          <p:cNvPr id="1026" name="Picture 2" descr="Exit_rec_qp31_V1_#240[Anchor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992" y="2169312"/>
            <a:ext cx="4068000" cy="40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K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4480" y="2169312"/>
            <a:ext cx="4068000" cy="40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Facts: Blocking Artifacts caused by block-based LC </a:t>
            </a:r>
            <a:r>
              <a:rPr lang="en-US" altLang="ko-KR" b="1" dirty="0" smtClean="0">
                <a:solidFill>
                  <a:srgbClr val="0000FF"/>
                </a:solidFill>
              </a:rPr>
              <a:t>in the MVC sequences</a:t>
            </a:r>
            <a:endParaRPr lang="ko-KR" altLang="en-US" b="1" dirty="0" smtClean="0">
              <a:solidFill>
                <a:srgbClr val="0000FF"/>
              </a:solidFill>
            </a:endParaRPr>
          </a:p>
        </p:txBody>
      </p:sp>
      <p:sp>
        <p:nvSpPr>
          <p:cNvPr id="1843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Block-based LC creates the blocking artifacts a lot in the MVC sequences 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70F231-9451-4B35-A970-5A14E22AB1BB}" type="slidenum">
              <a:rPr lang="en-US" altLang="ko-KR" smtClean="0"/>
              <a:pPr>
                <a:defRPr/>
              </a:pPr>
              <a:t>7</a:t>
            </a:fld>
            <a:endParaRPr lang="en-US" altLang="ko-KR"/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1122289" y="6433591"/>
            <a:ext cx="689942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1400" b="1" dirty="0" smtClean="0">
                <a:latin typeface="+mn-lt"/>
              </a:rPr>
              <a:t>Anchor (</a:t>
            </a:r>
            <a:r>
              <a:rPr lang="en-US" altLang="ko-KR" sz="1400" b="1" dirty="0" smtClean="0">
                <a:solidFill>
                  <a:srgbClr val="FF0000"/>
                </a:solidFill>
                <a:latin typeface="+mn-lt"/>
              </a:rPr>
              <a:t>3DV-ATM 7.0</a:t>
            </a:r>
            <a:r>
              <a:rPr lang="en-US" altLang="ko-KR" sz="1400" b="1" dirty="0" smtClean="0">
                <a:latin typeface="+mn-lt"/>
              </a:rPr>
              <a:t>), Race1, </a:t>
            </a:r>
            <a:r>
              <a:rPr lang="en-US" altLang="ko-KR" sz="1400" b="1" dirty="0">
                <a:latin typeface="+mn-lt"/>
              </a:rPr>
              <a:t>VGA </a:t>
            </a:r>
            <a:r>
              <a:rPr lang="en-US" altLang="ko-KR" sz="1400" b="1" dirty="0" smtClean="0">
                <a:latin typeface="+mn-lt"/>
              </a:rPr>
              <a:t>1</a:t>
            </a:r>
            <a:r>
              <a:rPr lang="en-US" altLang="ko-KR" sz="1400" b="1" baseline="30000" dirty="0" smtClean="0">
                <a:latin typeface="+mn-lt"/>
              </a:rPr>
              <a:t>st</a:t>
            </a:r>
            <a:r>
              <a:rPr lang="en-US" altLang="ko-KR" sz="1400" b="1" dirty="0" smtClean="0">
                <a:latin typeface="+mn-lt"/>
              </a:rPr>
              <a:t> </a:t>
            </a:r>
            <a:r>
              <a:rPr lang="en-US" altLang="ko-KR" sz="1400" b="1" dirty="0">
                <a:latin typeface="+mn-lt"/>
              </a:rPr>
              <a:t>view, </a:t>
            </a:r>
            <a:r>
              <a:rPr lang="en-US" altLang="ko-KR" sz="1400" b="1" dirty="0" smtClean="0">
                <a:latin typeface="+mn-lt"/>
              </a:rPr>
              <a:t>144</a:t>
            </a:r>
            <a:r>
              <a:rPr lang="en-US" altLang="ko-KR" sz="1400" b="1" baseline="30000" dirty="0" smtClean="0">
                <a:latin typeface="+mn-lt"/>
              </a:rPr>
              <a:t>th</a:t>
            </a:r>
            <a:r>
              <a:rPr lang="en-US" altLang="ko-KR" sz="1400" b="1" dirty="0" smtClean="0">
                <a:latin typeface="+mn-lt"/>
              </a:rPr>
              <a:t> frame </a:t>
            </a:r>
            <a:r>
              <a:rPr lang="en-US" altLang="ko-KR" sz="1400" b="1" dirty="0">
                <a:latin typeface="+mn-lt"/>
              </a:rPr>
              <a:t>(</a:t>
            </a:r>
            <a:r>
              <a:rPr lang="en-US" altLang="ko-KR" sz="1400" b="1" dirty="0" smtClean="0">
                <a:latin typeface="+mn-lt"/>
              </a:rPr>
              <a:t>QP=31)</a:t>
            </a:r>
            <a:endParaRPr lang="ko-KR" altLang="en-US" sz="1400" b="1" dirty="0"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41320"/>
            <a:ext cx="4068000" cy="40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241320"/>
            <a:ext cx="3884515" cy="40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Facts: Blocking Artifacts caused by block-based LC </a:t>
            </a:r>
            <a:r>
              <a:rPr lang="en-US" altLang="ko-KR" b="1" dirty="0" smtClean="0">
                <a:solidFill>
                  <a:srgbClr val="0000FF"/>
                </a:solidFill>
              </a:rPr>
              <a:t>in the MVC sequences</a:t>
            </a:r>
            <a:endParaRPr lang="ko-KR" altLang="en-US" b="1" dirty="0" smtClean="0">
              <a:solidFill>
                <a:srgbClr val="0000FF"/>
              </a:solidFill>
            </a:endParaRPr>
          </a:p>
        </p:txBody>
      </p:sp>
      <p:sp>
        <p:nvSpPr>
          <p:cNvPr id="1843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Block-based LC creates the blocking artifacts a lot in the MVC sequences 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70F231-9451-4B35-A970-5A14E22AB1BB}" type="slidenum">
              <a:rPr lang="en-US" altLang="ko-KR" smtClean="0"/>
              <a:pPr>
                <a:defRPr/>
              </a:pPr>
              <a:t>8</a:t>
            </a:fld>
            <a:endParaRPr lang="en-US" altLang="ko-KR"/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1122289" y="6433591"/>
            <a:ext cx="689942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1400" b="1" dirty="0" smtClean="0">
                <a:latin typeface="+mn-lt"/>
              </a:rPr>
              <a:t>Anchor (</a:t>
            </a:r>
            <a:r>
              <a:rPr lang="en-US" altLang="ko-KR" sz="1400" b="1" dirty="0" smtClean="0">
                <a:solidFill>
                  <a:srgbClr val="FF0000"/>
                </a:solidFill>
                <a:latin typeface="+mn-lt"/>
              </a:rPr>
              <a:t>3DV-ATM 7.0</a:t>
            </a:r>
            <a:r>
              <a:rPr lang="en-US" altLang="ko-KR" sz="1400" b="1" dirty="0" smtClean="0">
                <a:latin typeface="+mn-lt"/>
              </a:rPr>
              <a:t>), </a:t>
            </a:r>
            <a:r>
              <a:rPr lang="en-US" altLang="ko-KR" sz="1400" b="1" dirty="0" err="1" smtClean="0">
                <a:latin typeface="+mn-lt"/>
              </a:rPr>
              <a:t>Akko&amp;Kayo</a:t>
            </a:r>
            <a:r>
              <a:rPr lang="en-US" altLang="ko-KR" sz="1400" b="1" dirty="0" smtClean="0">
                <a:latin typeface="+mn-lt"/>
              </a:rPr>
              <a:t>, </a:t>
            </a:r>
            <a:r>
              <a:rPr lang="en-US" altLang="ko-KR" sz="1400" b="1" dirty="0">
                <a:latin typeface="+mn-lt"/>
              </a:rPr>
              <a:t>VGA </a:t>
            </a:r>
            <a:r>
              <a:rPr lang="en-US" altLang="ko-KR" sz="1400" b="1" dirty="0" smtClean="0">
                <a:latin typeface="+mn-lt"/>
              </a:rPr>
              <a:t>5</a:t>
            </a:r>
            <a:r>
              <a:rPr lang="en-US" altLang="ko-KR" sz="1400" b="1" baseline="30000" dirty="0" smtClean="0">
                <a:latin typeface="+mn-lt"/>
              </a:rPr>
              <a:t>th</a:t>
            </a:r>
            <a:r>
              <a:rPr lang="en-US" altLang="ko-KR" sz="1400" b="1" dirty="0" smtClean="0">
                <a:latin typeface="+mn-lt"/>
              </a:rPr>
              <a:t> view</a:t>
            </a:r>
            <a:r>
              <a:rPr lang="en-US" altLang="ko-KR" sz="1400" b="1" dirty="0">
                <a:latin typeface="+mn-lt"/>
              </a:rPr>
              <a:t>, </a:t>
            </a:r>
            <a:r>
              <a:rPr lang="en-US" altLang="ko-KR" sz="1400" b="1" dirty="0" smtClean="0">
                <a:latin typeface="+mn-lt"/>
              </a:rPr>
              <a:t>216</a:t>
            </a:r>
            <a:r>
              <a:rPr lang="en-US" altLang="ko-KR" sz="1400" b="1" baseline="30000" dirty="0" smtClean="0">
                <a:latin typeface="+mn-lt"/>
              </a:rPr>
              <a:t>th</a:t>
            </a:r>
            <a:r>
              <a:rPr lang="en-US" altLang="ko-KR" sz="1400" b="1" dirty="0" smtClean="0">
                <a:latin typeface="+mn-lt"/>
              </a:rPr>
              <a:t> frame </a:t>
            </a:r>
            <a:r>
              <a:rPr lang="en-US" altLang="ko-KR" sz="1400" b="1" dirty="0">
                <a:latin typeface="+mn-lt"/>
              </a:rPr>
              <a:t>(</a:t>
            </a:r>
            <a:r>
              <a:rPr lang="en-US" altLang="ko-KR" sz="1400" b="1" dirty="0" smtClean="0">
                <a:latin typeface="+mn-lt"/>
              </a:rPr>
              <a:t>QP=31)</a:t>
            </a:r>
            <a:endParaRPr lang="ko-KR" altLang="en-US" sz="1400" b="1" dirty="0"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10" y="2420888"/>
            <a:ext cx="4667813" cy="35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4860032" y="2420888"/>
          <a:ext cx="4125721" cy="352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비트맵 이미지" r:id="rId4" imgW="5439534" imgH="4657143" progId="PBrush">
                  <p:embed/>
                </p:oleObj>
              </mc:Choice>
              <mc:Fallback>
                <p:oleObj name="비트맵 이미지" r:id="rId4" imgW="5439534" imgH="4657143" progId="PBrush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2" y="2420888"/>
                        <a:ext cx="4125721" cy="352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Facts: Blocking Artifacts caused by block-based LC </a:t>
            </a:r>
            <a:r>
              <a:rPr lang="en-US" altLang="ko-KR" b="1" dirty="0" smtClean="0">
                <a:solidFill>
                  <a:srgbClr val="0000FF"/>
                </a:solidFill>
              </a:rPr>
              <a:t>in the MVC sequences</a:t>
            </a:r>
            <a:endParaRPr lang="ko-KR" altLang="en-US" b="1" dirty="0" smtClean="0">
              <a:solidFill>
                <a:srgbClr val="0000FF"/>
              </a:solidFill>
            </a:endParaRPr>
          </a:p>
        </p:txBody>
      </p:sp>
      <p:sp>
        <p:nvSpPr>
          <p:cNvPr id="1843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Block-based LC creates the blocking artifacts a lot in the MVC sequences 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70F231-9451-4B35-A970-5A14E22AB1BB}" type="slidenum">
              <a:rPr lang="en-US" altLang="ko-KR" smtClean="0"/>
              <a:pPr>
                <a:defRPr/>
              </a:pPr>
              <a:t>9</a:t>
            </a:fld>
            <a:endParaRPr lang="en-US" altLang="ko-KR"/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1122289" y="6433591"/>
            <a:ext cx="689942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1400" b="1" dirty="0" smtClean="0">
                <a:latin typeface="+mn-lt"/>
              </a:rPr>
              <a:t>Anchor (</a:t>
            </a:r>
            <a:r>
              <a:rPr lang="en-US" altLang="ko-KR" sz="1400" b="1" dirty="0" smtClean="0">
                <a:solidFill>
                  <a:srgbClr val="FF0000"/>
                </a:solidFill>
                <a:latin typeface="+mn-lt"/>
              </a:rPr>
              <a:t>3DV-ATM 7.0</a:t>
            </a:r>
            <a:r>
              <a:rPr lang="en-US" altLang="ko-KR" sz="1400" b="1" dirty="0" smtClean="0">
                <a:latin typeface="+mn-lt"/>
              </a:rPr>
              <a:t>), Rena, </a:t>
            </a:r>
            <a:r>
              <a:rPr lang="en-US" altLang="ko-KR" sz="1400" b="1" dirty="0">
                <a:latin typeface="+mn-lt"/>
              </a:rPr>
              <a:t>VGA </a:t>
            </a:r>
            <a:r>
              <a:rPr lang="en-US" altLang="ko-KR" sz="1400" b="1" dirty="0" smtClean="0">
                <a:latin typeface="+mn-lt"/>
              </a:rPr>
              <a:t>5</a:t>
            </a:r>
            <a:r>
              <a:rPr lang="en-US" altLang="ko-KR" sz="1400" b="1" baseline="30000" dirty="0" smtClean="0">
                <a:latin typeface="+mn-lt"/>
              </a:rPr>
              <a:t>th</a:t>
            </a:r>
            <a:r>
              <a:rPr lang="en-US" altLang="ko-KR" sz="1400" b="1" dirty="0" smtClean="0">
                <a:latin typeface="+mn-lt"/>
              </a:rPr>
              <a:t> view</a:t>
            </a:r>
            <a:r>
              <a:rPr lang="en-US" altLang="ko-KR" sz="1400" b="1" dirty="0">
                <a:latin typeface="+mn-lt"/>
              </a:rPr>
              <a:t>, </a:t>
            </a:r>
            <a:r>
              <a:rPr lang="en-US" altLang="ko-KR" sz="1400" b="1" dirty="0" smtClean="0">
                <a:latin typeface="+mn-lt"/>
              </a:rPr>
              <a:t>18</a:t>
            </a:r>
            <a:r>
              <a:rPr lang="en-US" altLang="ko-KR" sz="1400" b="1" baseline="30000" dirty="0" smtClean="0">
                <a:latin typeface="+mn-lt"/>
              </a:rPr>
              <a:t>th</a:t>
            </a:r>
            <a:r>
              <a:rPr lang="en-US" altLang="ko-KR" sz="1400" b="1" dirty="0" smtClean="0">
                <a:latin typeface="+mn-lt"/>
              </a:rPr>
              <a:t> frame </a:t>
            </a:r>
            <a:r>
              <a:rPr lang="en-US" altLang="ko-KR" sz="1400" b="1" dirty="0">
                <a:latin typeface="+mn-lt"/>
              </a:rPr>
              <a:t>(</a:t>
            </a:r>
            <a:r>
              <a:rPr lang="en-US" altLang="ko-KR" sz="1400" b="1" dirty="0" smtClean="0">
                <a:latin typeface="+mn-lt"/>
              </a:rPr>
              <a:t>QP=31)</a:t>
            </a:r>
            <a:endParaRPr lang="ko-KR" altLang="en-US" sz="1400" b="1" dirty="0">
              <a:latin typeface="+mn-lt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6019" name="Picture 3" descr="Rena_rec_qp26_v1_#18[Anchor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975" y="234932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20" name="Picture 4" descr="K-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464" y="234932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HY헤드라인M"/>
        <a:ea typeface="HY헤드라인M"/>
        <a:cs typeface=""/>
      </a:majorFont>
      <a:minorFont>
        <a:latin typeface="Arial"/>
        <a:ea typeface="새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새굴림" pitchFamily="18" charset="-127"/>
            <a:ea typeface="새굴림" pitchFamily="18" charset="-127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31325</TotalTime>
  <Words>3812</Words>
  <Application>Microsoft Office PowerPoint</Application>
  <PresentationFormat>화면 슬라이드 쇼(4:3)</PresentationFormat>
  <Paragraphs>836</Paragraphs>
  <Slides>43</Slides>
  <Notes>12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43</vt:i4>
      </vt:variant>
    </vt:vector>
  </HeadingPairs>
  <TitlesOfParts>
    <vt:vector size="45" baseType="lpstr">
      <vt:lpstr>기본 디자인</vt:lpstr>
      <vt:lpstr>비트맵 이미지</vt:lpstr>
      <vt:lpstr>JCT3V-D0078 Deblocking for ALC in 3D-AVC  (Cross-checked by JCT3V-D0280, JCT3V-D0298)</vt:lpstr>
      <vt:lpstr>Summary</vt:lpstr>
      <vt:lpstr>Motivation of this contribution</vt:lpstr>
      <vt:lpstr>Proposed 3DV-ATM Architecture</vt:lpstr>
      <vt:lpstr>Facts: Blocking Artifacts caused by block-based LC</vt:lpstr>
      <vt:lpstr>Facts: Blocking Artifacts caused by block-based LC in the MVC sequences</vt:lpstr>
      <vt:lpstr>Facts: Blocking Artifacts caused by block-based LC in the MVC sequences</vt:lpstr>
      <vt:lpstr>Facts: Blocking Artifacts caused by block-based LC in the MVC sequences</vt:lpstr>
      <vt:lpstr>Facts: Blocking Artifacts caused by block-based LC in the MVC sequences</vt:lpstr>
      <vt:lpstr>Facts: Blocking Artifacts caused by block-based LC in the 3DV sequences</vt:lpstr>
      <vt:lpstr>Facts: Blocking Artifacts caused by block-based LC in the 3DV sequences</vt:lpstr>
      <vt:lpstr>(Case#1) Deblocking for the ALC that were adopted in the JMVM</vt:lpstr>
      <vt:lpstr>(Case#2) Simplified Deblocking  for ALC</vt:lpstr>
      <vt:lpstr>Test Conditions</vt:lpstr>
      <vt:lpstr>Temporary bug fix in the FCO  (T0-T1-T2-D0-D1-D2)</vt:lpstr>
      <vt:lpstr>Simulation Results (IPPPP configuration)</vt:lpstr>
      <vt:lpstr>Simulation Results (IBBBP configuration)</vt:lpstr>
      <vt:lpstr>Subjective Comparisons in MVC sequences</vt:lpstr>
      <vt:lpstr>Subjective Comparisons in MVC sequences</vt:lpstr>
      <vt:lpstr>Subjective Comparisons in MVC sequences</vt:lpstr>
      <vt:lpstr>Subjective Comparisons in MVC sequences</vt:lpstr>
      <vt:lpstr>Subjective Comparisons in MVC sequences</vt:lpstr>
      <vt:lpstr>Subjective Comparisons in MVC sequences</vt:lpstr>
      <vt:lpstr>Subjective Comparisons in MVC sequences</vt:lpstr>
      <vt:lpstr>Subjective Comparisons in MVC sequences</vt:lpstr>
      <vt:lpstr>Subjective Comparisons in 3DV sequences</vt:lpstr>
      <vt:lpstr>Subjective Comparisons in 3DV sequences</vt:lpstr>
      <vt:lpstr>Subjective Comparisons in 3DV sequences</vt:lpstr>
      <vt:lpstr>Subjective Comparisons in 3DV sequences</vt:lpstr>
      <vt:lpstr>Conclusions</vt:lpstr>
      <vt:lpstr>PowerPoint 프레젠테이션</vt:lpstr>
      <vt:lpstr>Simulation Results</vt:lpstr>
      <vt:lpstr>Facts: Blocking Artifacts caused by IC (or ALC)</vt:lpstr>
      <vt:lpstr>Facts: Blocking Artifacts caused by IC (or ALC)</vt:lpstr>
      <vt:lpstr>Can AVC Deblocking cover ALC?</vt:lpstr>
      <vt:lpstr>Most IC blocking artifacts are shown  due to NO-Filtering in case bS=0</vt:lpstr>
      <vt:lpstr>Most IC blocking artifacts are shown  due to NO-Filtering</vt:lpstr>
      <vt:lpstr>Highlight: Fact &amp; Attack point</vt:lpstr>
      <vt:lpstr>Deblocking for ALC</vt:lpstr>
      <vt:lpstr>(Case#1) Deblocking for the ALC that were adopted in the JMVM</vt:lpstr>
      <vt:lpstr>(Case#2) Simplified Deblocking  for ALC</vt:lpstr>
      <vt:lpstr>Comparison of  the Case#1 and Case#2</vt:lpstr>
      <vt:lpstr>Simple WD</vt:lpstr>
    </vt:vector>
  </TitlesOfParts>
  <Company>경희대학교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이정헌</dc:creator>
  <cp:lastModifiedBy>kimky</cp:lastModifiedBy>
  <cp:revision>2798</cp:revision>
  <dcterms:created xsi:type="dcterms:W3CDTF">2004-09-10T04:49:42Z</dcterms:created>
  <dcterms:modified xsi:type="dcterms:W3CDTF">2013-04-22T06:50:42Z</dcterms:modified>
</cp:coreProperties>
</file>