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864" r:id="rId1"/>
  </p:sldMasterIdLst>
  <p:notesMasterIdLst>
    <p:notesMasterId r:id="rId9"/>
  </p:notesMasterIdLst>
  <p:sldIdLst>
    <p:sldId id="279" r:id="rId2"/>
    <p:sldId id="262" r:id="rId3"/>
    <p:sldId id="273" r:id="rId4"/>
    <p:sldId id="285" r:id="rId5"/>
    <p:sldId id="270" r:id="rId6"/>
    <p:sldId id="282" r:id="rId7"/>
    <p:sldId id="271" r:id="rId8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99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62" autoAdjust="0"/>
    <p:restoredTop sz="75888" autoAdjust="0"/>
  </p:normalViewPr>
  <p:slideViewPr>
    <p:cSldViewPr>
      <p:cViewPr varScale="1">
        <p:scale>
          <a:sx n="96" d="100"/>
          <a:sy n="96" d="100"/>
        </p:scale>
        <p:origin x="-114" y="-5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0" d="100"/>
          <a:sy n="100" d="100"/>
        </p:scale>
        <p:origin x="-3600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594D85-0362-44BA-8149-E3EEE625996A}" type="datetimeFigureOut">
              <a:rPr lang="ko-KR" altLang="en-US" smtClean="0"/>
              <a:pPr/>
              <a:t>2013-04-13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279CF4-D85D-46EF-B710-D0F94BF22524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2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3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4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5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6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7</a:t>
            </a:fld>
            <a:endParaRPr lang="ko-KR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A88EE3-3604-46F6-ADE5-8EAA77156455}" type="datetime1">
              <a:rPr lang="ko-KR" altLang="en-US" smtClean="0"/>
              <a:pPr/>
              <a:t>2013-04-13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7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8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0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116029-BD5C-46DE-A818-01B1ECCE864D}" type="datetime1">
              <a:rPr lang="ko-KR" altLang="en-US" smtClean="0"/>
              <a:pPr/>
              <a:t>2013-04-13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6C600E4-6222-4875-8E00-0D78384193C2}" type="datetime1">
              <a:rPr lang="ko-KR" altLang="en-US" smtClean="0"/>
              <a:pPr/>
              <a:t>2013-04-13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2E83BB-9C82-4A7A-AE7B-DA68D69578AF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D3F959-E06F-47A3-8ED0-56E3F2E635FA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CCF906-D6EA-4553-A1AC-806AC93B9037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7C42CB-714B-41DB-8F00-B3C20FB72F06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385489-6BF4-4421-90CF-E7FE3DC85BA5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D0DE98-BC66-4D87-B009-F330F595D115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9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911802-E7AC-410D-BCEC-AB9514F70CBC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0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1734CF-6CBB-4BA1-A98C-E5403FFA497E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3DE1F8-0B79-479A-AE7D-41D5AD0976E8}" type="datetime1">
              <a:rPr lang="ko-KR" altLang="en-US" smtClean="0"/>
              <a:pPr/>
              <a:t>2013-04-13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7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8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0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90D609-A66F-4ED8-932B-1A90A06E2BCE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51D15C-D818-4074-8D51-95E514989966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0892AC-7CA7-4380-9D32-8736311D2E5C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626BEC-E77B-44A3-8D02-E83A51E87111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E13CF-1124-4943-953A-82ABEA3D1D75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E9BD2C-1B55-4805-B90D-13ECD7512209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14"/>
          <p:cNvSpPr>
            <a:spLocks noChangeShapeType="1"/>
          </p:cNvSpPr>
          <p:nvPr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3" name="Picture 9"/>
          <p:cNvPicPr>
            <a:picLocks noChangeAspect="1" noChangeArrowheads="1"/>
          </p:cNvPicPr>
          <p:nvPr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Line 21"/>
          <p:cNvSpPr>
            <a:spLocks noChangeShapeType="1"/>
          </p:cNvSpPr>
          <p:nvPr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5" name="Picture 2" descr="D:\●2012\업무계획수립\과제별\슬로건 변경안\신규 Visual파일들\LGE Slogan 2012_Text_PPT용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F697E1-B44B-45A9-9EC8-592CC0A74805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FAB527-E5D1-4F05-A833-76833911D387}" type="datetime1">
              <a:rPr lang="ko-KR" altLang="en-US" smtClean="0"/>
              <a:pPr/>
              <a:t>2013-04-13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DD86A1-89B8-44EE-BB73-E021961C9A25}" type="datetime1">
              <a:rPr lang="ko-KR" altLang="en-US" smtClean="0"/>
              <a:pPr/>
              <a:t>2013-04-13</a:t>
            </a:fld>
            <a:endParaRPr lang="ko-KR" altLang="en-US" dirty="0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8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9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1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1A1630B-B95B-4F99-BCB9-3135BD21F75F}" type="datetime1">
              <a:rPr lang="ko-KR" altLang="en-US" smtClean="0"/>
              <a:pPr/>
              <a:t>2013-04-13</a:t>
            </a:fld>
            <a:endParaRPr lang="ko-KR" altLang="en-US" dirty="0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0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1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3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5C1BAA-80CF-476B-99AB-E367BCE3935C}" type="datetime1">
              <a:rPr lang="ko-KR" altLang="en-US" smtClean="0"/>
              <a:pPr/>
              <a:t>2013-04-13</a:t>
            </a:fld>
            <a:endParaRPr lang="ko-KR" altLang="en-US" dirty="0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7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9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Line 14"/>
          <p:cNvSpPr>
            <a:spLocks noChangeShapeType="1"/>
          </p:cNvSpPr>
          <p:nvPr userDrawn="1"/>
        </p:nvSpPr>
        <p:spPr bwMode="auto">
          <a:xfrm>
            <a:off x="152400" y="6873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1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520113" y="1873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Line 21"/>
          <p:cNvSpPr>
            <a:spLocks noChangeShapeType="1"/>
          </p:cNvSpPr>
          <p:nvPr userDrawn="1"/>
        </p:nvSpPr>
        <p:spPr bwMode="auto">
          <a:xfrm>
            <a:off x="152400" y="66055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3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404813" y="67532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7C93B9-29D0-4AF8-B9B1-79820035863C}" type="datetime1">
              <a:rPr lang="ko-KR" altLang="en-US" smtClean="0"/>
              <a:pPr/>
              <a:t>2013-04-13</a:t>
            </a:fld>
            <a:endParaRPr lang="ko-KR" altLang="en-US" dirty="0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0957EA-A751-46C8-950B-E99D66A1415E}" type="datetime1">
              <a:rPr lang="ko-KR" altLang="en-US" smtClean="0"/>
              <a:pPr/>
              <a:t>2013-04-13</a:t>
            </a:fld>
            <a:endParaRPr lang="ko-KR" altLang="en-US" dirty="0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E9A46A-73DD-4D7F-ABAE-DD9CD31ADF18}" type="datetime1">
              <a:rPr lang="ko-KR" altLang="en-US" smtClean="0"/>
              <a:pPr/>
              <a:t>2013-04-13</a:t>
            </a:fld>
            <a:endParaRPr lang="ko-KR" altLang="en-US" dirty="0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3075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  <a:ea typeface="宋体" pitchFamily="2" charset="-122"/>
              </a:defRPr>
            </a:lvl1pPr>
          </a:lstStyle>
          <a:p>
            <a:fld id="{24E0696F-A176-4873-A8BE-9596FB1C1DD1}" type="datetime1">
              <a:rPr lang="ko-KR" altLang="en-US" smtClean="0"/>
              <a:pPr/>
              <a:t>2013-04-13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宋体" pitchFamily="2" charset="-122"/>
              </a:defRPr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  <a:ea typeface="宋体" pitchFamily="2" charset="-122"/>
              </a:defRPr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  <p:sldLayoutId id="2147483876" r:id="rId12"/>
    <p:sldLayoutId id="2147483877" r:id="rId13"/>
    <p:sldLayoutId id="2147483878" r:id="rId14"/>
    <p:sldLayoutId id="2147483879" r:id="rId15"/>
    <p:sldLayoutId id="2147483880" r:id="rId16"/>
    <p:sldLayoutId id="2147483881" r:id="rId17"/>
    <p:sldLayoutId id="2147483882" r:id="rId18"/>
    <p:sldLayoutId id="2147483883" r:id="rId19"/>
    <p:sldLayoutId id="2147483884" r:id="rId20"/>
    <p:sldLayoutId id="2147483885" r:id="rId21"/>
    <p:sldLayoutId id="2147483886" r:id="rId22"/>
    <p:sldLayoutId id="2147483887" r:id="rId23"/>
    <p:sldLayoutId id="2147483888" r:id="rId24"/>
    <p:sldLayoutId id="2147483889" r:id="rId25"/>
    <p:sldLayoutId id="2147483890" r:id="rId26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428596" y="1000108"/>
            <a:ext cx="8286808" cy="928694"/>
          </a:xfrm>
          <a:prstGeom prst="rect">
            <a:avLst/>
          </a:prstGeom>
          <a:solidFill>
            <a:srgbClr val="EAEAEA"/>
          </a:solidFill>
          <a:ln w="9525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altLang="en-US" sz="2800" b="1" dirty="0">
              <a:latin typeface="Arial" charset="0"/>
              <a:ea typeface="Dotum" pitchFamily="34" charset="-127"/>
            </a:endParaRPr>
          </a:p>
        </p:txBody>
      </p:sp>
      <p:sp>
        <p:nvSpPr>
          <p:cNvPr id="3075" name="Rectangle 7"/>
          <p:cNvSpPr>
            <a:spLocks noChangeArrowheads="1"/>
          </p:cNvSpPr>
          <p:nvPr/>
        </p:nvSpPr>
        <p:spPr bwMode="auto">
          <a:xfrm>
            <a:off x="2832590" y="2941639"/>
            <a:ext cx="3424603" cy="1855787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  <p:txBody>
          <a:bodyPr lIns="91417" tIns="45709" rIns="91417" bIns="45709" anchor="ctr"/>
          <a:lstStyle/>
          <a:p>
            <a:pPr marL="446088" indent="-263525">
              <a:lnSpc>
                <a:spcPct val="130000"/>
              </a:lnSpc>
            </a:pPr>
            <a:r>
              <a:rPr lang="en-US" altLang="ko-KR" sz="1400" b="1" dirty="0">
                <a:latin typeface="Arial" charset="0"/>
                <a:ea typeface="Dotum" pitchFamily="34" charset="-127"/>
              </a:rPr>
              <a:t>   1. </a:t>
            </a:r>
            <a:r>
              <a:rPr lang="en-US" altLang="ko-KR" sz="1400" b="1" dirty="0" smtClean="0">
                <a:latin typeface="Arial" charset="0"/>
                <a:ea typeface="Dotum" pitchFamily="34" charset="-127"/>
              </a:rPr>
              <a:t>Summary</a:t>
            </a:r>
          </a:p>
          <a:p>
            <a:pPr marL="446088" indent="-263525">
              <a:lnSpc>
                <a:spcPct val="130000"/>
              </a:lnSpc>
            </a:pPr>
            <a:r>
              <a:rPr lang="en-US" altLang="ko-KR" sz="1400" b="1" dirty="0" smtClean="0">
                <a:latin typeface="Arial" charset="0"/>
                <a:ea typeface="Dotum" pitchFamily="34" charset="-127"/>
              </a:rPr>
              <a:t>   2. Proposed Method</a:t>
            </a:r>
          </a:p>
          <a:p>
            <a:pPr marL="446088" indent="-263525">
              <a:lnSpc>
                <a:spcPct val="130000"/>
              </a:lnSpc>
            </a:pPr>
            <a:r>
              <a:rPr lang="en-US" altLang="ko-KR" sz="1400" b="1" dirty="0" smtClean="0">
                <a:latin typeface="Arial" charset="0"/>
                <a:ea typeface="Dotum" pitchFamily="34" charset="-127"/>
              </a:rPr>
              <a:t>   3. Experimental Results</a:t>
            </a:r>
          </a:p>
          <a:p>
            <a:pPr marL="446088" indent="-263525">
              <a:lnSpc>
                <a:spcPct val="130000"/>
              </a:lnSpc>
            </a:pPr>
            <a:r>
              <a:rPr lang="en-US" altLang="ko-KR" sz="1400" b="1" dirty="0" smtClean="0">
                <a:latin typeface="Arial" charset="0"/>
                <a:ea typeface="Dotum" pitchFamily="34" charset="-127"/>
              </a:rPr>
              <a:t>   4. Conclusion</a:t>
            </a:r>
            <a:endParaRPr lang="en-US" altLang="ko-KR" sz="1400" b="1" dirty="0">
              <a:latin typeface="Arial" charset="0"/>
              <a:ea typeface="Dotum" pitchFamily="34" charset="-127"/>
            </a:endParaRPr>
          </a:p>
        </p:txBody>
      </p:sp>
      <p:sp>
        <p:nvSpPr>
          <p:cNvPr id="3076" name="Rectangle 6"/>
          <p:cNvSpPr>
            <a:spLocks noChangeArrowheads="1"/>
          </p:cNvSpPr>
          <p:nvPr/>
        </p:nvSpPr>
        <p:spPr bwMode="auto">
          <a:xfrm>
            <a:off x="2828193" y="2603500"/>
            <a:ext cx="3433397" cy="368300"/>
          </a:xfrm>
          <a:prstGeom prst="rect">
            <a:avLst/>
          </a:prstGeom>
          <a:solidFill>
            <a:srgbClr val="DDDDDD"/>
          </a:solidFill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  <p:txBody>
          <a:bodyPr lIns="89978" tIns="45709" rIns="89978" bIns="45709" anchor="ctr"/>
          <a:lstStyle/>
          <a:p>
            <a:pPr algn="ctr"/>
            <a:r>
              <a:rPr lang="en-US" altLang="ko-KR" b="1" dirty="0" smtClean="0">
                <a:latin typeface="Arial" charset="0"/>
                <a:ea typeface="Dotum" pitchFamily="34" charset="-127"/>
              </a:rPr>
              <a:t>Contents</a:t>
            </a:r>
            <a:endParaRPr lang="ko-KR" altLang="en-US" b="1" dirty="0">
              <a:latin typeface="Arial" charset="0"/>
              <a:ea typeface="Dotum" pitchFamily="34" charset="-127"/>
            </a:endParaRPr>
          </a:p>
        </p:txBody>
      </p:sp>
      <p:sp>
        <p:nvSpPr>
          <p:cNvPr id="3077" name="Rectangle 13"/>
          <p:cNvSpPr>
            <a:spLocks noChangeArrowheads="1"/>
          </p:cNvSpPr>
          <p:nvPr/>
        </p:nvSpPr>
        <p:spPr bwMode="auto">
          <a:xfrm>
            <a:off x="571472" y="974107"/>
            <a:ext cx="7929618" cy="95469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92017" tIns="46011" rIns="92017" bIns="46011" anchor="ctr">
            <a:spAutoFit/>
          </a:bodyPr>
          <a:lstStyle/>
          <a:p>
            <a:pPr algn="ctr" defTabSz="762000" eaLnBrk="0" latinLnBrk="0" hangingPunct="0"/>
            <a:r>
              <a:rPr lang="en-CA" sz="2800" b="1" dirty="0" smtClean="0"/>
              <a:t>CE6.h related : Removal of DC from SDC Mode (</a:t>
            </a:r>
            <a:r>
              <a:rPr lang="en-CA" sz="2800" b="1" dirty="0" smtClean="0"/>
              <a:t>JCT3V-D0066)</a:t>
            </a:r>
            <a:endParaRPr kumimoji="0" lang="ko-KR" altLang="en-US" sz="2800" b="1" dirty="0">
              <a:latin typeface="Arial" charset="0"/>
              <a:ea typeface="Dotum" pitchFamily="34" charset="-127"/>
            </a:endParaRPr>
          </a:p>
        </p:txBody>
      </p:sp>
      <p:sp>
        <p:nvSpPr>
          <p:cNvPr id="3079" name="Text Box 22"/>
          <p:cNvSpPr txBox="1">
            <a:spLocks noChangeArrowheads="1"/>
          </p:cNvSpPr>
          <p:nvPr/>
        </p:nvSpPr>
        <p:spPr bwMode="auto">
          <a:xfrm>
            <a:off x="2214546" y="5286388"/>
            <a:ext cx="4714908" cy="1477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29" tIns="45714" rIns="91429" bIns="45714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ko-KR" b="1" dirty="0" smtClean="0">
                <a:latin typeface="Arial" charset="0"/>
                <a:ea typeface="Dotum" pitchFamily="34" charset="-127"/>
                <a:cs typeface="Arial" charset="0"/>
              </a:rPr>
              <a:t>China TV Lab. / Media Part</a:t>
            </a:r>
          </a:p>
          <a:p>
            <a:pPr algn="ctr">
              <a:spcBef>
                <a:spcPct val="50000"/>
              </a:spcBef>
            </a:pPr>
            <a:r>
              <a:rPr lang="en-US" altLang="ko-KR" b="1" dirty="0" err="1" smtClean="0">
                <a:latin typeface="Arial" charset="0"/>
                <a:ea typeface="Dotum" pitchFamily="34" charset="-127"/>
                <a:cs typeface="Arial" charset="0"/>
              </a:rPr>
              <a:t>Hongbin</a:t>
            </a:r>
            <a:r>
              <a:rPr lang="en-US" altLang="ko-KR" b="1" dirty="0" smtClean="0">
                <a:latin typeface="Arial" charset="0"/>
                <a:ea typeface="Dotum" pitchFamily="34" charset="-127"/>
                <a:cs typeface="Arial" charset="0"/>
              </a:rPr>
              <a:t> Liu, </a:t>
            </a:r>
            <a:r>
              <a:rPr lang="en-US" altLang="ko-KR" b="1" dirty="0" err="1" smtClean="0">
                <a:latin typeface="Arial" charset="0"/>
                <a:ea typeface="Dotum" pitchFamily="34" charset="-127"/>
                <a:cs typeface="Arial" charset="0"/>
              </a:rPr>
              <a:t>Jie</a:t>
            </a:r>
            <a:r>
              <a:rPr lang="en-US" altLang="ko-KR" b="1" dirty="0" smtClean="0">
                <a:latin typeface="Arial" charset="0"/>
                <a:ea typeface="Dotum" pitchFamily="34" charset="-127"/>
                <a:cs typeface="Arial" charset="0"/>
              </a:rPr>
              <a:t> </a:t>
            </a:r>
            <a:r>
              <a:rPr lang="en-US" altLang="ko-KR" b="1" dirty="0" err="1" smtClean="0">
                <a:latin typeface="Arial" charset="0"/>
                <a:ea typeface="Dotum" pitchFamily="34" charset="-127"/>
                <a:cs typeface="Arial" charset="0"/>
              </a:rPr>
              <a:t>Jia</a:t>
            </a:r>
            <a:r>
              <a:rPr lang="en-US" altLang="ko-KR" b="1" dirty="0" smtClean="0">
                <a:latin typeface="Arial" charset="0"/>
                <a:ea typeface="Dotum" pitchFamily="34" charset="-127"/>
                <a:cs typeface="Arial" charset="0"/>
              </a:rPr>
              <a:t>, Jin </a:t>
            </a:r>
            <a:r>
              <a:rPr lang="en-US" altLang="ko-KR" b="1" dirty="0" err="1" smtClean="0">
                <a:latin typeface="Arial" charset="0"/>
                <a:ea typeface="Dotum" pitchFamily="34" charset="-127"/>
                <a:cs typeface="Arial" charset="0"/>
              </a:rPr>
              <a:t>Heo</a:t>
            </a:r>
            <a:r>
              <a:rPr lang="en-US" altLang="ko-KR" b="1" dirty="0" smtClean="0">
                <a:latin typeface="Arial" charset="0"/>
                <a:ea typeface="Dotum" pitchFamily="34" charset="-127"/>
                <a:cs typeface="Arial" charset="0"/>
              </a:rPr>
              <a:t>, </a:t>
            </a:r>
            <a:r>
              <a:rPr lang="en-US" altLang="ko-KR" b="1" dirty="0" err="1" smtClean="0">
                <a:latin typeface="Arial" charset="0"/>
                <a:ea typeface="Dotum" pitchFamily="34" charset="-127"/>
                <a:cs typeface="Arial" charset="0"/>
              </a:rPr>
              <a:t>Junghak</a:t>
            </a:r>
            <a:r>
              <a:rPr lang="en-US" altLang="ko-KR" b="1" dirty="0" smtClean="0">
                <a:latin typeface="Arial" charset="0"/>
                <a:ea typeface="Dotum" pitchFamily="34" charset="-127"/>
                <a:cs typeface="Arial" charset="0"/>
              </a:rPr>
              <a:t> Nam</a:t>
            </a:r>
            <a:endParaRPr lang="en-US" altLang="ko-KR" b="1" dirty="0" smtClean="0">
              <a:latin typeface="Arial" charset="0"/>
              <a:ea typeface="Dotum" pitchFamily="34" charset="-127"/>
              <a:cs typeface="Arial" charset="0"/>
            </a:endParaRPr>
          </a:p>
          <a:p>
            <a:pPr algn="ctr">
              <a:spcBef>
                <a:spcPct val="50000"/>
              </a:spcBef>
            </a:pPr>
            <a:r>
              <a:rPr lang="en-US" altLang="ko-KR" b="1" dirty="0" smtClean="0">
                <a:latin typeface="Arial" charset="0"/>
                <a:ea typeface="Dotum" pitchFamily="34" charset="-127"/>
                <a:cs typeface="Arial" charset="0"/>
              </a:rPr>
              <a:t>(LG Electronics)</a:t>
            </a:r>
            <a:endParaRPr lang="ko-KR" altLang="en-US" b="1" dirty="0">
              <a:latin typeface="Arial" charset="0"/>
              <a:ea typeface="Dotum" pitchFamily="34" charset="-127"/>
              <a:cs typeface="Arial" charset="0"/>
            </a:endParaRP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193431" y="134938"/>
            <a:ext cx="2142392" cy="450850"/>
            <a:chOff x="36" y="73"/>
            <a:chExt cx="1462" cy="284"/>
          </a:xfrm>
        </p:grpSpPr>
        <p:pic>
          <p:nvPicPr>
            <p:cNvPr id="3082" name="Picture 9" descr="반드시일등합시다_일반서체_LG Red"/>
            <p:cNvPicPr>
              <a:picLocks noChangeAspect="1" noChangeArrowheads="1"/>
            </p:cNvPicPr>
            <p:nvPr/>
          </p:nvPicPr>
          <p:blipFill>
            <a:blip r:embed="rId2"/>
            <a:srcRect t="22536"/>
            <a:stretch>
              <a:fillRect/>
            </a:stretch>
          </p:blipFill>
          <p:spPr bwMode="auto">
            <a:xfrm>
              <a:off x="36" y="137"/>
              <a:ext cx="1462" cy="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83" name="Oval 10"/>
            <p:cNvSpPr>
              <a:spLocks noChangeArrowheads="1"/>
            </p:cNvSpPr>
            <p:nvPr/>
          </p:nvSpPr>
          <p:spPr bwMode="auto">
            <a:xfrm>
              <a:off x="671" y="73"/>
              <a:ext cx="45" cy="46"/>
            </a:xfrm>
            <a:prstGeom prst="ellipse">
              <a:avLst/>
            </a:prstGeom>
            <a:solidFill>
              <a:srgbClr val="C5003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084" name="Oval 11"/>
            <p:cNvSpPr>
              <a:spLocks noChangeArrowheads="1"/>
            </p:cNvSpPr>
            <p:nvPr/>
          </p:nvSpPr>
          <p:spPr bwMode="auto">
            <a:xfrm>
              <a:off x="804" y="73"/>
              <a:ext cx="45" cy="46"/>
            </a:xfrm>
            <a:prstGeom prst="ellipse">
              <a:avLst/>
            </a:prstGeom>
            <a:solidFill>
              <a:srgbClr val="C5003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pic>
        <p:nvPicPr>
          <p:cNvPr id="3081" name="그림 5" descr="백색바탕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43092" y="6011863"/>
            <a:ext cx="119135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-35721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ko-KR" sz="3600" b="1" dirty="0" smtClean="0">
                <a:latin typeface="Times New Roman" pitchFamily="18" charset="0"/>
                <a:ea typeface="Arial Unicode MS" pitchFamily="50" charset="-127"/>
                <a:cs typeface="Times New Roman" pitchFamily="18" charset="0"/>
              </a:rPr>
              <a:t>Summary</a:t>
            </a:r>
            <a:endParaRPr lang="ko-KR" altLang="en-US" sz="3600" b="1" dirty="0">
              <a:latin typeface="Times New Roman" pitchFamily="18" charset="0"/>
              <a:ea typeface="Arial Unicode MS" pitchFamily="50" charset="-127"/>
              <a:cs typeface="Times New Roman" pitchFamily="18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85804" y="857232"/>
            <a:ext cx="8229600" cy="5429288"/>
          </a:xfrm>
        </p:spPr>
        <p:txBody>
          <a:bodyPr>
            <a:normAutofit/>
          </a:bodyPr>
          <a:lstStyle/>
          <a:p>
            <a:r>
              <a:rPr lang="en-US" altLang="ko-KR" sz="2400" b="1" dirty="0" smtClean="0">
                <a:latin typeface="Times New Roman" pitchFamily="18" charset="0"/>
                <a:ea typeface="Arial Unicode MS" pitchFamily="50" charset="-127"/>
                <a:cs typeface="Times New Roman" pitchFamily="18" charset="0"/>
              </a:rPr>
              <a:t>Proposed Method</a:t>
            </a:r>
          </a:p>
          <a:p>
            <a:pPr lvl="1"/>
            <a:r>
              <a:rPr lang="en-US" altLang="ko-KR" sz="2000" dirty="0" smtClean="0">
                <a:ea typeface="Arial Unicode MS" pitchFamily="50" charset="-127"/>
                <a:sym typeface="Wingdings" pitchFamily="2" charset="2"/>
              </a:rPr>
              <a:t>Remove DC mode from SDC</a:t>
            </a:r>
          </a:p>
          <a:p>
            <a:pPr lvl="1"/>
            <a:endParaRPr lang="en-US" altLang="ko-KR" sz="2000" dirty="0" smtClean="0">
              <a:ea typeface="Arial Unicode MS" pitchFamily="50" charset="-127"/>
              <a:sym typeface="Wingdings" pitchFamily="2" charset="2"/>
            </a:endParaRPr>
          </a:p>
          <a:p>
            <a:pPr lvl="0"/>
            <a:r>
              <a:rPr lang="en-US" altLang="ko-KR" sz="2400" b="1" dirty="0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Performance</a:t>
            </a:r>
          </a:p>
          <a:p>
            <a:pPr lvl="1"/>
            <a:r>
              <a:rPr lang="en-US" altLang="ko-KR" sz="2000" dirty="0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CTC: -0.1% coding gain on synthesized view</a:t>
            </a:r>
          </a:p>
          <a:p>
            <a:pPr lvl="1"/>
            <a:r>
              <a:rPr lang="en-US" altLang="ko-KR" sz="2000" dirty="0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All intra: -0.1% coding gain on synthesized view</a:t>
            </a:r>
          </a:p>
          <a:p>
            <a:pPr lvl="1"/>
            <a:endParaRPr lang="en-US" altLang="ko-KR" sz="1400" dirty="0" smtClean="0">
              <a:latin typeface="Times New Roman" pitchFamily="18" charset="0"/>
              <a:ea typeface="Arial Unicode MS" pitchFamily="50" charset="-127"/>
              <a:cs typeface="Times New Roman" pitchFamily="18" charset="0"/>
              <a:sym typeface="Wingdings" pitchFamily="2" charset="2"/>
            </a:endParaRPr>
          </a:p>
          <a:p>
            <a:pPr lvl="1">
              <a:buNone/>
            </a:pPr>
            <a:endParaRPr lang="en-US" altLang="ko-KR" sz="2000" dirty="0" smtClean="0">
              <a:latin typeface="Times New Roman" pitchFamily="18" charset="0"/>
              <a:ea typeface="Arial Unicode MS" pitchFamily="50" charset="-127"/>
              <a:cs typeface="Times New Roman" pitchFamily="18" charset="0"/>
            </a:endParaRPr>
          </a:p>
          <a:p>
            <a:pPr lvl="0"/>
            <a:r>
              <a:rPr lang="en-US" altLang="ko-KR" sz="2400" b="1" dirty="0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Crosscheck</a:t>
            </a:r>
          </a:p>
          <a:p>
            <a:pPr lvl="1"/>
            <a:r>
              <a:rPr lang="en-US" altLang="ko-KR" sz="2000" b="1" dirty="0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JCT3V-Dxxxx (by </a:t>
            </a:r>
            <a:r>
              <a:rPr lang="en-US" altLang="ko-KR" sz="2000" b="1" dirty="0" err="1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MediaTek</a:t>
            </a:r>
            <a:r>
              <a:rPr lang="en-US" altLang="ko-KR" sz="2000" b="1" dirty="0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)</a:t>
            </a:r>
          </a:p>
          <a:p>
            <a:pPr lvl="1"/>
            <a:endParaRPr lang="en-US" altLang="ko-KR" sz="2000" b="1" dirty="0" smtClean="0">
              <a:solidFill>
                <a:prstClr val="black"/>
              </a:solidFill>
              <a:ea typeface="Arial Unicode MS" pitchFamily="50" charset="-127"/>
              <a:sym typeface="Wingdings" pitchFamily="2" charset="2"/>
            </a:endParaRPr>
          </a:p>
          <a:p>
            <a:pPr lvl="1">
              <a:buNone/>
            </a:pPr>
            <a:endParaRPr lang="en-US" altLang="ko-KR" sz="2000" dirty="0" smtClean="0">
              <a:latin typeface="Times New Roman" pitchFamily="18" charset="0"/>
              <a:ea typeface="Arial Unicode MS" pitchFamily="50" charset="-127"/>
              <a:cs typeface="Times New Roman" pitchFamily="18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6C6BDA0D-7177-4653-8269-3CEBA318000B}" type="slidenum">
              <a:rPr lang="ko-KR" altLang="en-US" sz="1400" b="1" smtClean="0">
                <a:solidFill>
                  <a:schemeClr val="tx1"/>
                </a:solidFill>
              </a:rPr>
              <a:pPr/>
              <a:t>2</a:t>
            </a:fld>
            <a:r>
              <a:rPr lang="en-US" altLang="ko-KR" sz="1400" b="1" dirty="0" smtClean="0">
                <a:solidFill>
                  <a:schemeClr val="tx1"/>
                </a:solidFill>
              </a:rPr>
              <a:t>/7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  <p:sp>
        <p:nvSpPr>
          <p:cNvPr id="6" name="灯片编号占位符 4"/>
          <p:cNvSpPr txBox="1">
            <a:spLocks/>
          </p:cNvSpPr>
          <p:nvPr/>
        </p:nvSpPr>
        <p:spPr>
          <a:xfrm>
            <a:off x="385762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lvl="0" algn="r">
              <a:defRPr/>
            </a:pPr>
            <a:r>
              <a:rPr lang="en-US" altLang="ko-KR" sz="1400" b="1" dirty="0" smtClean="0">
                <a:ea typeface="宋体" pitchFamily="2" charset="-122"/>
              </a:rPr>
              <a:t>JCT3V-D0066</a:t>
            </a:r>
            <a:endParaRPr kumimoji="0" lang="ko-KR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-35721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sz="3000" b="1" dirty="0" smtClean="0">
                <a:latin typeface="Times New Roman" pitchFamily="18" charset="0"/>
                <a:cs typeface="Times New Roman" pitchFamily="18" charset="0"/>
              </a:rPr>
              <a:t>Proposed Method</a:t>
            </a:r>
            <a:endParaRPr lang="zh-CN" altLang="en-US" sz="3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-32" y="660399"/>
            <a:ext cx="8572560" cy="5626121"/>
          </a:xfrm>
        </p:spPr>
        <p:txBody>
          <a:bodyPr>
            <a:normAutofit/>
          </a:bodyPr>
          <a:lstStyle/>
          <a:p>
            <a:r>
              <a:rPr lang="en-US" altLang="zh-CN" sz="2400" b="1" dirty="0" smtClean="0"/>
              <a:t>Problem</a:t>
            </a:r>
          </a:p>
          <a:p>
            <a:pPr lvl="1"/>
            <a:r>
              <a:rPr lang="en-US" altLang="zh-CN" sz="2000" dirty="0" smtClean="0"/>
              <a:t>In SDC, DC mode is inefficient because</a:t>
            </a:r>
          </a:p>
          <a:p>
            <a:pPr lvl="2"/>
            <a:r>
              <a:rPr lang="en-US" altLang="zh-CN" sz="2000" dirty="0" smtClean="0"/>
              <a:t>It is selected with low probability</a:t>
            </a:r>
          </a:p>
          <a:p>
            <a:pPr lvl="2"/>
            <a:r>
              <a:rPr lang="en-US" altLang="zh-CN" sz="2000" dirty="0" smtClean="0"/>
              <a:t>It requires to assign 2 bits for binary index of DMM1 and Planar modes.</a:t>
            </a:r>
            <a:endParaRPr lang="en-US" altLang="zh-CN" sz="2400" b="1" dirty="0" smtClean="0"/>
          </a:p>
          <a:p>
            <a:endParaRPr lang="en-US" altLang="zh-CN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altLang="zh-CN" sz="2400" b="1" dirty="0" smtClean="0"/>
          </a:p>
          <a:p>
            <a:endParaRPr lang="en-US" altLang="zh-CN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altLang="zh-CN" sz="2400" b="1" dirty="0" smtClean="0"/>
          </a:p>
          <a:p>
            <a:endParaRPr lang="en-US" altLang="zh-CN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altLang="zh-CN" sz="2400" b="1" dirty="0" smtClean="0"/>
          </a:p>
          <a:p>
            <a:endParaRPr lang="en-US" altLang="zh-CN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en-US" altLang="zh-CN" sz="2400" b="1" dirty="0" smtClean="0">
              <a:solidFill>
                <a:prstClr val="black"/>
              </a:solidFill>
            </a:endParaRPr>
          </a:p>
          <a:p>
            <a:pPr lvl="1"/>
            <a:endParaRPr lang="en-US" altLang="zh-CN" sz="1800" dirty="0" smtClean="0"/>
          </a:p>
          <a:p>
            <a:pPr lvl="1"/>
            <a:endParaRPr lang="en-US" altLang="zh-CN" sz="1800" dirty="0" smtClean="0"/>
          </a:p>
          <a:p>
            <a:pPr lvl="1"/>
            <a:endParaRPr lang="en-US" altLang="zh-CN" sz="1800" dirty="0" smtClean="0"/>
          </a:p>
          <a:p>
            <a:pPr lvl="1"/>
            <a:endParaRPr lang="en-US" altLang="zh-CN" sz="1800" dirty="0" smtClean="0"/>
          </a:p>
          <a:p>
            <a:pPr lvl="1">
              <a:buNone/>
            </a:pPr>
            <a:endParaRPr lang="en-US" altLang="zh-CN" sz="1800" dirty="0" smtClean="0"/>
          </a:p>
          <a:p>
            <a:pPr lvl="1">
              <a:buNone/>
            </a:pPr>
            <a:endParaRPr lang="en-US" sz="2000" dirty="0" smtClean="0"/>
          </a:p>
          <a:p>
            <a:pPr lvl="1">
              <a:buNone/>
            </a:pPr>
            <a:endParaRPr lang="en-US" altLang="zh-CN" sz="2000" dirty="0" smtClean="0"/>
          </a:p>
          <a:p>
            <a:pPr lvl="1">
              <a:buNone/>
            </a:pPr>
            <a:endParaRPr lang="en-US" altLang="zh-CN" sz="2000" dirty="0" smtClean="0"/>
          </a:p>
          <a:p>
            <a:pPr lvl="1">
              <a:buNone/>
            </a:pPr>
            <a:endParaRPr lang="zh-CN" altLang="en-US" sz="2000" dirty="0"/>
          </a:p>
        </p:txBody>
      </p:sp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5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7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2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2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2" name="TextBox 21"/>
          <p:cNvSpPr txBox="1"/>
          <p:nvPr/>
        </p:nvSpPr>
        <p:spPr>
          <a:xfrm>
            <a:off x="2285984" y="5845750"/>
            <a:ext cx="50257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Fig.1. Probability distribution of four modes in SDC</a:t>
            </a:r>
            <a:endParaRPr lang="zh-CN" alt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1137421" y="5417122"/>
            <a:ext cx="2576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a) Statistics results (CTC)</a:t>
            </a:r>
            <a:endParaRPr lang="zh-CN" alt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5280825" y="5417122"/>
            <a:ext cx="2916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b) Statistics results (All intra)</a:t>
            </a:r>
            <a:endParaRPr lang="zh-CN" altLang="en-US" dirty="0"/>
          </a:p>
        </p:txBody>
      </p:sp>
      <p:sp>
        <p:nvSpPr>
          <p:cNvPr id="28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6C6BDA0D-7177-4653-8269-3CEBA318000B}" type="slidenum">
              <a:rPr lang="ko-KR" altLang="en-US" sz="1400" b="1" smtClean="0">
                <a:solidFill>
                  <a:schemeClr val="tx1"/>
                </a:solidFill>
              </a:rPr>
              <a:pPr/>
              <a:t>3</a:t>
            </a:fld>
            <a:r>
              <a:rPr lang="en-US" altLang="ko-KR" sz="1400" b="1" dirty="0" smtClean="0">
                <a:solidFill>
                  <a:schemeClr val="tx1"/>
                </a:solidFill>
              </a:rPr>
              <a:t>/7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663839"/>
            <a:ext cx="4587875" cy="276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56125" y="2663839"/>
            <a:ext cx="4587875" cy="276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27" name="表格 26"/>
          <p:cNvGraphicFramePr>
            <a:graphicFrameLocks noGrp="1"/>
          </p:cNvGraphicFramePr>
          <p:nvPr/>
        </p:nvGraphicFramePr>
        <p:xfrm>
          <a:off x="5072034" y="642918"/>
          <a:ext cx="3929122" cy="1229779"/>
        </p:xfrm>
        <a:graphic>
          <a:graphicData uri="http://schemas.openxmlformats.org/drawingml/2006/table">
            <a:tbl>
              <a:tblPr/>
              <a:tblGrid>
                <a:gridCol w="2619414"/>
                <a:gridCol w="1309708"/>
              </a:tblGrid>
              <a:tr h="35719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50419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600" kern="100" dirty="0" smtClean="0">
                          <a:latin typeface="Times New Roman"/>
                          <a:ea typeface="Malgun Gothic"/>
                          <a:cs typeface="Times New Roman"/>
                        </a:rPr>
                        <a:t>Intra </a:t>
                      </a:r>
                      <a:r>
                        <a:rPr lang="en-GB" sz="1600" kern="100" dirty="0">
                          <a:latin typeface="Times New Roman"/>
                          <a:ea typeface="Malgun Gothic"/>
                          <a:cs typeface="Times New Roman"/>
                        </a:rPr>
                        <a:t>Prediction Mode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50419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600" b="1" kern="100" dirty="0">
                          <a:latin typeface="Times New Roman"/>
                          <a:ea typeface="宋体"/>
                          <a:cs typeface="Times New Roman"/>
                        </a:rPr>
                        <a:t>Binary Index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863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50419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600" kern="100" dirty="0" err="1" smtClean="0">
                          <a:latin typeface="Times New Roman"/>
                          <a:ea typeface="Malgun Gothic"/>
                          <a:cs typeface="Times New Roman"/>
                        </a:rPr>
                        <a:t>Intra_DC</a:t>
                      </a:r>
                      <a:r>
                        <a:rPr lang="en-GB" sz="1600" kern="100" dirty="0" smtClean="0">
                          <a:latin typeface="Times New Roman"/>
                          <a:ea typeface="Malgun Gothic"/>
                          <a:cs typeface="Times New Roman"/>
                        </a:rPr>
                        <a:t> 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50419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altLang="zh-CN" sz="1600" kern="100" dirty="0" smtClean="0">
                          <a:latin typeface="Times New Roman"/>
                          <a:ea typeface="宋体"/>
                          <a:cs typeface="Times New Roman"/>
                        </a:rPr>
                        <a:t>1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863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50419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600" kern="100" dirty="0" err="1">
                          <a:latin typeface="Times New Roman"/>
                          <a:ea typeface="Malgun Gothic"/>
                          <a:cs typeface="Times New Roman"/>
                        </a:rPr>
                        <a:t>Intra_DepthPartition</a:t>
                      </a:r>
                      <a:r>
                        <a:rPr lang="en-GB" sz="1600" kern="100" dirty="0">
                          <a:latin typeface="Times New Roman"/>
                          <a:ea typeface="Malgun Gothic"/>
                          <a:cs typeface="Times New Roman"/>
                        </a:rPr>
                        <a:t>( 35 ) 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50419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600" kern="100" dirty="0" smtClean="0">
                          <a:latin typeface="Times New Roman"/>
                          <a:ea typeface="宋体"/>
                          <a:cs typeface="Times New Roman"/>
                        </a:rPr>
                        <a:t>01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863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50419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600" b="0" kern="100" dirty="0" err="1" smtClean="0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Intra_</a:t>
                      </a:r>
                      <a:r>
                        <a:rPr lang="en-GB" sz="1600" b="0" kern="100" dirty="0" err="1" smtClean="0">
                          <a:solidFill>
                            <a:schemeClr val="tx1"/>
                          </a:solidFill>
                          <a:latin typeface="+mn-lt"/>
                          <a:ea typeface="Malgun Gothic"/>
                          <a:cs typeface="Times New Roman"/>
                        </a:rPr>
                        <a:t>Planar</a:t>
                      </a:r>
                      <a:endParaRPr lang="zh-CN" sz="1600" b="0" kern="100" dirty="0">
                        <a:solidFill>
                          <a:schemeClr val="tx1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50419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altLang="zh-CN" sz="1600" kern="100" dirty="0" smtClean="0">
                          <a:latin typeface="Times New Roman"/>
                          <a:ea typeface="宋体"/>
                          <a:cs typeface="Times New Roman"/>
                        </a:rPr>
                        <a:t>00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9" name="灯片编号占位符 4"/>
          <p:cNvSpPr txBox="1">
            <a:spLocks/>
          </p:cNvSpPr>
          <p:nvPr/>
        </p:nvSpPr>
        <p:spPr>
          <a:xfrm>
            <a:off x="385762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lvl="0" algn="r">
              <a:defRPr/>
            </a:pPr>
            <a:r>
              <a:rPr lang="en-US" altLang="ko-KR" sz="1400" b="1" dirty="0" smtClean="0">
                <a:ea typeface="宋体" pitchFamily="2" charset="-122"/>
              </a:rPr>
              <a:t>JCT3V-D0066</a:t>
            </a:r>
            <a:endParaRPr kumimoji="0" lang="ko-KR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-35721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sz="3000" b="1" dirty="0" smtClean="0">
                <a:latin typeface="Times New Roman" pitchFamily="18" charset="0"/>
                <a:cs typeface="Times New Roman" pitchFamily="18" charset="0"/>
              </a:rPr>
              <a:t>Proposed Method</a:t>
            </a:r>
            <a:endParaRPr lang="zh-CN" altLang="en-US" sz="3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5720" y="660399"/>
            <a:ext cx="8572560" cy="5626121"/>
          </a:xfrm>
        </p:spPr>
        <p:txBody>
          <a:bodyPr>
            <a:normAutofit/>
          </a:bodyPr>
          <a:lstStyle/>
          <a:p>
            <a:r>
              <a:rPr lang="en-US" altLang="zh-CN" sz="2400" b="1" dirty="0" smtClean="0"/>
              <a:t>Solution</a:t>
            </a:r>
          </a:p>
          <a:p>
            <a:pPr lvl="1"/>
            <a:r>
              <a:rPr lang="en-US" altLang="zh-CN" sz="2000" dirty="0" smtClean="0"/>
              <a:t>Remove DC mode from SDC</a:t>
            </a:r>
          </a:p>
          <a:p>
            <a:endParaRPr lang="en-US" altLang="zh-CN" sz="2400" b="1" dirty="0" smtClean="0"/>
          </a:p>
          <a:p>
            <a:endParaRPr lang="en-US" altLang="zh-CN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altLang="zh-CN" sz="2400" b="1" dirty="0" smtClean="0"/>
          </a:p>
          <a:p>
            <a:endParaRPr lang="en-US" altLang="zh-CN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altLang="zh-CN" sz="2400" b="1" dirty="0" smtClean="0"/>
          </a:p>
          <a:p>
            <a:endParaRPr lang="en-US" altLang="zh-CN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altLang="zh-CN" sz="2400" b="1" dirty="0" smtClean="0"/>
          </a:p>
          <a:p>
            <a:endParaRPr lang="en-US" altLang="zh-CN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en-US" altLang="zh-CN" sz="2400" b="1" dirty="0" smtClean="0">
              <a:solidFill>
                <a:prstClr val="black"/>
              </a:solidFill>
            </a:endParaRPr>
          </a:p>
          <a:p>
            <a:pPr lvl="1"/>
            <a:endParaRPr lang="en-US" altLang="zh-CN" sz="1800" dirty="0" smtClean="0"/>
          </a:p>
          <a:p>
            <a:pPr lvl="1"/>
            <a:endParaRPr lang="en-US" altLang="zh-CN" sz="1800" dirty="0" smtClean="0"/>
          </a:p>
          <a:p>
            <a:pPr lvl="1"/>
            <a:endParaRPr lang="en-US" altLang="zh-CN" sz="1800" dirty="0" smtClean="0"/>
          </a:p>
          <a:p>
            <a:pPr lvl="1"/>
            <a:endParaRPr lang="en-US" altLang="zh-CN" sz="1800" dirty="0" smtClean="0"/>
          </a:p>
          <a:p>
            <a:pPr lvl="1">
              <a:buNone/>
            </a:pPr>
            <a:endParaRPr lang="en-US" altLang="zh-CN" sz="1800" dirty="0" smtClean="0"/>
          </a:p>
          <a:p>
            <a:pPr lvl="1">
              <a:buNone/>
            </a:pPr>
            <a:endParaRPr lang="en-US" sz="2000" dirty="0" smtClean="0"/>
          </a:p>
          <a:p>
            <a:pPr lvl="1">
              <a:buNone/>
            </a:pPr>
            <a:endParaRPr lang="en-US" altLang="zh-CN" sz="2000" dirty="0" smtClean="0"/>
          </a:p>
          <a:p>
            <a:pPr lvl="1">
              <a:buNone/>
            </a:pPr>
            <a:endParaRPr lang="en-US" altLang="zh-CN" sz="2000" dirty="0" smtClean="0"/>
          </a:p>
          <a:p>
            <a:pPr lvl="1">
              <a:buNone/>
            </a:pPr>
            <a:endParaRPr lang="zh-CN" altLang="en-US" sz="2000" dirty="0"/>
          </a:p>
        </p:txBody>
      </p:sp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5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7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2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2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26" name="表格 25"/>
          <p:cNvGraphicFramePr>
            <a:graphicFrameLocks noGrp="1"/>
          </p:cNvGraphicFramePr>
          <p:nvPr/>
        </p:nvGraphicFramePr>
        <p:xfrm>
          <a:off x="2143108" y="2714620"/>
          <a:ext cx="4143404" cy="1068672"/>
        </p:xfrm>
        <a:graphic>
          <a:graphicData uri="http://schemas.openxmlformats.org/drawingml/2006/table">
            <a:tbl>
              <a:tblPr/>
              <a:tblGrid>
                <a:gridCol w="2762269"/>
                <a:gridCol w="1381135"/>
              </a:tblGrid>
              <a:tr h="48176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50419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600" kern="100" dirty="0" smtClean="0">
                          <a:latin typeface="Times New Roman"/>
                          <a:ea typeface="Malgun Gothic"/>
                          <a:cs typeface="Times New Roman"/>
                        </a:rPr>
                        <a:t>Intra </a:t>
                      </a:r>
                      <a:r>
                        <a:rPr lang="en-GB" sz="1600" kern="100" dirty="0">
                          <a:latin typeface="Times New Roman"/>
                          <a:ea typeface="Malgun Gothic"/>
                          <a:cs typeface="Times New Roman"/>
                        </a:rPr>
                        <a:t>Prediction Mode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50419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600" b="1" kern="100" dirty="0">
                          <a:latin typeface="Times New Roman"/>
                          <a:ea typeface="宋体"/>
                          <a:cs typeface="Times New Roman"/>
                        </a:rPr>
                        <a:t>Binary Index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45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50419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600" kern="100" dirty="0" err="1">
                          <a:latin typeface="Times New Roman"/>
                          <a:ea typeface="Malgun Gothic"/>
                          <a:cs typeface="Times New Roman"/>
                        </a:rPr>
                        <a:t>Intra_DepthPartition</a:t>
                      </a:r>
                      <a:r>
                        <a:rPr lang="en-GB" sz="1600" kern="100" dirty="0">
                          <a:latin typeface="Times New Roman"/>
                          <a:ea typeface="Malgun Gothic"/>
                          <a:cs typeface="Times New Roman"/>
                        </a:rPr>
                        <a:t>( 35 ) 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50419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600" kern="100" dirty="0" smtClean="0">
                          <a:latin typeface="Times New Roman"/>
                          <a:ea typeface="宋体"/>
                          <a:cs typeface="Times New Roman"/>
                        </a:rPr>
                        <a:t>1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45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50419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600" b="0" kern="100" dirty="0" err="1" smtClean="0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Intra_</a:t>
                      </a:r>
                      <a:r>
                        <a:rPr lang="en-GB" sz="1600" b="0" kern="100" dirty="0" err="1" smtClean="0">
                          <a:solidFill>
                            <a:schemeClr val="tx1"/>
                          </a:solidFill>
                          <a:latin typeface="+mn-lt"/>
                          <a:ea typeface="Malgun Gothic"/>
                          <a:cs typeface="Times New Roman"/>
                        </a:rPr>
                        <a:t>Planar</a:t>
                      </a:r>
                      <a:endParaRPr lang="zh-CN" sz="1600" b="0" kern="100" dirty="0">
                        <a:solidFill>
                          <a:schemeClr val="tx1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50419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altLang="zh-CN" sz="1600" kern="100" dirty="0" smtClean="0">
                          <a:latin typeface="Times New Roman"/>
                          <a:ea typeface="宋体"/>
                          <a:cs typeface="Times New Roman"/>
                        </a:rPr>
                        <a:t>0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1928794" y="2143116"/>
            <a:ext cx="442915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kumimoji="0" lang="en-US" altLang="zh-CN" sz="1600" i="0" u="none" strike="noStrike" cap="none" normalizeH="0" baseline="0" dirty="0" smtClean="0" bmk="_Toc344063354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charset="-127"/>
                <a:cs typeface="Times New Roman" pitchFamily="18" charset="0"/>
              </a:rPr>
              <a:t>Table 2:</a:t>
            </a:r>
            <a:r>
              <a:rPr kumimoji="0" lang="en-US" altLang="ko-KR" sz="1600" i="0" u="none" strike="noStrike" cap="none" normalizeH="0" baseline="0" dirty="0" smtClean="0" bmk="_Toc344063354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charset="-127"/>
                <a:cs typeface="Times New Roman" pitchFamily="18" charset="0"/>
              </a:rPr>
              <a:t> Modified </a:t>
            </a:r>
            <a:r>
              <a:rPr kumimoji="0" lang="en-GB" altLang="zh-CN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Binary Index</a:t>
            </a:r>
            <a:r>
              <a:rPr kumimoji="0" lang="en-GB" altLang="zh-CN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charset="-127"/>
                <a:cs typeface="Times New Roman" pitchFamily="18" charset="0"/>
              </a:rPr>
              <a:t> </a:t>
            </a:r>
            <a:endParaRPr kumimoji="0" lang="en-GB" altLang="zh-CN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16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6C6BDA0D-7177-4653-8269-3CEBA318000B}" type="slidenum">
              <a:rPr lang="ko-KR" altLang="en-US" sz="1400" b="1" smtClean="0">
                <a:solidFill>
                  <a:schemeClr val="tx1"/>
                </a:solidFill>
              </a:rPr>
              <a:pPr/>
              <a:t>4</a:t>
            </a:fld>
            <a:r>
              <a:rPr lang="en-US" altLang="ko-KR" sz="1400" b="1" dirty="0" smtClean="0">
                <a:solidFill>
                  <a:schemeClr val="tx1"/>
                </a:solidFill>
              </a:rPr>
              <a:t>/7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  <p:sp>
        <p:nvSpPr>
          <p:cNvPr id="15" name="灯片编号占位符 4"/>
          <p:cNvSpPr txBox="1">
            <a:spLocks/>
          </p:cNvSpPr>
          <p:nvPr/>
        </p:nvSpPr>
        <p:spPr>
          <a:xfrm>
            <a:off x="385762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lvl="0" algn="r">
              <a:defRPr/>
            </a:pPr>
            <a:r>
              <a:rPr lang="en-US" altLang="ko-KR" sz="1400" b="1" dirty="0" smtClean="0">
                <a:ea typeface="宋体" pitchFamily="2" charset="-122"/>
              </a:rPr>
              <a:t>JCT3V-D0066</a:t>
            </a:r>
            <a:endParaRPr kumimoji="0" lang="ko-KR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-285776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ko-KR" sz="2400" b="1" dirty="0" smtClean="0">
                <a:latin typeface="Times New Roman" pitchFamily="18" charset="0"/>
                <a:cs typeface="Times New Roman" pitchFamily="18" charset="0"/>
              </a:rPr>
              <a:t>Experimental Results (CTC)</a:t>
            </a:r>
          </a:p>
        </p:txBody>
      </p:sp>
      <p:sp>
        <p:nvSpPr>
          <p:cNvPr id="6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6C6BDA0D-7177-4653-8269-3CEBA318000B}" type="slidenum">
              <a:rPr lang="ko-KR" altLang="en-US" sz="1400" b="1" smtClean="0">
                <a:solidFill>
                  <a:schemeClr val="tx1"/>
                </a:solidFill>
              </a:rPr>
              <a:pPr/>
              <a:t>5</a:t>
            </a:fld>
            <a:r>
              <a:rPr lang="en-US" altLang="ko-KR" sz="1400" b="1" dirty="0" smtClean="0">
                <a:solidFill>
                  <a:schemeClr val="tx1"/>
                </a:solidFill>
              </a:rPr>
              <a:t>/7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285720" y="1490813"/>
          <a:ext cx="8572559" cy="4004681"/>
        </p:xfrm>
        <a:graphic>
          <a:graphicData uri="http://schemas.openxmlformats.org/drawingml/2006/table">
            <a:tbl>
              <a:tblPr/>
              <a:tblGrid>
                <a:gridCol w="1259278"/>
                <a:gridCol w="942601"/>
                <a:gridCol w="941672"/>
                <a:gridCol w="941672"/>
                <a:gridCol w="941672"/>
                <a:gridCol w="941672"/>
                <a:gridCol w="941672"/>
                <a:gridCol w="831160"/>
                <a:gridCol w="831160"/>
              </a:tblGrid>
              <a:tr h="86230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　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0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1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2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PSNR / video bitrate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PSNR / total bitrate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synth PSNR / total bitrate 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enc time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dec time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Balloons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99.9%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99.9%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Kendo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0.1%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0.2%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Newspaper_CC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99.6%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GT_Fly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0.1%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Poznan_Hall2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-0.2%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-0.9%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-0.2%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-0.3%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-0.3%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99.5%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99.7%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Poznan_Street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0.4%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0.1%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99.6%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338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Undo_Dancer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-0.5%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99.5%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99.9%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1024x768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-0.1%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99.8%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1338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1920x1088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-0.2%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-0.2%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99.7%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99.9%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average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99.7%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99.9%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灯片编号占位符 4"/>
          <p:cNvSpPr txBox="1">
            <a:spLocks/>
          </p:cNvSpPr>
          <p:nvPr/>
        </p:nvSpPr>
        <p:spPr>
          <a:xfrm>
            <a:off x="385762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lvl="0" algn="r">
              <a:defRPr/>
            </a:pPr>
            <a:r>
              <a:rPr lang="en-US" altLang="ko-KR" sz="1400" b="1" dirty="0" smtClean="0">
                <a:ea typeface="宋体" pitchFamily="2" charset="-122"/>
              </a:rPr>
              <a:t>JCT3V-D0066</a:t>
            </a:r>
            <a:endParaRPr kumimoji="0" lang="ko-KR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0" y="-285776"/>
            <a:ext cx="8786842" cy="1143000"/>
          </a:xfrm>
        </p:spPr>
        <p:txBody>
          <a:bodyPr>
            <a:normAutofit/>
          </a:bodyPr>
          <a:lstStyle/>
          <a:p>
            <a:r>
              <a:rPr lang="en-US" altLang="ko-KR" sz="2400" b="1" dirty="0" smtClean="0">
                <a:latin typeface="Times New Roman" pitchFamily="18" charset="0"/>
                <a:cs typeface="Times New Roman" pitchFamily="18" charset="0"/>
              </a:rPr>
              <a:t>Experimental Results (All Intra)</a:t>
            </a:r>
          </a:p>
        </p:txBody>
      </p:sp>
      <p:sp>
        <p:nvSpPr>
          <p:cNvPr id="6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6C6BDA0D-7177-4653-8269-3CEBA318000B}" type="slidenum">
              <a:rPr lang="ko-KR" altLang="en-US" sz="1400" b="1" smtClean="0">
                <a:solidFill>
                  <a:schemeClr val="tx1"/>
                </a:solidFill>
              </a:rPr>
              <a:pPr/>
              <a:t>6</a:t>
            </a:fld>
            <a:r>
              <a:rPr lang="en-US" altLang="ko-KR" sz="1400" b="1" dirty="0" smtClean="0">
                <a:solidFill>
                  <a:schemeClr val="tx1"/>
                </a:solidFill>
              </a:rPr>
              <a:t>/7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  <p:graphicFrame>
        <p:nvGraphicFramePr>
          <p:cNvPr id="8" name="表格 7"/>
          <p:cNvGraphicFramePr>
            <a:graphicFrameLocks noGrp="1"/>
          </p:cNvGraphicFramePr>
          <p:nvPr/>
        </p:nvGraphicFramePr>
        <p:xfrm>
          <a:off x="285720" y="1490813"/>
          <a:ext cx="8572559" cy="4004681"/>
        </p:xfrm>
        <a:graphic>
          <a:graphicData uri="http://schemas.openxmlformats.org/drawingml/2006/table">
            <a:tbl>
              <a:tblPr/>
              <a:tblGrid>
                <a:gridCol w="1259278"/>
                <a:gridCol w="942601"/>
                <a:gridCol w="941672"/>
                <a:gridCol w="941672"/>
                <a:gridCol w="941672"/>
                <a:gridCol w="941672"/>
                <a:gridCol w="941672"/>
                <a:gridCol w="831160"/>
                <a:gridCol w="831160"/>
              </a:tblGrid>
              <a:tr h="86230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　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0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1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2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PSNR / video bitrate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PSNR / total bitrate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synth PSNR / total bitrate 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enc time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dec time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Balloons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99.4%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98.4%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Kendo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100.3%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97.7%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Newspaper_CC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99.1%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100.6%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GT_Fly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113.1%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101.1%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Poznan_Hall2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110.3%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99.0%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Poznan_Street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109.7%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101.3%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338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Undo_Dancer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115.1%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100.8%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1024x768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99.6%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98.9%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1338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1920x1088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112.1%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100.5%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average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106.7%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99.8%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灯片编号占位符 4"/>
          <p:cNvSpPr txBox="1">
            <a:spLocks/>
          </p:cNvSpPr>
          <p:nvPr/>
        </p:nvSpPr>
        <p:spPr>
          <a:xfrm>
            <a:off x="385762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lvl="0" algn="r">
              <a:defRPr/>
            </a:pPr>
            <a:r>
              <a:rPr lang="en-US" altLang="ko-KR" sz="1400" b="1" dirty="0" smtClean="0">
                <a:ea typeface="宋体" pitchFamily="2" charset="-122"/>
              </a:rPr>
              <a:t>JCT3V-D0066</a:t>
            </a:r>
            <a:endParaRPr kumimoji="0" lang="ko-KR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-35721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ko-KR" sz="3000" b="1" dirty="0" smtClean="0">
                <a:latin typeface="Times New Roman" pitchFamily="18" charset="0"/>
                <a:cs typeface="Times New Roman" pitchFamily="18" charset="0"/>
              </a:rPr>
              <a:t>Conclusion</a:t>
            </a:r>
            <a:endParaRPr lang="ko-KR" altLang="en-US" sz="3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429288"/>
          </a:xfrm>
        </p:spPr>
        <p:txBody>
          <a:bodyPr/>
          <a:lstStyle/>
          <a:p>
            <a:pPr algn="just"/>
            <a:r>
              <a:rPr lang="en-US" altLang="ko-KR" sz="2400" b="1" dirty="0" smtClean="0">
                <a:ea typeface="Arial Unicode MS" pitchFamily="34" charset="-122"/>
              </a:rPr>
              <a:t>Propose</a:t>
            </a:r>
            <a:r>
              <a:rPr lang="en-US" altLang="ko-KR" sz="2400" b="1" dirty="0" smtClean="0"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 method</a:t>
            </a:r>
          </a:p>
          <a:p>
            <a:pPr lvl="1"/>
            <a:r>
              <a:rPr lang="en-US" altLang="ko-KR" sz="2000" dirty="0" smtClean="0">
                <a:ea typeface="Arial Unicode MS" pitchFamily="50" charset="-127"/>
                <a:sym typeface="Wingdings" pitchFamily="2" charset="2"/>
              </a:rPr>
              <a:t>Remove DC mode from SDC</a:t>
            </a:r>
          </a:p>
          <a:p>
            <a:pPr lvl="1"/>
            <a:endParaRPr lang="en-US" altLang="ko-KR" sz="2000" dirty="0" smtClean="0">
              <a:ea typeface="Arial Unicode MS" pitchFamily="50" charset="-127"/>
              <a:sym typeface="Wingdings" pitchFamily="2" charset="2"/>
            </a:endParaRPr>
          </a:p>
          <a:p>
            <a:pPr lvl="0" algn="just"/>
            <a:r>
              <a:rPr lang="en-US" altLang="ko-KR" sz="2400" b="1" dirty="0" smtClean="0">
                <a:solidFill>
                  <a:prstClr val="black"/>
                </a:solidFill>
                <a:ea typeface="Arial Unicode MS" pitchFamily="34" charset="-122"/>
              </a:rPr>
              <a:t>Performance</a:t>
            </a:r>
          </a:p>
          <a:p>
            <a:pPr lvl="1" algn="just"/>
            <a:r>
              <a:rPr lang="en-US" altLang="ko-KR" sz="2000" dirty="0" smtClean="0">
                <a:solidFill>
                  <a:prstClr val="black"/>
                </a:solidFill>
                <a:ea typeface="Arial Unicode MS" pitchFamily="34" charset="-122"/>
              </a:rPr>
              <a:t>-0.1% coding gain</a:t>
            </a:r>
            <a:endParaRPr lang="en-US" altLang="ko-KR" sz="2000" dirty="0" smtClean="0">
              <a:ea typeface="Arial Unicode MS" pitchFamily="50" charset="-127"/>
            </a:endParaRPr>
          </a:p>
          <a:p>
            <a:pPr marL="495300" indent="-495300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400" dirty="0" smtClean="0"/>
          </a:p>
          <a:p>
            <a:pPr marL="495300" indent="-49530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/>
              <a:t>It is recommended to adopt proposed method into 3D-HEVC</a:t>
            </a:r>
            <a:endParaRPr lang="en-US" altLang="zh-CN" sz="2400" dirty="0" smtClean="0"/>
          </a:p>
          <a:p>
            <a:pPr lvl="1" algn="just">
              <a:buNone/>
            </a:pPr>
            <a:endParaRPr lang="en-US" altLang="ko-KR" sz="2000" dirty="0" smtClean="0"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</p:txBody>
      </p:sp>
      <p:sp>
        <p:nvSpPr>
          <p:cNvPr id="8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6C6BDA0D-7177-4653-8269-3CEBA318000B}" type="slidenum">
              <a:rPr lang="ko-KR" altLang="en-US" sz="1400" b="1" smtClean="0">
                <a:solidFill>
                  <a:schemeClr val="tx1"/>
                </a:solidFill>
              </a:rPr>
              <a:pPr/>
              <a:t>7</a:t>
            </a:fld>
            <a:r>
              <a:rPr lang="en-US" altLang="ko-KR" sz="1400" b="1" dirty="0" smtClean="0">
                <a:solidFill>
                  <a:schemeClr val="tx1"/>
                </a:solidFill>
              </a:rPr>
              <a:t>/7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  <p:sp>
        <p:nvSpPr>
          <p:cNvPr id="5" name="灯片编号占位符 4"/>
          <p:cNvSpPr txBox="1">
            <a:spLocks/>
          </p:cNvSpPr>
          <p:nvPr/>
        </p:nvSpPr>
        <p:spPr>
          <a:xfrm>
            <a:off x="385762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lvl="0" algn="r">
              <a:defRPr/>
            </a:pPr>
            <a:r>
              <a:rPr lang="en-US" altLang="ko-KR" sz="1400" b="1" dirty="0" smtClean="0">
                <a:ea typeface="宋体" pitchFamily="2" charset="-122"/>
              </a:rPr>
              <a:t>JCT3V-D0066</a:t>
            </a:r>
            <a:endParaRPr kumimoji="0" lang="ko-KR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JCTVC-I0036-v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JCTVC-I0036-v1</Template>
  <TotalTime>9412</TotalTime>
  <Words>662</Words>
  <Application>Microsoft Office PowerPoint</Application>
  <PresentationFormat>全屏显示(4:3)</PresentationFormat>
  <Paragraphs>303</Paragraphs>
  <Slides>7</Slides>
  <Notes>6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JCTVC-I0036-v1</vt:lpstr>
      <vt:lpstr>幻灯片 1</vt:lpstr>
      <vt:lpstr>Summary</vt:lpstr>
      <vt:lpstr>Proposed Method</vt:lpstr>
      <vt:lpstr>Proposed Method</vt:lpstr>
      <vt:lpstr>Experimental Results (CTC)</vt:lpstr>
      <vt:lpstr>Experimental Results (All Intra)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Improvements on median motion vectors of AMVP</dc:title>
  <dc:creator>Joonyoung Park</dc:creator>
  <cp:lastModifiedBy>Administrator</cp:lastModifiedBy>
  <cp:revision>848</cp:revision>
  <dcterms:created xsi:type="dcterms:W3CDTF">2011-01-17T01:44:45Z</dcterms:created>
  <dcterms:modified xsi:type="dcterms:W3CDTF">2013-04-13T02:07:49Z</dcterms:modified>
</cp:coreProperties>
</file>