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  <p:sldMasterId id="2147483709" r:id="rId5"/>
    <p:sldMasterId id="2147483721" r:id="rId6"/>
  </p:sldMasterIdLst>
  <p:notesMasterIdLst>
    <p:notesMasterId r:id="rId14"/>
  </p:notesMasterIdLst>
  <p:sldIdLst>
    <p:sldId id="256" r:id="rId7"/>
    <p:sldId id="264" r:id="rId8"/>
    <p:sldId id="278" r:id="rId9"/>
    <p:sldId id="279" r:id="rId10"/>
    <p:sldId id="272" r:id="rId11"/>
    <p:sldId id="275" r:id="rId12"/>
    <p:sldId id="280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599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7FAC98C-7820-4275-9AB4-2002561EC989}" type="datetimeFigureOut">
              <a:rPr lang="zh-CN" altLang="en-US"/>
              <a:pPr>
                <a:defRPr/>
              </a:pPr>
              <a:t>2013-4-22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1CD56BF-0A43-47DC-A944-A2182B2696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Good morning, I’m </a:t>
            </a:r>
            <a:r>
              <a:rPr lang="en-US" altLang="zh-CN" dirty="0" err="1" smtClean="0"/>
              <a:t>Y.Lin</a:t>
            </a:r>
            <a:r>
              <a:rPr lang="en-US" altLang="zh-CN" baseline="0" dirty="0" smtClean="0"/>
              <a:t> from </a:t>
            </a:r>
            <a:r>
              <a:rPr lang="en-US" altLang="zh-CN" baseline="0" dirty="0" err="1" smtClean="0"/>
              <a:t>HiSilicon</a:t>
            </a:r>
            <a:r>
              <a:rPr lang="en-US" altLang="zh-CN" baseline="0" dirty="0" smtClean="0"/>
              <a:t>, </a:t>
            </a:r>
            <a:r>
              <a:rPr lang="en-US" altLang="zh-CN" dirty="0" smtClean="0"/>
              <a:t>the contribution</a:t>
            </a:r>
            <a:r>
              <a:rPr lang="en-US" altLang="zh-CN" baseline="0" dirty="0" smtClean="0"/>
              <a:t> number is 65</a:t>
            </a:r>
            <a:endParaRPr lang="en-US" altLang="zh-CN" dirty="0" smtClean="0"/>
          </a:p>
          <a:p>
            <a:r>
              <a:rPr lang="en-US" altLang="zh-CN" dirty="0" smtClean="0"/>
              <a:t>This contribution</a:t>
            </a:r>
            <a:r>
              <a:rPr lang="en-US" altLang="zh-CN" baseline="0" dirty="0" smtClean="0"/>
              <a:t> is proposed for SHVC </a:t>
            </a:r>
            <a:r>
              <a:rPr lang="en-US" altLang="zh-CN" baseline="0" dirty="0" err="1" smtClean="0"/>
              <a:t>ref_idx</a:t>
            </a:r>
            <a:r>
              <a:rPr lang="en-US" altLang="zh-CN" baseline="0" dirty="0" smtClean="0"/>
              <a:t> </a:t>
            </a:r>
            <a:r>
              <a:rPr lang="en-US" altLang="zh-CN" baseline="0" dirty="0" err="1" smtClean="0"/>
              <a:t>framwwork</a:t>
            </a:r>
            <a:r>
              <a:rPr lang="en-US" altLang="zh-CN" baseline="0" dirty="0" smtClean="0"/>
              <a:t>, on both collocate picture and low-layer checking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CD56BF-0A43-47DC-A944-A2182B2696A0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In </a:t>
            </a:r>
            <a:r>
              <a:rPr lang="en-US" altLang="zh-CN" dirty="0" err="1" smtClean="0"/>
              <a:t>ref_idx</a:t>
            </a:r>
            <a:r>
              <a:rPr lang="en-US" altLang="zh-CN" baseline="0" dirty="0" smtClean="0"/>
              <a:t> framework, reference picture for non-base layer coding includes temporal reference picture and inter-layer reference picture.</a:t>
            </a:r>
          </a:p>
          <a:p>
            <a:r>
              <a:rPr lang="en-US" altLang="zh-CN" baseline="0" dirty="0" smtClean="0"/>
              <a:t>All of these reference pictures need to store motion info. for TMVP derivation, ( which needs large storage, although MV compression is used)</a:t>
            </a:r>
          </a:p>
          <a:p>
            <a:endParaRPr lang="en-US" altLang="zh-CN" baseline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aseline="0" dirty="0" smtClean="0"/>
              <a:t>To reduce the storage requirement of the motion info., 1</a:t>
            </a:r>
            <a:r>
              <a:rPr lang="en-US" altLang="zh-CN" baseline="30000" dirty="0" smtClean="0"/>
              <a:t>st</a:t>
            </a:r>
            <a:r>
              <a:rPr lang="en-US" altLang="zh-CN" baseline="0" dirty="0" smtClean="0"/>
              <a:t> method is proposed, </a:t>
            </a:r>
          </a:p>
          <a:p>
            <a:r>
              <a:rPr lang="en-US" altLang="zh-CN" baseline="0" dirty="0" smtClean="0"/>
              <a:t>Propose to add a constraint on collocated picture, such that the collocated picture shall be an ILRP, rather than TRP.</a:t>
            </a:r>
          </a:p>
          <a:p>
            <a:r>
              <a:rPr lang="en-US" altLang="zh-CN" baseline="0" dirty="0" smtClean="0"/>
              <a:t>Consequently, no need to store the motion info. in all of these TRP.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en-US" altLang="zh-CN" baseline="30000" dirty="0" smtClean="0"/>
              <a:t>nd</a:t>
            </a:r>
            <a:r>
              <a:rPr lang="en-US" altLang="zh-CN" baseline="0" dirty="0" smtClean="0"/>
              <a:t> method is proposed to improve coding efficiency</a:t>
            </a:r>
          </a:p>
          <a:p>
            <a:r>
              <a:rPr lang="en-US" altLang="zh-CN" baseline="0" dirty="0" smtClean="0"/>
              <a:t>As you know, Low-delay checking is required in TMVP derivation, particularly for derivation of collocated MV</a:t>
            </a:r>
          </a:p>
          <a:p>
            <a:r>
              <a:rPr lang="en-US" altLang="zh-CN" baseline="0" dirty="0" smtClean="0"/>
              <a:t>In SHM reference software, a low-delay flag is determined at slice-level based on POC values of current picture and its reference pictures</a:t>
            </a:r>
          </a:p>
          <a:p>
            <a:r>
              <a:rPr lang="en-US" altLang="zh-CN" baseline="0" dirty="0" smtClean="0"/>
              <a:t>We propose to set the low-delay flag to true if ILRP is used as collocated picture, regardless of the POC values.</a:t>
            </a:r>
          </a:p>
          <a:p>
            <a:r>
              <a:rPr lang="en-US" altLang="zh-CN" baseline="0" dirty="0" smtClean="0"/>
              <a:t>Improved BD-rate performance can be observed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CD56BF-0A43-47DC-A944-A2182B2696A0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Two methods</a:t>
            </a:r>
            <a:r>
              <a:rPr lang="en-US" altLang="zh-CN" baseline="0" dirty="0" smtClean="0"/>
              <a:t> are proposed</a:t>
            </a:r>
            <a:r>
              <a:rPr lang="zh-CN" altLang="en-US" baseline="0" dirty="0" smtClean="0"/>
              <a:t>。</a:t>
            </a:r>
            <a:r>
              <a:rPr lang="en-US" altLang="zh-CN" baseline="0" dirty="0" smtClean="0"/>
              <a:t> //for storage reduction, and performance improvement.</a:t>
            </a:r>
          </a:p>
          <a:p>
            <a:r>
              <a:rPr lang="en-US" altLang="zh-CN" baseline="0" dirty="0" smtClean="0"/>
              <a:t>1</a:t>
            </a:r>
            <a:r>
              <a:rPr lang="en-US" altLang="zh-CN" baseline="30000" dirty="0" smtClean="0"/>
              <a:t>st</a:t>
            </a:r>
            <a:r>
              <a:rPr lang="en-US" altLang="zh-CN" baseline="0" dirty="0" smtClean="0"/>
              <a:t> method proposes to add a constraint on collocated picture</a:t>
            </a:r>
            <a:r>
              <a:rPr lang="zh-CN" altLang="en-US" baseline="0" dirty="0" smtClean="0"/>
              <a:t>，</a:t>
            </a:r>
            <a:r>
              <a:rPr lang="en-US" altLang="zh-CN" baseline="0" dirty="0" smtClean="0"/>
              <a:t>in order to reduction storage requirement. Such constrain can be indicated by a flag in SPS extension</a:t>
            </a:r>
          </a:p>
          <a:p>
            <a:r>
              <a:rPr lang="en-US" altLang="zh-CN" baseline="0" dirty="0" smtClean="0"/>
              <a:t>2</a:t>
            </a:r>
            <a:r>
              <a:rPr lang="en-US" altLang="zh-CN" baseline="30000" dirty="0" smtClean="0"/>
              <a:t>nd</a:t>
            </a:r>
            <a:r>
              <a:rPr lang="en-US" altLang="zh-CN" baseline="0" dirty="0" smtClean="0"/>
              <a:t> method proposes to modify low-delay checking process. This modification is a slice-level change to SHM reference software implementation. Improved BD-rate performance for RA scalability cases is improved.//</a:t>
            </a:r>
            <a:r>
              <a:rPr lang="en-US" altLang="zh-CN" dirty="0" smtClean="0"/>
              <a:t>since the low-delay checking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is performed at slice-level.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We recommend</a:t>
            </a:r>
            <a:r>
              <a:rPr lang="en-US" altLang="zh-CN" baseline="0" dirty="0" smtClean="0"/>
              <a:t> </a:t>
            </a:r>
            <a:r>
              <a:rPr lang="en-US" altLang="zh-CN" baseline="0" dirty="0" err="1" smtClean="0"/>
              <a:t>adof</a:t>
            </a:r>
            <a:r>
              <a:rPr lang="en-US" altLang="zh-CN" baseline="0" dirty="0" smtClean="0"/>
              <a:t> the two proposed methods for SHVC </a:t>
            </a:r>
            <a:r>
              <a:rPr lang="en-US" altLang="zh-CN" baseline="0" dirty="0" err="1" smtClean="0"/>
              <a:t>ref_idx</a:t>
            </a:r>
            <a:r>
              <a:rPr lang="en-US" altLang="zh-CN" baseline="0" dirty="0" smtClean="0"/>
              <a:t> framework.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CD56BF-0A43-47DC-A944-A2182B2696A0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FAQ</a:t>
            </a:r>
          </a:p>
          <a:p>
            <a:r>
              <a:rPr lang="en-US" altLang="zh-CN" dirty="0" smtClean="0"/>
              <a:t>1a. no performance change for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methods, no test results available?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aseline="0" dirty="0" smtClean="0"/>
              <a:t> the current SHM has already used ILRP as collocated picture, as same as what we proposed</a:t>
            </a:r>
            <a:endParaRPr lang="en-US" altLang="zh-CN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 this method is a HLS only</a:t>
            </a:r>
            <a:r>
              <a:rPr lang="en-US" altLang="zh-CN" baseline="0" dirty="0" smtClean="0"/>
              <a:t> change, only a flag is added in SPS extension to indicate the constrain</a:t>
            </a:r>
          </a:p>
          <a:p>
            <a:pPr marL="228600" indent="-228600">
              <a:buNone/>
            </a:pPr>
            <a:r>
              <a:rPr lang="en-US" altLang="zh-CN" baseline="0" dirty="0" smtClean="0"/>
              <a:t>1b. What’s happen if no ILRP is found?</a:t>
            </a:r>
          </a:p>
          <a:p>
            <a:pPr marL="228600" indent="-228600">
              <a:buNone/>
            </a:pPr>
            <a:r>
              <a:rPr lang="en-US" altLang="zh-CN" baseline="0" dirty="0" smtClean="0"/>
              <a:t> </a:t>
            </a:r>
            <a:r>
              <a:rPr lang="zh-CN" altLang="en-US" baseline="0" dirty="0" smtClean="0"/>
              <a:t>  </a:t>
            </a:r>
            <a:r>
              <a:rPr lang="en-US" altLang="zh-CN" baseline="0" dirty="0" smtClean="0"/>
              <a:t> //for </a:t>
            </a:r>
            <a:r>
              <a:rPr lang="en-US" altLang="zh-CN" baseline="0" dirty="0" err="1" smtClean="0"/>
              <a:t>ref_idx</a:t>
            </a:r>
            <a:r>
              <a:rPr lang="en-US" altLang="zh-CN" baseline="0" dirty="0" smtClean="0"/>
              <a:t> framework, ILRP always be added in reference picture list. </a:t>
            </a:r>
          </a:p>
          <a:p>
            <a:pPr marL="228600" indent="-228600">
              <a:buNone/>
            </a:pPr>
            <a:r>
              <a:rPr lang="en-US" altLang="zh-CN" baseline="0" dirty="0" smtClean="0"/>
              <a:t>	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Such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 case, is not happened for a conformed </a:t>
            </a:r>
            <a:r>
              <a:rPr lang="en-US" altLang="zh-CN" baseline="0" dirty="0" err="1" smtClean="0"/>
              <a:t>bitstream</a:t>
            </a:r>
            <a:r>
              <a:rPr lang="en-US" altLang="zh-CN" baseline="0" dirty="0" smtClean="0"/>
              <a:t>, where it is guaranteed ILRP shall be in reference picture list. guaranteed by </a:t>
            </a:r>
            <a:r>
              <a:rPr lang="en-US" altLang="zh-CN" baseline="0" dirty="0" err="1" smtClean="0"/>
              <a:t>bitstream</a:t>
            </a:r>
            <a:r>
              <a:rPr lang="en-US" altLang="zh-CN" baseline="0" dirty="0" smtClean="0"/>
              <a:t> conformance</a:t>
            </a:r>
          </a:p>
          <a:p>
            <a:pPr marL="228600" indent="-228600">
              <a:buAutoNum type="arabicPeriod"/>
            </a:pPr>
            <a:r>
              <a:rPr lang="en-US" altLang="zh-CN" baseline="0" dirty="0" smtClean="0"/>
              <a:t>what’s the reason of the improved performance of the 2</a:t>
            </a:r>
            <a:r>
              <a:rPr lang="en-US" altLang="zh-CN" baseline="30000" dirty="0" smtClean="0"/>
              <a:t>st</a:t>
            </a:r>
            <a:r>
              <a:rPr lang="en-US" altLang="zh-CN" baseline="0" dirty="0" smtClean="0"/>
              <a:t> method?</a:t>
            </a:r>
          </a:p>
          <a:p>
            <a:pPr marL="685800" lvl="1" indent="-228600">
              <a:buAutoNum type="arabicPeriod"/>
            </a:pPr>
            <a:r>
              <a:rPr lang="en-US" altLang="zh-CN" baseline="0" dirty="0" smtClean="0"/>
              <a:t>Both target MV and collocated MV come from the same reference picture list.</a:t>
            </a:r>
          </a:p>
          <a:p>
            <a:pPr marL="228600" lvl="0" indent="-228600">
              <a:buAutoNum type="arabicPeriod"/>
            </a:pPr>
            <a:r>
              <a:rPr lang="en-US" altLang="zh-CN" baseline="0" dirty="0" smtClean="0"/>
              <a:t>It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really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low-level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change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to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specification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text,</a:t>
            </a:r>
          </a:p>
          <a:p>
            <a:pPr marL="685800" lvl="1" indent="-228600">
              <a:buAutoNum type="arabicPeriod"/>
            </a:pPr>
            <a:r>
              <a:rPr lang="en-US" altLang="zh-CN" baseline="0" dirty="0" smtClean="0"/>
              <a:t>Yes,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but it is also a slice-level change to SHM reference software</a:t>
            </a:r>
          </a:p>
          <a:p>
            <a:pPr marL="685800" lvl="1" indent="-228600">
              <a:buAutoNum type="arabicPeriod"/>
            </a:pPr>
            <a:r>
              <a:rPr lang="en-US" altLang="zh-CN" baseline="0" dirty="0" smtClean="0"/>
              <a:t>It seem not reasonable to perform low-delay checking at low-level as specified in HEVC text, </a:t>
            </a:r>
          </a:p>
          <a:p>
            <a:pPr marL="685800" lvl="1" indent="-228600">
              <a:buAutoNum type="arabicPeriod"/>
            </a:pPr>
            <a:r>
              <a:rPr lang="en-US" altLang="zh-CN" baseline="0" dirty="0" smtClean="0"/>
              <a:t>for practical implementation, the low-delay checking is done at slice-level.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In this case, the proposed method becomes a slice-level change.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CD56BF-0A43-47DC-A944-A2182B2696A0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>
                <a:latin typeface="FrutigerNext LT Bold" pitchFamily="1" charset="0"/>
                <a:ea typeface="+mn-ea"/>
              </a:rPr>
              <a:t>HUAWEI TECHNOLOGIES CO., LTD.</a:t>
            </a:r>
            <a:endParaRPr lang="en-US" altLang="zh-CN" sz="2200">
              <a:ea typeface="+mn-ea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>
                <a:latin typeface="+mn-lt"/>
                <a:ea typeface="+mn-ea"/>
              </a:rPr>
              <a:t>www.huawei.com</a:t>
            </a: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3984625" y="6207125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>
                <a:latin typeface="FrutigerNext LT Bold" pitchFamily="1" charset="0"/>
                <a:ea typeface="+mn-ea"/>
              </a:rPr>
              <a:t>Huawei Confidential 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6792913" y="247650"/>
            <a:ext cx="146843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>
                <a:solidFill>
                  <a:srgbClr val="666666"/>
                </a:solidFill>
                <a:latin typeface="+mn-lt"/>
                <a:ea typeface="+mn-ea"/>
              </a:rPr>
              <a:t>Security Level:</a:t>
            </a:r>
            <a:r>
              <a:rPr lang="zh-CN" altLang="en-US" b="1">
                <a:solidFill>
                  <a:srgbClr val="666666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10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英文标题</a:t>
            </a:r>
            <a:r>
              <a:rPr lang="en-US" altLang="zh-CN" sz="1100">
                <a:ea typeface="华文细黑" pitchFamily="2" charset="-122"/>
              </a:rPr>
              <a:t>:40-47pt  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副标题</a:t>
            </a:r>
            <a:r>
              <a:rPr lang="en-US" altLang="zh-CN" sz="1100">
                <a:ea typeface="华文细黑" pitchFamily="2" charset="-122"/>
              </a:rPr>
              <a:t>:26-30pt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反白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中文标题</a:t>
            </a:r>
            <a:r>
              <a:rPr lang="en-US" altLang="zh-CN" sz="1100">
                <a:ea typeface="华文细黑" pitchFamily="2" charset="-122"/>
              </a:rPr>
              <a:t>:35-47pt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黑体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  </a:t>
            </a:r>
            <a:r>
              <a:rPr lang="zh-CN" altLang="en-US" sz="1100">
                <a:ea typeface="华文细黑" pitchFamily="2" charset="-122"/>
              </a:rPr>
              <a:t>副标题</a:t>
            </a:r>
            <a:r>
              <a:rPr lang="en-US" altLang="zh-CN" sz="1100">
                <a:ea typeface="华文细黑" pitchFamily="2" charset="-122"/>
              </a:rPr>
              <a:t>:24-28pt</a:t>
            </a: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反白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细黑体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1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684213" y="282575"/>
            <a:ext cx="2133600" cy="474663"/>
          </a:xfrm>
        </p:spPr>
        <p:txBody>
          <a:bodyPr lIns="80139" tIns="40069" rIns="80139" bIns="40069"/>
          <a:lstStyle>
            <a:lvl1pPr>
              <a:lnSpc>
                <a:spcPct val="100000"/>
              </a:lnSpc>
              <a:defRPr>
                <a:latin typeface="FrutigerNext LT Regular" pitchFamily="34" charset="0"/>
              </a:defRPr>
            </a:lvl1pPr>
          </a:lstStyle>
          <a:p>
            <a:fld id="{49AF17DF-712A-4437-9B68-85C8D797171C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4F0A5-BCCC-4ED9-A769-39F7D59D7093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DE86D-6A90-435F-B849-4E5C89D870A1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463" y="430213"/>
            <a:ext cx="7745412" cy="8715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52463" y="1641475"/>
            <a:ext cx="7929562" cy="2020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2463" y="3814763"/>
            <a:ext cx="7929562" cy="20208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1CFB7-0E19-4F7D-B3FF-8AB584024978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FF4F1-56CF-4041-B06E-B8D3D9BF9E92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01799-FCB2-4F25-80A4-7C9FBA33A5B1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9210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latin typeface="FrutigerNext LT Bold" pitchFamily="1" charset="0"/>
                <a:ea typeface="+mn-ea"/>
              </a:rPr>
              <a:t>HISILICON TECHNOLOGIES CO., LTD.</a:t>
            </a:r>
            <a:endParaRPr lang="en-US" altLang="zh-CN" sz="2200" dirty="0">
              <a:ea typeface="+mn-ea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404937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latin typeface="+mn-lt"/>
                <a:ea typeface="+mn-ea"/>
              </a:rPr>
              <a:t>www.hisilicon.com</a:t>
            </a:r>
          </a:p>
        </p:txBody>
      </p:sp>
      <p:sp>
        <p:nvSpPr>
          <p:cNvPr id="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英文标题</a:t>
            </a:r>
            <a:r>
              <a:rPr lang="en-US" altLang="zh-CN" sz="1100">
                <a:ea typeface="华文细黑" pitchFamily="2" charset="-122"/>
              </a:rPr>
              <a:t>:40-47pt  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副标题</a:t>
            </a:r>
            <a:r>
              <a:rPr lang="en-US" altLang="zh-CN" sz="1100">
                <a:ea typeface="华文细黑" pitchFamily="2" charset="-122"/>
              </a:rPr>
              <a:t>:26-30pt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反白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中文标题</a:t>
            </a:r>
            <a:r>
              <a:rPr lang="en-US" altLang="zh-CN" sz="1100">
                <a:ea typeface="华文细黑" pitchFamily="2" charset="-122"/>
              </a:rPr>
              <a:t>:35-47pt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黑体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  </a:t>
            </a:r>
            <a:r>
              <a:rPr lang="zh-CN" altLang="en-US" sz="1100">
                <a:ea typeface="华文细黑" pitchFamily="2" charset="-122"/>
              </a:rPr>
              <a:t>副标题</a:t>
            </a:r>
            <a:r>
              <a:rPr lang="en-US" altLang="zh-CN" sz="1100">
                <a:ea typeface="华文细黑" pitchFamily="2" charset="-122"/>
              </a:rPr>
              <a:t>:24-28pt</a:t>
            </a: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反白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细黑体</a:t>
            </a: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eaLnBrk="0" fontAlgn="auto" hangingPunct="0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</p:txBody>
      </p:sp>
      <p:pic>
        <p:nvPicPr>
          <p:cNvPr id="9" name="Picture 67" descr="海思-修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5925" y="6094413"/>
            <a:ext cx="17287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0"/>
            <a:ext cx="803275" cy="179388"/>
          </a:xfrm>
        </p:spPr>
        <p:txBody>
          <a:bodyPr/>
          <a:lstStyle>
            <a:lvl1pPr>
              <a:defRPr/>
            </a:lvl1pPr>
          </a:lstStyle>
          <a:p>
            <a:fld id="{F9693B8D-D03E-4D2C-949E-F7E426CC2446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EE842-0858-427C-AFC8-D4605F6A7B72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1D0E5-809A-46C1-9B4A-38E865BBFAD1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E0CD2-FBEE-4F01-86C6-6AA157F99EFA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093FA5-12E2-47AC-9FB6-EF421BAA3A77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14684F-BA08-4843-8A82-C9CDC06A7203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61A63-592C-4574-BD2A-2C38F9E1FF64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88C96-8513-4059-83D3-9E92C3F290CA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412C70-995F-4B30-AB04-7C9528A6E9CC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2B0BF-3872-4038-84DC-CA21F888C810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B308-ABB2-45FA-A82F-262437860474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78F458-25CA-4486-B3AA-0E532A343CA7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2124C8-4F73-4D68-8338-6A3D5FD2D534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FFEFCB-87AC-4B0C-A9CE-82C852933C6C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F7A00-8C46-4C34-A713-2CF9FC265A80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E55E2-E7BE-43F1-8C07-2E06A5EFEBC9}" type="datetimeFigureOut">
              <a:rPr lang="zh-CN" altLang="en-US"/>
              <a:pPr/>
              <a:t>2013-4-22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9" descr="d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>
                <a:latin typeface="FrutigerNext LT Bold" pitchFamily="1" charset="0"/>
                <a:ea typeface="+mn-ea"/>
              </a:rPr>
              <a:t>HUAWEI TECHNOLOGIES CO., LTD.</a:t>
            </a:r>
            <a:endParaRPr lang="en-US" altLang="zh-CN" sz="2200">
              <a:ea typeface="+mn-ea"/>
            </a:endParaRPr>
          </a:p>
        </p:txBody>
      </p:sp>
      <p:pic>
        <p:nvPicPr>
          <p:cNvPr id="1028" name="Picture 9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200">
                <a:latin typeface="FrutigerNext LT Bold" pitchFamily="34" charset="0"/>
                <a:ea typeface="华文细黑" pitchFamily="2" charset="-122"/>
              </a:defRPr>
            </a:lvl1pPr>
          </a:lstStyle>
          <a:p>
            <a:fld id="{78085B5C-1021-4521-B0E5-88F2CCCE7254}" type="datetimeFigureOut">
              <a:rPr lang="zh-CN" altLang="en-US"/>
              <a:pPr/>
              <a:t>2013-4-22</a:t>
            </a:fld>
            <a:endParaRPr lang="zh-CN" altLang="en-US"/>
          </a:p>
        </p:txBody>
      </p:sp>
      <p:sp>
        <p:nvSpPr>
          <p:cNvPr id="103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3892550" y="6438900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>
                <a:latin typeface="FrutigerNext LT Bold" pitchFamily="1" charset="0"/>
                <a:ea typeface="+mn-ea"/>
              </a:rPr>
              <a:t>Huawei Confidential 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英文标题</a:t>
            </a:r>
            <a:r>
              <a:rPr lang="en-US" altLang="zh-CN" sz="1100">
                <a:ea typeface="华文细黑" pitchFamily="2" charset="-122"/>
              </a:rPr>
              <a:t>:32-35pt  </a:t>
            </a: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latin typeface="+mn-lt"/>
                <a:ea typeface="华文细黑" pitchFamily="2" charset="-122"/>
              </a:rPr>
              <a:t>FrutigerNext LT Medium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 Arial</a:t>
            </a:r>
          </a:p>
          <a:p>
            <a:pPr algn="r" defTabSz="801688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中文标题</a:t>
            </a:r>
            <a:r>
              <a:rPr lang="en-US" altLang="zh-CN" sz="1100">
                <a:ea typeface="华文细黑" pitchFamily="2" charset="-122"/>
              </a:rPr>
              <a:t>:30-32pt  </a:t>
            </a: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黑体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英文正文</a:t>
            </a:r>
            <a:r>
              <a:rPr lang="en-US" altLang="zh-CN" sz="1100">
                <a:ea typeface="华文细黑" pitchFamily="2" charset="-122"/>
              </a:rPr>
              <a:t>:20-22pt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子目录 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 :18pt  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latin typeface="+mn-lt"/>
                <a:ea typeface="华文细黑" pitchFamily="2" charset="-122"/>
              </a:rPr>
              <a:t>FrutigerNext LT Regular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 Arial</a:t>
            </a:r>
          </a:p>
          <a:p>
            <a:pPr algn="r" defTabSz="801688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中文正文</a:t>
            </a:r>
            <a:r>
              <a:rPr lang="en-US" altLang="zh-CN" sz="1100">
                <a:ea typeface="华文细黑" pitchFamily="2" charset="-122"/>
              </a:rPr>
              <a:t>:18-20pt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子目录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):18pt </a:t>
            </a: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细黑体 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5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1037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3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39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0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1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2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4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5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6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7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49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英文目录标题</a:t>
            </a:r>
            <a:r>
              <a:rPr lang="en-US" altLang="zh-CN" sz="1100">
                <a:ea typeface="华文细黑" pitchFamily="2" charset="-122"/>
              </a:rPr>
              <a:t>:35-40pt  </a:t>
            </a: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中文目录标题</a:t>
            </a:r>
            <a:r>
              <a:rPr lang="en-US" altLang="zh-CN" sz="1100">
                <a:ea typeface="华文细黑" pitchFamily="2" charset="-122"/>
              </a:rPr>
              <a:t>:35-40pt  </a:t>
            </a: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黑体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英文目录正文</a:t>
            </a:r>
            <a:r>
              <a:rPr lang="en-US" altLang="zh-CN" sz="1100">
                <a:ea typeface="华文细黑" pitchFamily="2" charset="-122"/>
              </a:rPr>
              <a:t>:28-30pt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子目录 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 :20-30pt  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中文目录正文</a:t>
            </a:r>
            <a:r>
              <a:rPr lang="en-US" altLang="zh-CN" sz="1100">
                <a:ea typeface="华文细黑" pitchFamily="2" charset="-122"/>
              </a:rPr>
              <a:t>:28-30pt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子目录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):20-30pt </a:t>
            </a: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细黑体 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>
                <a:solidFill>
                  <a:srgbClr val="990000"/>
                </a:solidFill>
                <a:ea typeface="+mn-ea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00">
                <a:solidFill>
                  <a:srgbClr val="666666"/>
                </a:solidFill>
                <a:ea typeface="+mn-ea"/>
              </a:rPr>
              <a:t>www.huawei.com</a:t>
            </a:r>
            <a:endParaRPr lang="en-US" altLang="zh-CN" sz="2100">
              <a:solidFill>
                <a:srgbClr val="990000"/>
              </a:solidFill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0038" indent="-300038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9" descr="d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921000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latin typeface="FrutigerNext LT Bold" pitchFamily="1" charset="0"/>
                <a:ea typeface="+mn-ea"/>
              </a:rPr>
              <a:t>HISILICON TECHNOLOGIES CO., LTD.</a:t>
            </a:r>
            <a:endParaRPr lang="en-US" altLang="zh-CN" sz="2200" dirty="0">
              <a:ea typeface="+mn-ea"/>
            </a:endParaRP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200">
                <a:latin typeface="FrutigerNext LT Bold" pitchFamily="34" charset="0"/>
                <a:ea typeface="华文细黑" pitchFamily="2" charset="-122"/>
              </a:defRPr>
            </a:lvl1pPr>
          </a:lstStyle>
          <a:p>
            <a:fld id="{F7CAEAE7-8667-47C5-8ECA-FD75B1D028BC}" type="datetimeFigureOut">
              <a:rPr lang="zh-CN" altLang="en-US"/>
              <a:pPr/>
              <a:t>2013-4-22</a:t>
            </a:fld>
            <a:endParaRPr lang="zh-CN" altLang="en-US"/>
          </a:p>
        </p:txBody>
      </p:sp>
      <p:sp>
        <p:nvSpPr>
          <p:cNvPr id="410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英文标题</a:t>
            </a:r>
            <a:r>
              <a:rPr lang="en-US" altLang="zh-CN" sz="1100">
                <a:ea typeface="华文细黑" pitchFamily="2" charset="-122"/>
              </a:rPr>
              <a:t>:32-35pt  </a:t>
            </a: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latin typeface="+mn-lt"/>
                <a:ea typeface="华文细黑" pitchFamily="2" charset="-122"/>
              </a:rPr>
              <a:t>FrutigerNext LT Medium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 Arial</a:t>
            </a:r>
          </a:p>
          <a:p>
            <a:pPr algn="r" defTabSz="801688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中文标题</a:t>
            </a:r>
            <a:r>
              <a:rPr lang="en-US" altLang="zh-CN" sz="1100">
                <a:ea typeface="华文细黑" pitchFamily="2" charset="-122"/>
              </a:rPr>
              <a:t>:30-32pt  </a:t>
            </a: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黑体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英文正文</a:t>
            </a:r>
            <a:r>
              <a:rPr lang="en-US" altLang="zh-CN" sz="1100">
                <a:ea typeface="华文细黑" pitchFamily="2" charset="-122"/>
              </a:rPr>
              <a:t>:20-22pt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子目录 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 :18pt  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en-US" altLang="zh-CN" sz="1100">
                <a:latin typeface="+mn-lt"/>
                <a:ea typeface="华文细黑" pitchFamily="2" charset="-122"/>
              </a:rPr>
              <a:t>FrutigerNext LT Regular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+mn-lt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+mn-lt"/>
                <a:ea typeface="华文细黑" pitchFamily="2" charset="-122"/>
              </a:rPr>
              <a:t>: Arial</a:t>
            </a:r>
          </a:p>
          <a:p>
            <a:pPr algn="r" defTabSz="801688" fontAlgn="auto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中文正文</a:t>
            </a:r>
            <a:r>
              <a:rPr lang="en-US" altLang="zh-CN" sz="1100">
                <a:ea typeface="华文细黑" pitchFamily="2" charset="-122"/>
              </a:rPr>
              <a:t>:18-20pt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子目录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):18pt </a:t>
            </a: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细黑体 </a:t>
            </a: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ea typeface="华文细黑" pitchFamily="2" charset="-122"/>
            </a:endParaRPr>
          </a:p>
          <a:p>
            <a:pPr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zh-CN" altLang="en-US" sz="1100"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None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defRPr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105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4107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0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09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0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1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2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4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5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6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7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119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4120" name="Picture 67" descr="海思-修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383338"/>
            <a:ext cx="17287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803" r:id="rId12"/>
  </p:sldLayoutIdLst>
  <p:timing>
    <p:tnLst>
      <p:par>
        <p:cTn id="1" dur="indefinite" restart="never" nodeType="tmRoot"/>
      </p:par>
    </p:tnLst>
  </p:timing>
  <p:txStyles>
    <p:titleStyle>
      <a:lvl1pPr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英文目录标题</a:t>
            </a:r>
            <a:r>
              <a:rPr lang="en-US" altLang="zh-CN" sz="1100">
                <a:ea typeface="华文细黑" pitchFamily="2" charset="-122"/>
              </a:rPr>
              <a:t>:35-40pt  </a:t>
            </a: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中文目录标题</a:t>
            </a:r>
            <a:r>
              <a:rPr lang="en-US" altLang="zh-CN" sz="1100">
                <a:ea typeface="华文细黑" pitchFamily="2" charset="-122"/>
              </a:rPr>
              <a:t>:35-40pt  </a:t>
            </a: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 R153 G0 B0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黑体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英文目录正文</a:t>
            </a:r>
            <a:r>
              <a:rPr lang="en-US" altLang="zh-CN" sz="1100">
                <a:ea typeface="华文细黑" pitchFamily="2" charset="-122"/>
              </a:rPr>
              <a:t>:28-30pt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子目录 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 :20-30pt  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中文目录正文</a:t>
            </a:r>
            <a:r>
              <a:rPr lang="en-US" altLang="zh-CN" sz="1100">
                <a:ea typeface="华文细黑" pitchFamily="2" charset="-122"/>
              </a:rPr>
              <a:t>:28-30pt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子目录</a:t>
            </a:r>
            <a:r>
              <a:rPr lang="en-US" altLang="zh-CN" sz="1100">
                <a:ea typeface="华文细黑" pitchFamily="2" charset="-122"/>
              </a:rPr>
              <a:t>(2-5</a:t>
            </a:r>
            <a:r>
              <a:rPr lang="zh-CN" altLang="en-US" sz="1100">
                <a:ea typeface="华文细黑" pitchFamily="2" charset="-122"/>
              </a:rPr>
              <a:t>级</a:t>
            </a:r>
            <a:r>
              <a:rPr lang="en-US" altLang="zh-CN" sz="1100">
                <a:ea typeface="华文细黑" pitchFamily="2" charset="-122"/>
              </a:rPr>
              <a:t>):20-30pt </a:t>
            </a: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颜色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黑色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>
                <a:ea typeface="华文细黑" pitchFamily="2" charset="-122"/>
              </a:rPr>
              <a:t>字体</a:t>
            </a:r>
            <a:r>
              <a:rPr lang="en-US" altLang="zh-CN" sz="1100">
                <a:ea typeface="华文细黑" pitchFamily="2" charset="-122"/>
              </a:rPr>
              <a:t>:</a:t>
            </a:r>
            <a:r>
              <a:rPr lang="zh-CN" altLang="en-US" sz="1100">
                <a:ea typeface="华文细黑" pitchFamily="2" charset="-122"/>
              </a:rPr>
              <a:t>细黑体 </a:t>
            </a: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>
              <a:ea typeface="华文细黑" pitchFamily="2" charset="-122"/>
            </a:endParaRPr>
          </a:p>
          <a:p>
            <a:pPr marL="300038" indent="-300038" algn="r" defTabSz="801688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>
                <a:solidFill>
                  <a:srgbClr val="990000"/>
                </a:solidFill>
                <a:ea typeface="+mn-ea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8733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00" dirty="0">
                <a:solidFill>
                  <a:srgbClr val="666666"/>
                </a:solidFill>
                <a:ea typeface="+mn-ea"/>
              </a:rPr>
              <a:t>www.hisilicon.com</a:t>
            </a:r>
            <a:endParaRPr lang="en-US" altLang="zh-CN" sz="2100" dirty="0">
              <a:solidFill>
                <a:srgbClr val="990000"/>
              </a:solidFill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iming>
    <p:tnLst>
      <p:par>
        <p:cTn id="1" dur="indefinite" restart="never" nodeType="tmRoot"/>
      </p:par>
    </p:tnLst>
  </p:timing>
  <p:txStyles>
    <p:titleStyle>
      <a:lvl1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0038" indent="-300038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ctrTitle" sz="quarter"/>
          </p:nvPr>
        </p:nvSpPr>
        <p:spPr>
          <a:xfrm>
            <a:off x="636588" y="1392238"/>
            <a:ext cx="6238875" cy="1666875"/>
          </a:xfrm>
        </p:spPr>
        <p:txBody>
          <a:bodyPr/>
          <a:lstStyle/>
          <a:p>
            <a:r>
              <a:rPr lang="en-CA" altLang="zh-CN" sz="2800" b="0" dirty="0" smtClean="0"/>
              <a:t>JCT3VC-D</a:t>
            </a:r>
            <a:r>
              <a:rPr lang="en-US" altLang="zh-CN" sz="2800" b="0" dirty="0" smtClean="0"/>
              <a:t>0065</a:t>
            </a:r>
            <a:r>
              <a:rPr lang="en-CA" altLang="zh-CN" sz="2800" b="0" dirty="0" smtClean="0"/>
              <a:t/>
            </a:r>
            <a:br>
              <a:rPr lang="en-CA" altLang="zh-CN" sz="2800" b="0" dirty="0" smtClean="0"/>
            </a:br>
            <a:r>
              <a:rPr lang="en-CA" altLang="zh-CN" sz="2800" b="0" dirty="0" smtClean="0"/>
              <a:t>On collocated picture and low-delay checking for MV-HEVC</a:t>
            </a:r>
            <a:endParaRPr lang="zh-CN" altLang="en-US" sz="2800" b="0" dirty="0" smtClean="0"/>
          </a:p>
        </p:txBody>
      </p:sp>
      <p:sp>
        <p:nvSpPr>
          <p:cNvPr id="10243" name="副标题 2"/>
          <p:cNvSpPr>
            <a:spLocks noGrp="1"/>
          </p:cNvSpPr>
          <p:nvPr>
            <p:ph type="subTitle" sz="quarter" idx="1"/>
          </p:nvPr>
        </p:nvSpPr>
        <p:spPr>
          <a:xfrm>
            <a:off x="684213" y="3182938"/>
            <a:ext cx="5472112" cy="1254125"/>
          </a:xfrm>
        </p:spPr>
        <p:txBody>
          <a:bodyPr/>
          <a:lstStyle/>
          <a:p>
            <a:r>
              <a:rPr lang="en-US" altLang="zh-CN" sz="2000" u="sng" dirty="0" smtClean="0"/>
              <a:t>Y. Lin</a:t>
            </a:r>
            <a:r>
              <a:rPr lang="en-US" altLang="zh-CN" sz="2000" b="0" dirty="0" smtClean="0"/>
              <a:t>, X. </a:t>
            </a:r>
            <a:r>
              <a:rPr lang="en-US" altLang="zh-CN" sz="2000" b="0" dirty="0" err="1" smtClean="0"/>
              <a:t>Zheng</a:t>
            </a:r>
            <a:r>
              <a:rPr lang="en-US" altLang="zh-CN" sz="2000" b="0" dirty="0" smtClean="0"/>
              <a:t>, X. Chen, J. </a:t>
            </a:r>
            <a:r>
              <a:rPr lang="en-US" altLang="zh-CN" sz="2000" b="0" dirty="0" err="1" smtClean="0"/>
              <a:t>Zheng</a:t>
            </a:r>
            <a:endParaRPr lang="en-US" altLang="zh-CN" sz="20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652463" y="44624"/>
            <a:ext cx="7745412" cy="871537"/>
          </a:xfrm>
        </p:spPr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 smtClean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468313" y="836712"/>
            <a:ext cx="8675687" cy="5111898"/>
          </a:xfrm>
        </p:spPr>
        <p:txBody>
          <a:bodyPr/>
          <a:lstStyle/>
          <a:p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Inter-view 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reference picture(IVRP) 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&amp; temporal 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reference picture(TRP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) are used for non-base view coding </a:t>
            </a:r>
            <a:endParaRPr lang="en-US" altLang="zh-CN" sz="18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  <a:p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Motion info. in these reference pictures used for TMVP derivation</a:t>
            </a:r>
          </a:p>
          <a:p>
            <a:endParaRPr lang="en-US" altLang="zh-CN" sz="12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  <a:p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</a:t>
            </a:r>
            <a:r>
              <a:rPr lang="en-US" altLang="zh-CN" sz="1800" baseline="300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st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proposed method, for reducing storage of the motion info. </a:t>
            </a:r>
          </a:p>
          <a:p>
            <a:pPr lvl="1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Propose to add constraint on collocated picture,  such that the collocated picture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shall be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IVRP</a:t>
            </a:r>
            <a:endParaRPr lang="en-US" altLang="zh-C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 flag in SPS extension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can be used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to indicate the constraint</a:t>
            </a:r>
          </a:p>
          <a:p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</a:t>
            </a:r>
            <a:r>
              <a:rPr lang="en-US" altLang="zh-CN" sz="1800" baseline="300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nd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</a:t>
            </a:r>
            <a:r>
              <a:rPr lang="en-US" altLang="zh-CN" sz="1800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proposed method, on 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Low-delay 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checking</a:t>
            </a:r>
            <a:endParaRPr lang="en-US" altLang="zh-CN" sz="18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  <a:p>
            <a:pPr lvl="1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Low-delay checking is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used for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TMVP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derivation.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 In reference software,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a low-delay flag is determined at slice-level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depending on reference picture list</a:t>
            </a:r>
            <a:endParaRPr lang="en-US" altLang="zh-C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Propose to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determine the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low-delay flag additionally depending on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whether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collocated picture is an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IVRP or not</a:t>
            </a:r>
            <a:endParaRPr lang="en-US" altLang="zh-C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Overall BD-rate saving: -0.7% for 3-view coding, and -1.8% for 2-view coding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 (1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method)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755576" y="2060848"/>
          <a:ext cx="7704856" cy="3600401"/>
        </p:xfrm>
        <a:graphic>
          <a:graphicData uri="http://schemas.openxmlformats.org/drawingml/2006/table">
            <a:tbl>
              <a:tblPr/>
              <a:tblGrid>
                <a:gridCol w="1320832"/>
                <a:gridCol w="611546"/>
                <a:gridCol w="731962"/>
                <a:gridCol w="731962"/>
                <a:gridCol w="1299992"/>
                <a:gridCol w="1233107"/>
                <a:gridCol w="165656"/>
                <a:gridCol w="810550"/>
                <a:gridCol w="799249"/>
              </a:tblGrid>
              <a:tr h="6803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　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0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1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2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video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enc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Balloons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-1.9%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-0.9%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-0.9%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102.5%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98.9%</a:t>
                      </a:r>
                      <a:endParaRPr lang="zh-CN" sz="1400" kern="10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Kendo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102.9%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93.6%</a:t>
                      </a:r>
                      <a:endParaRPr lang="zh-CN" sz="1400" kern="10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Newspaper_CC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0.7%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2.1%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103.4%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99.4%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GT_Fly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0.9%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1.1%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95.1%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104.4%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2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Poznan_Hall2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0.6%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102.0%</a:t>
                      </a:r>
                      <a:endParaRPr lang="zh-CN" sz="1400" kern="10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105.9%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Poznan_Street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0.3%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102.2%</a:t>
                      </a:r>
                      <a:endParaRPr lang="zh-CN" sz="1400" kern="10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102.3%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Undo_Dancer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103.1%</a:t>
                      </a:r>
                      <a:endParaRPr lang="zh-CN" sz="1400" kern="10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106.1%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1024x768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102.9%</a:t>
                      </a:r>
                      <a:endParaRPr lang="zh-CN" sz="1400" kern="10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97.3%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1920x1088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100.6%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104.7%</a:t>
                      </a:r>
                      <a:endParaRPr lang="zh-CN" sz="1400" kern="100" dirty="0"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average</a:t>
                      </a:r>
                      <a:endParaRPr lang="zh-CN" sz="1400" b="1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  <a:endParaRPr lang="zh-CN" sz="1400" b="1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0.6%</a:t>
                      </a:r>
                      <a:endParaRPr lang="zh-CN" sz="1400" b="1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b="1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b="1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101.6%</a:t>
                      </a:r>
                      <a:endParaRPr lang="zh-CN" sz="1400" b="1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101.5%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14034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 Anchor: HTM6.0 with enabled MV-HEVC configuration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  average 0.1% BD-rate saving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 (2</a:t>
            </a:r>
            <a:r>
              <a:rPr lang="en-US" altLang="zh-CN" baseline="30000" dirty="0" smtClean="0"/>
              <a:t>nd</a:t>
            </a:r>
            <a:r>
              <a:rPr lang="en-US" altLang="zh-CN" dirty="0" smtClean="0"/>
              <a:t> method)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755576" y="2060848"/>
          <a:ext cx="7704856" cy="3600401"/>
        </p:xfrm>
        <a:graphic>
          <a:graphicData uri="http://schemas.openxmlformats.org/drawingml/2006/table">
            <a:tbl>
              <a:tblPr/>
              <a:tblGrid>
                <a:gridCol w="1320832"/>
                <a:gridCol w="611546"/>
                <a:gridCol w="731962"/>
                <a:gridCol w="731962"/>
                <a:gridCol w="1299992"/>
                <a:gridCol w="1233107"/>
                <a:gridCol w="165656"/>
                <a:gridCol w="810550"/>
                <a:gridCol w="799249"/>
              </a:tblGrid>
              <a:tr h="6803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　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0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1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2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video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enc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Balloons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-5.7%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92.5%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Kendo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-2.0%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103.0%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98.4%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Newspaper_CC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102.2%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GT_Fly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94.9%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105.3%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2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Poznan_Hall2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101.1%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102.4%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Poznan_Street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105.0%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Undo_Dancer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103.3%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1024x768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latin typeface="Arial"/>
                          <a:ea typeface="宋体"/>
                          <a:cs typeface="Times New Roman"/>
                        </a:rPr>
                        <a:t>-3.0%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-1.2%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102.3%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98.7%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1920x1088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宋体"/>
                          <a:ea typeface="宋体"/>
                          <a:cs typeface="宋体"/>
                        </a:rPr>
                        <a:t>104.5%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average</a:t>
                      </a:r>
                      <a:endParaRPr lang="zh-CN" sz="1400" b="1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-1.8%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-0.7%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-0.7%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101.2%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102.0%</a:t>
                      </a:r>
                      <a:endParaRPr lang="zh-CN" sz="1400" b="1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14034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 Anchor: HTM6.0 with enabled MV-HEVC configuration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  average 0.7% BD-rate saving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Thanks to LG for crosschecking (JCT3V-D0088) 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2" y="1641475"/>
            <a:ext cx="8023994" cy="4194175"/>
          </a:xfrm>
        </p:spPr>
        <p:txBody>
          <a:bodyPr/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Two proposed methods</a:t>
            </a:r>
          </a:p>
          <a:p>
            <a:pPr lvl="1"/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1. constraint on collocated picture</a:t>
            </a:r>
          </a:p>
          <a:p>
            <a:pPr lvl="2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reduced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storage requirement for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decoder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2. modification to low-delay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checking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Slice-level change to reference software</a:t>
            </a:r>
          </a:p>
          <a:p>
            <a:pPr lvl="2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Significant performance improvement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Add the constraint for MV-HEVC specific profile (e.g. Stereo Main Profile)</a:t>
            </a: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Use a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slice-level low-delay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flag in specification(as done in HM), and inclusion of the proposed modification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12249" y="2780928"/>
            <a:ext cx="4519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you!</a:t>
            </a:r>
            <a:endParaRPr lang="zh-CN" alt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MS PGothic" pitchFamily="34" charset="-128"/>
                <a:ea typeface="MS PGothic" pitchFamily="34" charset="-128"/>
              </a:rPr>
              <a:t>Modification on </a:t>
            </a:r>
            <a:r>
              <a:rPr lang="en-US" altLang="zh-CN" dirty="0" smtClean="0">
                <a:latin typeface="MS PGothic" pitchFamily="34" charset="-128"/>
                <a:ea typeface="MS PGothic" pitchFamily="34" charset="-128"/>
              </a:rPr>
              <a:t>low-delay </a:t>
            </a:r>
            <a:r>
              <a:rPr lang="en-US" altLang="zh-CN" dirty="0" smtClean="0">
                <a:latin typeface="MS PGothic" pitchFamily="34" charset="-128"/>
                <a:ea typeface="MS PGothic" pitchFamily="34" charset="-128"/>
              </a:rPr>
              <a:t>checking</a:t>
            </a:r>
            <a:endParaRPr lang="zh-CN" altLang="en-US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2" y="1641475"/>
            <a:ext cx="8491537" cy="4194175"/>
          </a:xfrm>
        </p:spPr>
        <p:txBody>
          <a:bodyPr/>
          <a:lstStyle/>
          <a:p>
            <a:pPr>
              <a:buNone/>
            </a:pPr>
            <a:r>
              <a:rPr lang="en-US" altLang="zh-CN" sz="2400" dirty="0" smtClean="0"/>
              <a:t>The low-delay flag is set to true, if 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POC of current picture is not greater than that of all reference pictures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or collocated picture is an inter-view reference picture (proposed)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G119_t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MS PGothic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JCTVC-G119_tt</Template>
  <TotalTime>21390</TotalTime>
  <Words>1074</Words>
  <Application>Microsoft Office PowerPoint</Application>
  <PresentationFormat>全屏显示(4:3)</PresentationFormat>
  <Paragraphs>247</Paragraphs>
  <Slides>7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JCTVC-G119_tt</vt:lpstr>
      <vt:lpstr>2_自定义设计方案</vt:lpstr>
      <vt:lpstr>1_自定义设计方案</vt:lpstr>
      <vt:lpstr>1_default</vt:lpstr>
      <vt:lpstr>3_自定义设计方案</vt:lpstr>
      <vt:lpstr>4_自定义设计方案</vt:lpstr>
      <vt:lpstr>JCT3VC-D0065 On collocated picture and low-delay checking for MV-HEVC</vt:lpstr>
      <vt:lpstr>Summary</vt:lpstr>
      <vt:lpstr>Experimental results (1st method)</vt:lpstr>
      <vt:lpstr>Experimental results (2nd method)</vt:lpstr>
      <vt:lpstr>Conclusion</vt:lpstr>
      <vt:lpstr>幻灯片 6</vt:lpstr>
      <vt:lpstr>Modification on low-delay checking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Modifications to Intra- frame coding</dc:title>
  <dc:creator>LocalAccount</dc:creator>
  <cp:lastModifiedBy>l57797</cp:lastModifiedBy>
  <cp:revision>423</cp:revision>
  <dcterms:created xsi:type="dcterms:W3CDTF">2013-03-26T08:58:22Z</dcterms:created>
  <dcterms:modified xsi:type="dcterms:W3CDTF">2013-04-23T00:48:28Z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(2)9gA+IYbGumMBPGlt/r6HYjswcxpohmL/Yy2stDeQ8LSlTLCyRrf5Dfj+iUBK1xsOziQbgs6f_x000d_
FwBwX71OM7P9PLf9uCea7IUVB3C+Tlf3MNc0dceeFNmgiH09H+mK/vhFEgLqGPM3aFbLSp+E_x000d_
ODsQDcN9ulKZp52KsBc7GU3qCasz7jgdmu3pK81zkhtO/3RnenKVoaMYAbp4p57VxwpHKOzk_x000d_
gg0g57uFZ37SsuHTJO</vt:lpwstr>
  </property>
  <property fmtid="{D5CDD505-2E9C-101B-9397-08002B2CF9AE}" pid="3" name="_ms_pID_7253431">
    <vt:lpwstr>YyixwEXd82mxaFX2/jHst7P+YG6RbCMXMD/HrM8e/cLpEmHo1Ycqnv_x000d_
8zAUHjYxmsG6tRtVP3WaVLesVEAb5sr0dpuPyyfqjUNqqfp+olk2wes63fVL9DN6CFfYtNCb_x000d_
N9jzs/7a9ok5mJVKfyxQk287</vt:lpwstr>
  </property>
  <property fmtid="{D5CDD505-2E9C-101B-9397-08002B2CF9AE}" pid="4" name="sflag">
    <vt:lpwstr>1366621800</vt:lpwstr>
  </property>
</Properties>
</file>