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92" r:id="rId3"/>
    <p:sldId id="277" r:id="rId4"/>
    <p:sldId id="280" r:id="rId5"/>
    <p:sldId id="281" r:id="rId6"/>
    <p:sldId id="284" r:id="rId7"/>
    <p:sldId id="293" r:id="rId8"/>
    <p:sldId id="282" r:id="rId9"/>
    <p:sldId id="283" r:id="rId10"/>
    <p:sldId id="285" r:id="rId11"/>
    <p:sldId id="289" r:id="rId12"/>
    <p:sldId id="288" r:id="rId13"/>
    <p:sldId id="291" r:id="rId14"/>
    <p:sldId id="298" r:id="rId15"/>
    <p:sldId id="296" r:id="rId16"/>
    <p:sldId id="294" r:id="rId17"/>
    <p:sldId id="295" r:id="rId18"/>
    <p:sldId id="297" r:id="rId19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153"/>
    <a:srgbClr val="00C8F0"/>
    <a:srgbClr val="7BCBF3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27" autoAdjust="0"/>
    <p:restoredTop sz="94660"/>
  </p:normalViewPr>
  <p:slideViewPr>
    <p:cSldViewPr>
      <p:cViewPr varScale="1">
        <p:scale>
          <a:sx n="73" d="100"/>
          <a:sy n="73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3006" y="-96"/>
      </p:cViewPr>
      <p:guideLst>
        <p:guide orient="horz" pos="3126"/>
        <p:guide pos="2141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124087\Desktop\JCT3V201304_D\JCT3V-D0061_ic_simple(&#29482;&#39164;)\JCT3V-D0061r1\NumberOperationComparison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chart>
    <c:title>
      <c:tx>
        <c:rich>
          <a:bodyPr/>
          <a:lstStyle/>
          <a:p>
            <a:pPr>
              <a:defRPr/>
            </a:pPr>
            <a:r>
              <a:rPr lang="en-US" altLang="en-US" baseline="0"/>
              <a:t>Operation cost </a:t>
            </a:r>
            <a:r>
              <a:rPr lang="en-US" altLang="en-US"/>
              <a:t>(8x8 block)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'8x8'!$J$28</c:f>
              <c:strCache>
                <c:ptCount val="1"/>
                <c:pt idx="0">
                  <c:v>cost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'8x8'!$K$26:$N$26</c:f>
              <c:strCache>
                <c:ptCount val="4"/>
                <c:pt idx="0">
                  <c:v>Sharp
(D0060)</c:v>
                </c:pt>
                <c:pt idx="1">
                  <c:v>Samsung
(D0114)</c:v>
                </c:pt>
                <c:pt idx="2">
                  <c:v>LG
(D0096)</c:v>
                </c:pt>
                <c:pt idx="3">
                  <c:v>MCP</c:v>
                </c:pt>
              </c:strCache>
            </c:strRef>
          </c:cat>
          <c:val>
            <c:numRef>
              <c:f>'8x8'!$K$28:$N$28</c:f>
              <c:numCache>
                <c:formatCode>0.00_ </c:formatCode>
                <c:ptCount val="4"/>
                <c:pt idx="0">
                  <c:v>1</c:v>
                </c:pt>
                <c:pt idx="1">
                  <c:v>0.78732106339468322</c:v>
                </c:pt>
                <c:pt idx="2">
                  <c:v>0.32924335378323111</c:v>
                </c:pt>
                <c:pt idx="3">
                  <c:v>9.0470347648261722</c:v>
                </c:pt>
              </c:numCache>
            </c:numRef>
          </c:val>
        </c:ser>
        <c:axId val="161094656"/>
        <c:axId val="161133312"/>
      </c:barChart>
      <c:catAx>
        <c:axId val="161094656"/>
        <c:scaling>
          <c:orientation val="minMax"/>
        </c:scaling>
        <c:axPos val="b"/>
        <c:numFmt formatCode="General" sourceLinked="1"/>
        <c:tickLblPos val="nextTo"/>
        <c:crossAx val="161133312"/>
        <c:crosses val="autoZero"/>
        <c:auto val="1"/>
        <c:lblAlgn val="ctr"/>
        <c:lblOffset val="100"/>
      </c:catAx>
      <c:valAx>
        <c:axId val="161133312"/>
        <c:scaling>
          <c:orientation val="minMax"/>
        </c:scaling>
        <c:axPos val="l"/>
        <c:majorGridlines/>
        <c:numFmt formatCode="0.00_ " sourceLinked="1"/>
        <c:tickLblPos val="nextTo"/>
        <c:crossAx val="161094656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2013/4/20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3200"/>
            </a:lvl1pPr>
            <a:extLst/>
          </a:lstStyle>
          <a:p>
            <a:r>
              <a:rPr lang="ja-JP" altLang="en-US" dirty="0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2013/4/20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2013/4/20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sz="3200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マスタタイトル </a:t>
            </a:r>
            <a:r>
              <a:rPr lang="en-US" altLang="ja-JP" dirty="0" smtClean="0"/>
              <a:t>(Master Title)</a:t>
            </a:r>
            <a:endParaRPr lang="ja-JP" altLang="en-US" dirty="0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2013/4/20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  <p:sp>
        <p:nvSpPr>
          <p:cNvPr id="11" name="テキスト ボックス 10"/>
          <p:cNvSpPr txBox="1"/>
          <p:nvPr userDrawn="1"/>
        </p:nvSpPr>
        <p:spPr>
          <a:xfrm>
            <a:off x="6624228" y="-27384"/>
            <a:ext cx="2916324" cy="461665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u="none" dirty="0" smtClean="0">
                <a:solidFill>
                  <a:schemeClr val="bg1"/>
                </a:solidFill>
              </a:rPr>
              <a:t>JCT3V-D0061</a:t>
            </a:r>
            <a:endParaRPr kumimoji="1" lang="ja-JP" altLang="en-US" sz="2400" u="none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8077200" cy="1208087"/>
          </a:xfrm>
        </p:spPr>
        <p:txBody>
          <a:bodyPr/>
          <a:lstStyle/>
          <a:p>
            <a:pPr eaLnBrk="1" hangingPunct="1"/>
            <a:r>
              <a:rPr lang="en-CA" altLang="ja-JP" sz="4000" dirty="0" smtClean="0"/>
              <a:t>3D-CE5.h related: </a:t>
            </a:r>
            <a:br>
              <a:rPr lang="en-CA" altLang="ja-JP" sz="4000" dirty="0" smtClean="0"/>
            </a:br>
            <a:r>
              <a:rPr lang="en-CA" altLang="ja-JP" sz="4000" dirty="0" smtClean="0"/>
              <a:t>Illumination compensation regression improvement and simplification</a:t>
            </a:r>
            <a:r>
              <a:rPr lang="en-US" altLang="ja-JP" sz="4000" dirty="0" smtClean="0"/>
              <a:t/>
            </a:r>
            <a:br>
              <a:rPr lang="en-US" altLang="ja-JP" sz="4000" dirty="0" smtClean="0"/>
            </a:br>
            <a:r>
              <a:rPr lang="en-US" altLang="ja-JP" sz="4000" dirty="0" smtClean="0"/>
              <a:t>(JCT3V-D0061)</a:t>
            </a:r>
            <a:endParaRPr lang="ja-JP" altLang="en-US" sz="40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345325"/>
            <a:ext cx="8104956" cy="512676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sz="2400" dirty="0" smtClean="0"/>
              <a:t>JCT3V </a:t>
            </a:r>
            <a:r>
              <a:rPr lang="en-CA" altLang="ja-JP" sz="2400" dirty="0" smtClean="0"/>
              <a:t>4th Meeting: </a:t>
            </a:r>
            <a:r>
              <a:rPr lang="en-CA" altLang="ja-JP" sz="2400" dirty="0" err="1" smtClean="0"/>
              <a:t>Incheon</a:t>
            </a:r>
            <a:r>
              <a:rPr lang="en-CA" altLang="ja-JP" sz="2400" dirty="0" smtClean="0"/>
              <a:t>, KR, 20–26 Apr. 2013</a:t>
            </a:r>
            <a:endParaRPr lang="ja-JP" altLang="en-US" sz="2400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357563"/>
            <a:ext cx="7561262" cy="1366837"/>
          </a:xfrm>
        </p:spPr>
        <p:txBody>
          <a:bodyPr/>
          <a:lstStyle/>
          <a:p>
            <a:pPr eaLnBrk="1" hangingPunct="1"/>
            <a:r>
              <a:rPr lang="en-US" altLang="ja-JP" sz="3200" dirty="0" smtClean="0"/>
              <a:t>Tomohiro </a:t>
            </a:r>
            <a:r>
              <a:rPr lang="en-US" altLang="ja-JP" sz="3200" dirty="0" err="1" smtClean="0"/>
              <a:t>Ikai</a:t>
            </a:r>
            <a:endParaRPr lang="en-US" altLang="ja-JP" sz="3200" dirty="0" smtClean="0"/>
          </a:p>
          <a:p>
            <a:pPr eaLnBrk="1" hangingPunct="1"/>
            <a:r>
              <a:rPr lang="en-US" altLang="ja-JP" sz="3200" dirty="0" smtClean="0"/>
              <a:t>SHARP Corporation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Results (Regression only)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251520" y="1484784"/>
          <a:ext cx="8460939" cy="3897630"/>
        </p:xfrm>
        <a:graphic>
          <a:graphicData uri="http://schemas.openxmlformats.org/drawingml/2006/table">
            <a:tbl>
              <a:tblPr/>
              <a:tblGrid>
                <a:gridCol w="1069839"/>
                <a:gridCol w="846094"/>
                <a:gridCol w="846094"/>
                <a:gridCol w="846094"/>
                <a:gridCol w="770886"/>
                <a:gridCol w="771825"/>
                <a:gridCol w="771825"/>
                <a:gridCol w="846094"/>
                <a:gridCol w="846094"/>
                <a:gridCol w="846094"/>
              </a:tblGrid>
              <a:tr h="36957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ja-JP" sz="1400" dirty="0">
                          <a:solidFill>
                            <a:srgbClr val="000000"/>
                          </a:solidFill>
                          <a:latin typeface="Times New Roman"/>
                          <a:ea typeface="ＭＳ Ｐゴシック"/>
                          <a:cs typeface="ＭＳ Ｐゴシック"/>
                        </a:rPr>
                        <a:t>　</a:t>
                      </a:r>
                      <a:endParaRPr lang="ja-JP" sz="14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0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1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2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PSNR / video bitrate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PSNR / total bitrate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synth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 PSNR / total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bitrate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 </a:t>
                      </a:r>
                      <a:endParaRPr lang="ja-JP" sz="14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enc time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dec time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ren time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Balloons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Kendo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Newspaper_CC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GT_Fly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Poznan_Hall2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Poznan_Street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Undo_Dancer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1024x768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1920x1088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average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-0.27%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-0.24%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-0.16%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100.1%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2087724" y="5733256"/>
            <a:ext cx="6480720" cy="81136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CA" altLang="ja-JP" sz="2400" dirty="0" smtClean="0"/>
              <a:t>cross-checked by LG (JCT3V-D0099)</a:t>
            </a:r>
          </a:p>
          <a:p>
            <a:r>
              <a:rPr lang="en-CA" altLang="ja-JP" sz="2400" dirty="0" smtClean="0"/>
              <a:t>Thank you very much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Results (Simplification only)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251517" y="1484784"/>
          <a:ext cx="8460942" cy="3897630"/>
        </p:xfrm>
        <a:graphic>
          <a:graphicData uri="http://schemas.openxmlformats.org/drawingml/2006/table">
            <a:tbl>
              <a:tblPr/>
              <a:tblGrid>
                <a:gridCol w="1069839"/>
                <a:gridCol w="846095"/>
                <a:gridCol w="846095"/>
                <a:gridCol w="846095"/>
                <a:gridCol w="770885"/>
                <a:gridCol w="771824"/>
                <a:gridCol w="771824"/>
                <a:gridCol w="846095"/>
                <a:gridCol w="846095"/>
                <a:gridCol w="846095"/>
              </a:tblGrid>
              <a:tr h="36957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ja-JP" sz="1400" dirty="0">
                          <a:solidFill>
                            <a:srgbClr val="000000"/>
                          </a:solidFill>
                          <a:latin typeface="Times New Roman"/>
                          <a:ea typeface="ＭＳ Ｐゴシック"/>
                          <a:cs typeface="ＭＳ Ｐゴシック"/>
                        </a:rPr>
                        <a:t>　</a:t>
                      </a:r>
                      <a:endParaRPr lang="ja-JP" sz="14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0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1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2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PSNR / video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bitrate</a:t>
                      </a:r>
                      <a:endParaRPr lang="ja-JP" sz="14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PSNR / total bitrate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synth PSNR / total bitrate 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enc time</a:t>
                      </a:r>
                      <a:endParaRPr lang="ja-JP" sz="14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dec time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ren time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Balloons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Kendo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97.0%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Newspaper_CC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102.5%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GT_Fly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Poznan_Hall2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Poznan_Street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Undo_Dancer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1024x768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1920x1088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average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-0.02%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99.8%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2087724" y="5733256"/>
            <a:ext cx="6480720" cy="81136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CA" altLang="ja-JP" sz="2400" dirty="0" smtClean="0"/>
              <a:t>cross-checked by LG (JCT3V-D0099)</a:t>
            </a:r>
          </a:p>
          <a:p>
            <a:r>
              <a:rPr lang="en-CA" altLang="ja-JP" sz="2400" dirty="0" smtClean="0"/>
              <a:t>Thank you very much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Results (Regression + simplification)</a:t>
            </a:r>
            <a:endParaRPr kumimoji="1" lang="ja-JP" altLang="en-US" dirty="0"/>
          </a:p>
        </p:txBody>
      </p:sp>
      <p:graphicFrame>
        <p:nvGraphicFramePr>
          <p:cNvPr id="5" name="コンテンツ プレースホルダ 4"/>
          <p:cNvGraphicFramePr>
            <a:graphicFrameLocks noGrp="1"/>
          </p:cNvGraphicFramePr>
          <p:nvPr>
            <p:ph idx="1"/>
          </p:nvPr>
        </p:nvGraphicFramePr>
        <p:xfrm>
          <a:off x="251521" y="1484784"/>
          <a:ext cx="8496945" cy="3897630"/>
        </p:xfrm>
        <a:graphic>
          <a:graphicData uri="http://schemas.openxmlformats.org/drawingml/2006/table">
            <a:tbl>
              <a:tblPr/>
              <a:tblGrid>
                <a:gridCol w="1051959"/>
                <a:gridCol w="849695"/>
                <a:gridCol w="849695"/>
                <a:gridCol w="849695"/>
                <a:gridCol w="782272"/>
                <a:gridCol w="782272"/>
                <a:gridCol w="782272"/>
                <a:gridCol w="849695"/>
                <a:gridCol w="849695"/>
                <a:gridCol w="849695"/>
              </a:tblGrid>
              <a:tr h="36957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ja-JP" sz="1400" dirty="0">
                          <a:solidFill>
                            <a:srgbClr val="000000"/>
                          </a:solidFill>
                          <a:latin typeface="Times New Roman"/>
                          <a:ea typeface="ＭＳ Ｐゴシック"/>
                          <a:cs typeface="ＭＳ Ｐゴシック"/>
                        </a:rPr>
                        <a:t>　</a:t>
                      </a:r>
                      <a:endParaRPr lang="ja-JP" sz="14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0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1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2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PSNR / video bitrate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video PSNR / total bitrate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synth PSNR / total bitrate 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enc time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dec time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ren time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Balloons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Kendo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97.5%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Newspaper_CC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GT_Fly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Poznan_Hall2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Poznan_Street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Undo_Dancer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1024x768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98.3%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1920x1088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1400" b="1">
                          <a:solidFill>
                            <a:srgbClr val="000000"/>
                          </a:solidFill>
                          <a:latin typeface="ＭＳ Ｐゴシック"/>
                          <a:ea typeface="ＭＳ 明朝"/>
                          <a:cs typeface="ＭＳ Ｐゴシック"/>
                        </a:rPr>
                        <a:t>average</a:t>
                      </a:r>
                      <a:endParaRPr lang="ja-JP" sz="14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2865" marR="6286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-0.51%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-0.86%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-0.28%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-0.24%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-0.18%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99.8%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100.1%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12</a:t>
            </a:fld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87724" y="5733256"/>
            <a:ext cx="6480720" cy="81136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CA" altLang="ja-JP" sz="2400" dirty="0" smtClean="0"/>
              <a:t>cross-checked by LG (JCT3V-D0099)</a:t>
            </a:r>
          </a:p>
          <a:p>
            <a:r>
              <a:rPr lang="en-CA" altLang="ja-JP" sz="2400" dirty="0" smtClean="0"/>
              <a:t>Thank you very much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z="3200" dirty="0" smtClean="0"/>
              <a:t>Overall summary</a:t>
            </a:r>
            <a:endParaRPr lang="ja-JP" altLang="en-US" sz="3200" dirty="0" smtClean="0"/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8470900" cy="5919788"/>
          </a:xfrm>
        </p:spPr>
        <p:txBody>
          <a:bodyPr/>
          <a:lstStyle/>
          <a:p>
            <a:r>
              <a:rPr lang="en-US" altLang="ja-JP" dirty="0" smtClean="0"/>
              <a:t>Motivation</a:t>
            </a:r>
          </a:p>
          <a:p>
            <a:pPr lvl="1"/>
            <a:r>
              <a:rPr lang="en-CA" altLang="ja-JP" dirty="0" smtClean="0"/>
              <a:t>Improve regression</a:t>
            </a:r>
          </a:p>
          <a:p>
            <a:pPr lvl="1"/>
            <a:r>
              <a:rPr lang="en-CA" altLang="ja-JP" dirty="0" smtClean="0"/>
              <a:t>Simplify </a:t>
            </a:r>
            <a:r>
              <a:rPr lang="en-CA" altLang="ja-JP" dirty="0" err="1" smtClean="0"/>
              <a:t>ic</a:t>
            </a:r>
            <a:r>
              <a:rPr lang="en-CA" altLang="ja-JP" dirty="0" smtClean="0"/>
              <a:t> prediction and </a:t>
            </a:r>
            <a:r>
              <a:rPr lang="en-CA" altLang="ja-JP" dirty="0" err="1" smtClean="0"/>
              <a:t>ic</a:t>
            </a:r>
            <a:r>
              <a:rPr lang="en-CA" altLang="ja-JP" dirty="0" smtClean="0"/>
              <a:t> parameter derivation</a:t>
            </a:r>
            <a:endParaRPr lang="en-US" altLang="ja-JP" dirty="0" smtClean="0"/>
          </a:p>
          <a:p>
            <a:r>
              <a:rPr lang="en-US" altLang="ja-JP" dirty="0" smtClean="0"/>
              <a:t>Proposal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Regression improvement with parameter cost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Constant shift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2Nx2N only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L0 only</a:t>
            </a:r>
          </a:p>
          <a:p>
            <a:r>
              <a:rPr lang="en-US" altLang="ja-JP" dirty="0" smtClean="0">
                <a:sym typeface="Wingdings" pitchFamily="2" charset="2"/>
              </a:rPr>
              <a:t>Experimental results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0.24 % gain in total video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0.18 % gain in synthesis video</a:t>
            </a:r>
          </a:p>
          <a:p>
            <a:pPr lvl="1"/>
            <a:endParaRPr lang="en-US" altLang="ja-JP" dirty="0" smtClean="0">
              <a:sym typeface="Wingdings" pitchFamily="2" charset="2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C5EE1F-EC16-4A4F-898D-97AA2E294057}" type="slidenum">
              <a:rPr lang="ja-JP" altLang="en-US" smtClean="0"/>
              <a:pPr>
                <a:defRPr/>
              </a:pPr>
              <a:t>13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14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32048" y="2204864"/>
            <a:ext cx="8280412" cy="688256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4000" dirty="0" smtClean="0"/>
              <a:t>Comparison with related proposals</a:t>
            </a:r>
            <a:endParaRPr kumimoji="1" lang="ja-JP" alt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Comparison Simplification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15</a:t>
            </a:fld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03548" y="1232756"/>
            <a:ext cx="1404156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smtClean="0"/>
              <a:t>Sharp</a:t>
            </a:r>
          </a:p>
          <a:p>
            <a:r>
              <a:rPr lang="en-US" altLang="ja-JP" sz="2800" dirty="0" smtClean="0"/>
              <a:t>(D0061)</a:t>
            </a:r>
            <a:endParaRPr kumimoji="1" lang="ja-JP" altLang="en-US" sz="2800" dirty="0" smtClean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03548" y="2816932"/>
            <a:ext cx="1655676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smtClean="0"/>
              <a:t>Samsung</a:t>
            </a:r>
          </a:p>
          <a:p>
            <a:r>
              <a:rPr lang="en-US" altLang="ja-JP" sz="2800" dirty="0" smtClean="0"/>
              <a:t>(D0114)</a:t>
            </a:r>
            <a:endParaRPr kumimoji="1" lang="ja-JP" altLang="en-US" sz="2800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03548" y="4689140"/>
            <a:ext cx="1655676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2800" dirty="0" smtClean="0"/>
              <a:t>LG</a:t>
            </a:r>
            <a:endParaRPr kumimoji="1" lang="en-US" altLang="ja-JP" sz="2800" dirty="0" smtClean="0"/>
          </a:p>
          <a:p>
            <a:r>
              <a:rPr lang="en-US" altLang="ja-JP" sz="2800" dirty="0" smtClean="0"/>
              <a:t>(D0096)</a:t>
            </a:r>
            <a:endParaRPr kumimoji="1" lang="ja-JP" altLang="en-US" sz="2800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339752" y="1160748"/>
            <a:ext cx="6804248" cy="136536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smtClean="0"/>
              <a:t>a = (</a:t>
            </a:r>
            <a:r>
              <a:rPr kumimoji="1" lang="en-US" altLang="ja-JP" sz="2800" dirty="0" err="1" smtClean="0"/>
              <a:t>N</a:t>
            </a:r>
            <a:r>
              <a:rPr lang="en-US" altLang="ja-JP" sz="2800" dirty="0" err="1" smtClean="0"/>
              <a:t>Σxy</a:t>
            </a:r>
            <a:r>
              <a:rPr lang="en-US" altLang="ja-JP" sz="2800" dirty="0" smtClean="0"/>
              <a:t> – </a:t>
            </a:r>
            <a:r>
              <a:rPr lang="en-US" altLang="ja-JP" sz="2800" dirty="0" err="1" smtClean="0"/>
              <a:t>Σx</a:t>
            </a:r>
            <a:r>
              <a:rPr lang="en-US" altLang="ja-JP" sz="2800" dirty="0" smtClean="0"/>
              <a:t>*</a:t>
            </a:r>
            <a:r>
              <a:rPr lang="en-US" altLang="ja-JP" sz="2800" dirty="0" err="1" smtClean="0"/>
              <a:t>Σy</a:t>
            </a:r>
            <a:r>
              <a:rPr lang="en-US" altLang="ja-JP" sz="2800" dirty="0" smtClean="0"/>
              <a:t> - c) / (</a:t>
            </a:r>
            <a:r>
              <a:rPr lang="en-US" altLang="ja-JP" sz="2800" dirty="0" err="1" smtClean="0"/>
              <a:t>NΣxx</a:t>
            </a:r>
            <a:r>
              <a:rPr lang="en-US" altLang="ja-JP" sz="2800" dirty="0" smtClean="0"/>
              <a:t> – </a:t>
            </a:r>
            <a:r>
              <a:rPr lang="en-US" altLang="ja-JP" sz="2800" dirty="0" err="1" smtClean="0"/>
              <a:t>Σx</a:t>
            </a:r>
            <a:r>
              <a:rPr lang="en-US" altLang="ja-JP" sz="2800" dirty="0" smtClean="0"/>
              <a:t>*</a:t>
            </a:r>
            <a:r>
              <a:rPr lang="en-US" altLang="ja-JP" sz="2800" dirty="0" err="1" smtClean="0"/>
              <a:t>Σx</a:t>
            </a:r>
            <a:r>
              <a:rPr lang="en-US" altLang="ja-JP" sz="2800" dirty="0" smtClean="0"/>
              <a:t> -c)</a:t>
            </a:r>
          </a:p>
          <a:p>
            <a:r>
              <a:rPr kumimoji="1" lang="en-US" altLang="ja-JP" sz="2800" dirty="0" smtClean="0"/>
              <a:t>b = (</a:t>
            </a:r>
            <a:r>
              <a:rPr kumimoji="1" lang="en-US" altLang="ja-JP" sz="2800" dirty="0" err="1" smtClean="0"/>
              <a:t>Σy</a:t>
            </a:r>
            <a:r>
              <a:rPr kumimoji="1" lang="en-US" altLang="ja-JP" sz="2800" dirty="0" smtClean="0"/>
              <a:t> – a</a:t>
            </a:r>
            <a:r>
              <a:rPr lang="en-US" altLang="ja-JP" sz="2800" dirty="0" smtClean="0"/>
              <a:t>*</a:t>
            </a:r>
            <a:r>
              <a:rPr lang="en-US" altLang="ja-JP" sz="2800" dirty="0" err="1" smtClean="0"/>
              <a:t>Σx</a:t>
            </a:r>
            <a:r>
              <a:rPr kumimoji="1" lang="en-US" altLang="ja-JP" sz="2800" dirty="0" smtClean="0"/>
              <a:t>) &gt;&gt; shift</a:t>
            </a:r>
          </a:p>
          <a:p>
            <a:r>
              <a:rPr lang="en-US" altLang="ja-JP" sz="2800" dirty="0" smtClean="0"/>
              <a:t>y = (a*x + 16) &gt;&gt; 5 + b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411760" y="2852936"/>
            <a:ext cx="6336704" cy="136536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smtClean="0"/>
              <a:t>a = (</a:t>
            </a:r>
            <a:r>
              <a:rPr lang="en-US" altLang="ja-JP" sz="2800" dirty="0" err="1" smtClean="0"/>
              <a:t>Σy</a:t>
            </a:r>
            <a:r>
              <a:rPr lang="en-US" altLang="ja-JP" sz="2800" dirty="0" smtClean="0"/>
              <a:t> / </a:t>
            </a:r>
            <a:r>
              <a:rPr lang="en-US" altLang="ja-JP" sz="2800" dirty="0" err="1" smtClean="0"/>
              <a:t>Σx</a:t>
            </a:r>
            <a:r>
              <a:rPr lang="en-US" altLang="ja-JP" sz="2800" dirty="0" smtClean="0"/>
              <a:t>) </a:t>
            </a:r>
          </a:p>
          <a:p>
            <a:r>
              <a:rPr kumimoji="1" lang="en-US" altLang="ja-JP" sz="2800" dirty="0" smtClean="0"/>
              <a:t>b </a:t>
            </a:r>
            <a:r>
              <a:rPr lang="en-US" altLang="ja-JP" sz="2800" dirty="0" smtClean="0"/>
              <a:t>= (</a:t>
            </a:r>
            <a:r>
              <a:rPr lang="en-US" altLang="ja-JP" sz="2800" dirty="0" err="1" smtClean="0"/>
              <a:t>Σy</a:t>
            </a:r>
            <a:r>
              <a:rPr lang="en-US" altLang="ja-JP" sz="2800" dirty="0" smtClean="0"/>
              <a:t> – a*</a:t>
            </a:r>
            <a:r>
              <a:rPr lang="en-US" altLang="ja-JP" sz="2800" dirty="0" err="1" smtClean="0"/>
              <a:t>Σx</a:t>
            </a:r>
            <a:r>
              <a:rPr kumimoji="1" lang="en-US" altLang="ja-JP" sz="2800" dirty="0" smtClean="0"/>
              <a:t>) &gt;&gt; shift</a:t>
            </a:r>
          </a:p>
          <a:p>
            <a:r>
              <a:rPr lang="en-US" altLang="ja-JP" sz="2800" dirty="0" smtClean="0"/>
              <a:t>y = (a*x + 8) &gt;&gt; 4 + b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447764" y="4725144"/>
            <a:ext cx="4284476" cy="1365365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strike="sngStrike" dirty="0" smtClean="0"/>
              <a:t>a = ...</a:t>
            </a:r>
          </a:p>
          <a:p>
            <a:r>
              <a:rPr kumimoji="1" lang="en-US" altLang="ja-JP" sz="2800" dirty="0" smtClean="0"/>
              <a:t>b </a:t>
            </a:r>
            <a:r>
              <a:rPr lang="en-US" altLang="ja-JP" sz="2800" dirty="0" smtClean="0"/>
              <a:t>= (</a:t>
            </a:r>
            <a:r>
              <a:rPr lang="en-US" altLang="ja-JP" sz="2800" dirty="0" err="1" smtClean="0"/>
              <a:t>Σy</a:t>
            </a:r>
            <a:r>
              <a:rPr lang="en-US" altLang="ja-JP" sz="2800" dirty="0" smtClean="0"/>
              <a:t> – </a:t>
            </a:r>
            <a:r>
              <a:rPr lang="en-US" altLang="ja-JP" sz="2800" dirty="0" err="1" smtClean="0"/>
              <a:t>Σx</a:t>
            </a:r>
            <a:r>
              <a:rPr kumimoji="1" lang="en-US" altLang="ja-JP" sz="2800" dirty="0" smtClean="0"/>
              <a:t>) &gt;&gt; shift</a:t>
            </a:r>
          </a:p>
          <a:p>
            <a:r>
              <a:rPr lang="en-US" altLang="ja-JP" sz="2800" dirty="0" smtClean="0"/>
              <a:t>y = x + 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Complexity comparison</a:t>
            </a:r>
            <a:endParaRPr kumimoji="1" lang="ja-JP" altLang="en-US" dirty="0"/>
          </a:p>
        </p:txBody>
      </p:sp>
      <p:graphicFrame>
        <p:nvGraphicFramePr>
          <p:cNvPr id="5" name="コンテンツ プレースホルダ 4"/>
          <p:cNvGraphicFramePr>
            <a:graphicFrameLocks noGrp="1"/>
          </p:cNvGraphicFramePr>
          <p:nvPr>
            <p:ph idx="1"/>
          </p:nvPr>
        </p:nvGraphicFramePr>
        <p:xfrm>
          <a:off x="251520" y="656692"/>
          <a:ext cx="8424936" cy="2743200"/>
        </p:xfrm>
        <a:graphic>
          <a:graphicData uri="http://schemas.openxmlformats.org/drawingml/2006/table">
            <a:tbl>
              <a:tblPr/>
              <a:tblGrid>
                <a:gridCol w="1404156"/>
                <a:gridCol w="1404156"/>
                <a:gridCol w="1404156"/>
                <a:gridCol w="1404156"/>
                <a:gridCol w="1404156"/>
                <a:gridCol w="1404156"/>
              </a:tblGrid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2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72000" marR="7200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Add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Mul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Shift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Div or LUT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Clip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Sharp</a:t>
                      </a:r>
                      <a:b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</a:b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(D0060)</a:t>
                      </a:r>
                    </a:p>
                  </a:txBody>
                  <a:tcPr marL="72000" marR="7200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130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97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71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64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Samsung</a:t>
                      </a:r>
                      <a:b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</a:b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(D0114)</a:t>
                      </a:r>
                    </a:p>
                  </a:txBody>
                  <a:tcPr marL="72000" marR="7200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96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65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65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64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LG</a:t>
                      </a:r>
                      <a:b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</a:br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(D0096)</a:t>
                      </a:r>
                    </a:p>
                  </a:txBody>
                  <a:tcPr marL="72000" marR="7200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96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65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64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MCP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72000" marR="7200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1288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1472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128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64</a:t>
                      </a:r>
                    </a:p>
                  </a:txBody>
                  <a:tcPr marL="72000" marR="7200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smtClean="0">
                          <a:solidFill>
                            <a:srgbClr val="FF0000"/>
                          </a:solidFill>
                          <a:latin typeface="ＭＳ Ｐゴシック"/>
                        </a:rPr>
                        <a:t>Cost</a:t>
                      </a:r>
                      <a:endParaRPr lang="en-US" sz="2000" b="1" i="0" u="none" strike="noStrike" dirty="0">
                        <a:solidFill>
                          <a:srgbClr val="FF0000"/>
                        </a:solidFill>
                        <a:latin typeface="ＭＳ Ｐゴシック"/>
                      </a:endParaRPr>
                    </a:p>
                  </a:txBody>
                  <a:tcPr marL="72000" marR="7200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1" i="0" u="none" strike="noStrike" dirty="0" smtClean="0">
                          <a:solidFill>
                            <a:srgbClr val="FF0000"/>
                          </a:solidFill>
                          <a:latin typeface="ＭＳ Ｐゴシック"/>
                        </a:rPr>
                        <a:t>1</a:t>
                      </a:r>
                      <a:endParaRPr lang="en-US" altLang="ja-JP" sz="2000" b="1" i="0" u="none" strike="noStrike" dirty="0">
                        <a:solidFill>
                          <a:srgbClr val="FF0000"/>
                        </a:solidFill>
                        <a:latin typeface="ＭＳ Ｐゴシック"/>
                      </a:endParaRP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1" i="0" u="none" strike="noStrike" dirty="0" smtClean="0">
                          <a:solidFill>
                            <a:srgbClr val="FF0000"/>
                          </a:solidFill>
                          <a:latin typeface="ＭＳ Ｐゴシック"/>
                        </a:rPr>
                        <a:t>2</a:t>
                      </a:r>
                      <a:endParaRPr lang="en-US" altLang="ja-JP" sz="2000" b="1" i="0" u="none" strike="noStrike" dirty="0">
                        <a:solidFill>
                          <a:srgbClr val="FF0000"/>
                        </a:solidFill>
                        <a:latin typeface="ＭＳ Ｐゴシック"/>
                      </a:endParaRP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1" i="0" u="none" strike="noStrike" dirty="0" smtClean="0">
                          <a:solidFill>
                            <a:srgbClr val="FF0000"/>
                          </a:solidFill>
                          <a:latin typeface="ＭＳ Ｐゴシック"/>
                        </a:rPr>
                        <a:t>1</a:t>
                      </a:r>
                      <a:endParaRPr lang="en-US" altLang="ja-JP" sz="2000" b="1" i="0" u="none" strike="noStrike" dirty="0">
                        <a:solidFill>
                          <a:srgbClr val="FF0000"/>
                        </a:solidFill>
                        <a:latin typeface="ＭＳ Ｐゴシック"/>
                      </a:endParaRP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1" i="0" u="none" strike="noStrike" dirty="0" smtClean="0">
                          <a:solidFill>
                            <a:srgbClr val="FF0000"/>
                          </a:solidFill>
                          <a:latin typeface="ＭＳ Ｐゴシック"/>
                        </a:rPr>
                        <a:t>30</a:t>
                      </a:r>
                      <a:endParaRPr lang="en-US" altLang="ja-JP" sz="2000" b="1" i="0" u="none" strike="noStrike" dirty="0">
                        <a:solidFill>
                          <a:srgbClr val="FF0000"/>
                        </a:solidFill>
                        <a:latin typeface="ＭＳ Ｐゴシック"/>
                      </a:endParaRPr>
                    </a:p>
                  </a:txBody>
                  <a:tcPr marL="72000" marR="720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2000" b="1" i="0" u="none" strike="noStrike" dirty="0" smtClean="0">
                          <a:solidFill>
                            <a:srgbClr val="FF0000"/>
                          </a:solidFill>
                          <a:latin typeface="ＭＳ Ｐゴシック"/>
                        </a:rPr>
                        <a:t>1</a:t>
                      </a:r>
                      <a:endParaRPr lang="en-US" altLang="ja-JP" sz="2000" b="1" i="0" u="none" strike="noStrike" dirty="0">
                        <a:solidFill>
                          <a:srgbClr val="FF0000"/>
                        </a:solidFill>
                        <a:latin typeface="ＭＳ Ｐゴシック"/>
                      </a:endParaRPr>
                    </a:p>
                  </a:txBody>
                  <a:tcPr marL="72000" marR="7200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16</a:t>
            </a:fld>
            <a:endParaRPr lang="ja-JP" altLang="en-US" dirty="0"/>
          </a:p>
        </p:txBody>
      </p:sp>
      <p:graphicFrame>
        <p:nvGraphicFramePr>
          <p:cNvPr id="8" name="グラフ 7"/>
          <p:cNvGraphicFramePr>
            <a:graphicFrameLocks/>
          </p:cNvGraphicFramePr>
          <p:nvPr/>
        </p:nvGraphicFramePr>
        <p:xfrm>
          <a:off x="4680012" y="3501008"/>
          <a:ext cx="4095750" cy="3105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/>
        </p:nvGraphicFramePr>
        <p:xfrm>
          <a:off x="251522" y="3717032"/>
          <a:ext cx="4248470" cy="2393424"/>
        </p:xfrm>
        <a:graphic>
          <a:graphicData uri="http://schemas.openxmlformats.org/drawingml/2006/table">
            <a:tbl>
              <a:tblPr/>
              <a:tblGrid>
                <a:gridCol w="849694"/>
                <a:gridCol w="849694"/>
                <a:gridCol w="849694"/>
                <a:gridCol w="849694"/>
                <a:gridCol w="849694"/>
              </a:tblGrid>
              <a:tr h="864096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3600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Sharp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(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D0061)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36000" marR="360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Samsung</a:t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</a:b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(D0114)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LG</a:t>
                      </a:r>
                      <a:b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</a:b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(D0096)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MCP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09776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8x8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3600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1.00 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0.79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0.33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9.05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776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16x16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3600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1.00 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0.87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0.37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9.59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776"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32x32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36000" marR="360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1.00 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0.93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0.38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9.75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Coding performance comparison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17</a:t>
            </a:fld>
            <a:endParaRPr lang="ja-JP" altLang="en-US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2231737" y="800708"/>
          <a:ext cx="6768755" cy="5069205"/>
        </p:xfrm>
        <a:graphic>
          <a:graphicData uri="http://schemas.openxmlformats.org/drawingml/2006/table">
            <a:tbl>
              <a:tblPr/>
              <a:tblGrid>
                <a:gridCol w="966965"/>
                <a:gridCol w="966965"/>
                <a:gridCol w="966965"/>
                <a:gridCol w="966965"/>
                <a:gridCol w="966965"/>
                <a:gridCol w="966965"/>
                <a:gridCol w="966965"/>
              </a:tblGrid>
              <a:tr h="43815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PSNR / video bitrate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PSNR / total bitrate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synth PSNR / total bitrate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Balloons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latin typeface="ＭＳ Ｐゴシック"/>
                        </a:rPr>
                        <a:t>Kendo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Newspaper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-0.28%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-0.24%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-0.18%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PSNR / video bitrate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PSNR / total bitrate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synth PSNR / total bitrate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Balloons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latin typeface="ＭＳ Ｐゴシック"/>
                        </a:rPr>
                        <a:t>Kendo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Newspaper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-0.16%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-0.14%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-0.09%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0" i="0" u="none" strike="noStrike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PSNR / video bitrate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video PSNR / total bitrate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synth PSNR / total bitrate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Balloons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FF0000"/>
                          </a:solidFill>
                          <a:latin typeface="ＭＳ Ｐゴシック"/>
                        </a:rPr>
                        <a:t>Kendo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 dirty="0">
                          <a:solidFill>
                            <a:srgbClr val="FF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ＭＳ Ｐゴシック"/>
                        </a:rPr>
                        <a:t>Newspaper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ＭＳ Ｐゴシック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-0.02%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>
                          <a:solidFill>
                            <a:srgbClr val="000000"/>
                          </a:solidFill>
                          <a:latin typeface="ＭＳ Ｐゴシック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400" b="1" i="0" u="none" strike="noStrike" dirty="0">
                          <a:solidFill>
                            <a:srgbClr val="000000"/>
                          </a:solidFill>
                          <a:latin typeface="ＭＳ Ｐゴシック"/>
                        </a:rPr>
                        <a:t>-0.08%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503548" y="1196752"/>
            <a:ext cx="1404156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smtClean="0"/>
              <a:t>Sharp</a:t>
            </a:r>
          </a:p>
          <a:p>
            <a:r>
              <a:rPr lang="en-US" altLang="ja-JP" sz="2800" dirty="0" smtClean="0"/>
              <a:t>(D0061)</a:t>
            </a:r>
            <a:endParaRPr kumimoji="1" lang="ja-JP" altLang="en-US" sz="2800" dirty="0" smtClean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03548" y="2816932"/>
            <a:ext cx="1655676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smtClean="0"/>
              <a:t>Samsung</a:t>
            </a:r>
          </a:p>
          <a:p>
            <a:r>
              <a:rPr lang="en-US" altLang="ja-JP" sz="2800" dirty="0" smtClean="0"/>
              <a:t>(D0114)</a:t>
            </a:r>
            <a:endParaRPr kumimoji="1" lang="ja-JP" altLang="en-US" sz="2800" dirty="0" smtClean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03548" y="4689140"/>
            <a:ext cx="1655676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2800" dirty="0" smtClean="0"/>
              <a:t>LG</a:t>
            </a:r>
            <a:endParaRPr kumimoji="1" lang="en-US" altLang="ja-JP" sz="2800" dirty="0" smtClean="0"/>
          </a:p>
          <a:p>
            <a:r>
              <a:rPr lang="en-US" altLang="ja-JP" sz="2800" dirty="0" smtClean="0"/>
              <a:t>(D0096)</a:t>
            </a:r>
            <a:endParaRPr kumimoji="1" lang="ja-JP" altLang="en-US" sz="2800" dirty="0" smtClean="0"/>
          </a:p>
        </p:txBody>
      </p:sp>
      <p:sp>
        <p:nvSpPr>
          <p:cNvPr id="13" name="右矢印 12"/>
          <p:cNvSpPr/>
          <p:nvPr/>
        </p:nvSpPr>
        <p:spPr>
          <a:xfrm>
            <a:off x="1439652" y="5877272"/>
            <a:ext cx="756084" cy="684076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447256" y="5923522"/>
            <a:ext cx="6696744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smtClean="0"/>
              <a:t>0.2 % gai</a:t>
            </a:r>
            <a:r>
              <a:rPr lang="en-US" altLang="ja-JP" sz="2800" dirty="0" smtClean="0"/>
              <a:t>n (up to 1.1% gain) compared to the simplest one (D0096)</a:t>
            </a:r>
            <a:endParaRPr kumimoji="1" lang="ja-JP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Remark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435280" cy="5614987"/>
          </a:xfrm>
        </p:spPr>
        <p:txBody>
          <a:bodyPr/>
          <a:lstStyle/>
          <a:p>
            <a:r>
              <a:rPr kumimoji="1" lang="en-US" altLang="ja-JP" dirty="0" smtClean="0"/>
              <a:t>Compared with MCP, IC’s computation cost is not high</a:t>
            </a:r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  <a:p>
            <a:r>
              <a:rPr kumimoji="1" lang="en-US" altLang="ja-JP" dirty="0" smtClean="0"/>
              <a:t>We recommend to adopt the best performance method</a:t>
            </a:r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18</a:t>
            </a:fld>
            <a:endParaRPr lang="ja-JP" altLang="en-US" dirty="0"/>
          </a:p>
        </p:txBody>
      </p:sp>
      <p:sp>
        <p:nvSpPr>
          <p:cNvPr id="5" name="下矢印 4"/>
          <p:cNvSpPr/>
          <p:nvPr/>
        </p:nvSpPr>
        <p:spPr>
          <a:xfrm>
            <a:off x="3851920" y="2348880"/>
            <a:ext cx="1080120" cy="972108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457200" y="96838"/>
            <a:ext cx="8229600" cy="415925"/>
          </a:xfrm>
        </p:spPr>
        <p:txBody>
          <a:bodyPr/>
          <a:lstStyle/>
          <a:p>
            <a:r>
              <a:rPr lang="en-US" altLang="ja-JP" sz="3200" dirty="0" smtClean="0"/>
              <a:t>Overall summary</a:t>
            </a:r>
            <a:endParaRPr lang="ja-JP" altLang="en-US" sz="3200" dirty="0" smtClean="0"/>
          </a:p>
        </p:txBody>
      </p:sp>
      <p:sp>
        <p:nvSpPr>
          <p:cNvPr id="6147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657225"/>
            <a:ext cx="8470900" cy="5919788"/>
          </a:xfrm>
        </p:spPr>
        <p:txBody>
          <a:bodyPr/>
          <a:lstStyle/>
          <a:p>
            <a:r>
              <a:rPr lang="en-US" altLang="ja-JP" dirty="0" smtClean="0"/>
              <a:t>Motivation</a:t>
            </a:r>
          </a:p>
          <a:p>
            <a:pPr lvl="1"/>
            <a:r>
              <a:rPr lang="en-CA" altLang="ja-JP" dirty="0" smtClean="0"/>
              <a:t>Improve regression</a:t>
            </a:r>
          </a:p>
          <a:p>
            <a:pPr lvl="1"/>
            <a:r>
              <a:rPr lang="en-CA" altLang="ja-JP" dirty="0" smtClean="0"/>
              <a:t>Simplify </a:t>
            </a:r>
            <a:r>
              <a:rPr lang="en-CA" altLang="ja-JP" dirty="0" err="1" smtClean="0"/>
              <a:t>ic</a:t>
            </a:r>
            <a:r>
              <a:rPr lang="en-CA" altLang="ja-JP" dirty="0" smtClean="0"/>
              <a:t> prediction and </a:t>
            </a:r>
            <a:r>
              <a:rPr lang="en-CA" altLang="ja-JP" dirty="0" err="1" smtClean="0"/>
              <a:t>ic</a:t>
            </a:r>
            <a:r>
              <a:rPr lang="en-CA" altLang="ja-JP" dirty="0" smtClean="0"/>
              <a:t> parameter derivation</a:t>
            </a:r>
            <a:endParaRPr lang="en-US" altLang="ja-JP" dirty="0" smtClean="0"/>
          </a:p>
          <a:p>
            <a:r>
              <a:rPr lang="en-US" altLang="ja-JP" dirty="0" smtClean="0"/>
              <a:t>Proposal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Regression improvement with parameter cost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Constant shift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2Nx2N only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L0 only</a:t>
            </a:r>
          </a:p>
          <a:p>
            <a:r>
              <a:rPr lang="en-US" altLang="ja-JP" dirty="0" smtClean="0">
                <a:sym typeface="Wingdings" pitchFamily="2" charset="2"/>
              </a:rPr>
              <a:t>Experimental results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0.24 % gain in total video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0.18 % gain in synthesis video</a:t>
            </a:r>
          </a:p>
          <a:p>
            <a:pPr lvl="1"/>
            <a:endParaRPr lang="en-US" altLang="ja-JP" dirty="0" smtClean="0">
              <a:sym typeface="Wingdings" pitchFamily="2" charset="2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C5EE1F-EC16-4A4F-898D-97AA2E294057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Problem statement (1)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ja-JP" dirty="0" smtClean="0"/>
              <a:t>IC utilizes the linear regression model in which parameters are derived by least square error (LSE) algorithm. However these LSE model is known not robust in real world where a lot of outliner and noise exists.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819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aphicFrame>
        <p:nvGraphicFramePr>
          <p:cNvPr id="1033" name="Object 9"/>
          <p:cNvGraphicFramePr>
            <a:graphicFrameLocks noChangeAspect="1"/>
          </p:cNvGraphicFramePr>
          <p:nvPr/>
        </p:nvGraphicFramePr>
        <p:xfrm>
          <a:off x="1187624" y="5085184"/>
          <a:ext cx="6872288" cy="1057275"/>
        </p:xfrm>
        <a:graphic>
          <a:graphicData uri="http://schemas.openxmlformats.org/presentationml/2006/ole">
            <p:oleObj spid="_x0000_s1033" name="文書" r:id="rId3" imgW="2705242" imgH="414375" progId="Word.Document.12">
              <p:embed/>
            </p:oleObj>
          </a:graphicData>
        </a:graphic>
      </p:graphicFrame>
      <p:sp>
        <p:nvSpPr>
          <p:cNvPr id="14" name="下矢印 13"/>
          <p:cNvSpPr/>
          <p:nvPr/>
        </p:nvSpPr>
        <p:spPr>
          <a:xfrm>
            <a:off x="3563888" y="3645024"/>
            <a:ext cx="936104" cy="1440160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787516" y="3861048"/>
            <a:ext cx="4356484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smtClean="0"/>
              <a:t>add </a:t>
            </a:r>
            <a:r>
              <a:rPr kumimoji="1" lang="en-US" altLang="ja-JP" sz="2800" dirty="0" err="1" smtClean="0"/>
              <a:t>parmeter</a:t>
            </a:r>
            <a:r>
              <a:rPr kumimoji="1" lang="en-US" altLang="ja-JP" sz="2800" dirty="0" smtClean="0"/>
              <a:t> cost</a:t>
            </a:r>
          </a:p>
          <a:p>
            <a:r>
              <a:rPr lang="en-US" altLang="ja-JP" sz="2800" dirty="0" smtClean="0"/>
              <a:t>(</a:t>
            </a:r>
            <a:r>
              <a:rPr lang="en-US" altLang="ja-JP" sz="2800" dirty="0" err="1" smtClean="0"/>
              <a:t>reguralization</a:t>
            </a:r>
            <a:r>
              <a:rPr lang="en-US" altLang="ja-JP" sz="2800" dirty="0" smtClean="0"/>
              <a:t> parameter)</a:t>
            </a:r>
            <a:endParaRPr kumimoji="1" lang="ja-JP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Problem statement (2)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507288" cy="5614987"/>
          </a:xfrm>
        </p:spPr>
        <p:txBody>
          <a:bodyPr/>
          <a:lstStyle/>
          <a:p>
            <a:r>
              <a:rPr kumimoji="1" lang="en-US" altLang="ja-JP" dirty="0" smtClean="0"/>
              <a:t>IC has several complexity problems</a:t>
            </a:r>
          </a:p>
          <a:p>
            <a:pPr lvl="1"/>
            <a:r>
              <a:rPr lang="en-CA" altLang="ja-JP" dirty="0" smtClean="0"/>
              <a:t>Adaptive shift operation</a:t>
            </a:r>
          </a:p>
          <a:p>
            <a:pPr lvl="1">
              <a:buNone/>
            </a:pPr>
            <a:endParaRPr lang="en-CA" altLang="ja-JP" dirty="0" smtClean="0"/>
          </a:p>
          <a:p>
            <a:pPr lvl="1"/>
            <a:r>
              <a:rPr lang="en-CA" altLang="ja-JP" dirty="0" smtClean="0"/>
              <a:t>Complex parameter derivation</a:t>
            </a:r>
          </a:p>
          <a:p>
            <a:pPr lvl="2"/>
            <a:endParaRPr lang="en-CA" altLang="ja-JP" dirty="0" smtClean="0"/>
          </a:p>
          <a:p>
            <a:pPr lvl="1"/>
            <a:r>
              <a:rPr lang="en-CA" altLang="ja-JP" dirty="0" smtClean="0"/>
              <a:t>Small block size</a:t>
            </a:r>
          </a:p>
          <a:p>
            <a:pPr lvl="2"/>
            <a:r>
              <a:rPr lang="en-CA" altLang="ja-JP" dirty="0" smtClean="0"/>
              <a:t>Smallest PU might use IC (4x8/8x4) which increases worst case computation</a:t>
            </a:r>
          </a:p>
          <a:p>
            <a:pPr lvl="1"/>
            <a:r>
              <a:rPr lang="en-CA" altLang="ja-JP" dirty="0" smtClean="0"/>
              <a:t>Bi-prediction operation</a:t>
            </a:r>
          </a:p>
          <a:p>
            <a:pPr lvl="2"/>
            <a:r>
              <a:rPr kumimoji="1" lang="en-CA" altLang="ja-JP" dirty="0" smtClean="0"/>
              <a:t>IC might be used in both L0 and L1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151620" y="1988840"/>
            <a:ext cx="79923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 (predSamplesL0[ x ][ y ] * icWeightL0 ) &gt;&gt; </a:t>
            </a:r>
            <a:r>
              <a:rPr lang="en-US" altLang="ja-JP" b="1" dirty="0" err="1" smtClean="0"/>
              <a:t>icShift</a:t>
            </a:r>
            <a:r>
              <a:rPr lang="en-US" altLang="ja-JP" dirty="0" smtClean="0"/>
              <a:t>  ) + ( icOffsetL0 &lt;&lt; shift1 ) 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 (1)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Add </a:t>
            </a:r>
            <a:r>
              <a:rPr lang="en-US" altLang="ja-JP" dirty="0" err="1" smtClean="0"/>
              <a:t>parmeter</a:t>
            </a:r>
            <a:r>
              <a:rPr lang="en-US" altLang="ja-JP" dirty="0" smtClean="0"/>
              <a:t> cost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2132856"/>
            <a:ext cx="9597694" cy="143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右矢印 9"/>
          <p:cNvSpPr/>
          <p:nvPr/>
        </p:nvSpPr>
        <p:spPr>
          <a:xfrm>
            <a:off x="1259632" y="4653136"/>
            <a:ext cx="756084" cy="684076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303748" y="4761148"/>
            <a:ext cx="5364596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800" dirty="0" smtClean="0"/>
              <a:t>improve coding efficiency (0.2%)</a:t>
            </a:r>
            <a:endParaRPr kumimoji="1" lang="ja-JP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Proposal (2)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686800" cy="5614987"/>
          </a:xfrm>
        </p:spPr>
        <p:txBody>
          <a:bodyPr/>
          <a:lstStyle/>
          <a:p>
            <a:r>
              <a:rPr kumimoji="1" lang="en-US" altLang="ja-JP" dirty="0" smtClean="0"/>
              <a:t>Constant shift</a:t>
            </a:r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pPr lvl="1"/>
            <a:r>
              <a:rPr lang="en-US" altLang="ja-JP" dirty="0" smtClean="0"/>
              <a:t>range</a:t>
            </a:r>
          </a:p>
          <a:p>
            <a:pPr lvl="1">
              <a:buNone/>
            </a:pPr>
            <a:endParaRPr lang="en-US" altLang="ja-JP" dirty="0" smtClean="0"/>
          </a:p>
          <a:p>
            <a:pPr lvl="1">
              <a:buNone/>
            </a:pPr>
            <a:endParaRPr lang="en-US" altLang="ja-JP" dirty="0" smtClean="0"/>
          </a:p>
          <a:p>
            <a:pPr lvl="1"/>
            <a:r>
              <a:rPr lang="en-US" altLang="ja-JP" dirty="0" smtClean="0"/>
              <a:t>Remove adaptive shift part in IC parameter derivation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791580" y="1556792"/>
            <a:ext cx="74888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600" dirty="0" smtClean="0">
                <a:latin typeface="Times New Roman"/>
                <a:ea typeface="ＭＳ 明朝"/>
              </a:rPr>
              <a:t>( </a:t>
            </a:r>
            <a:r>
              <a:rPr lang="en-US" altLang="ja-JP" sz="3600" dirty="0" err="1" smtClean="0">
                <a:latin typeface="Times New Roman"/>
                <a:ea typeface="ＭＳ 明朝"/>
              </a:rPr>
              <a:t>clipPredVal</a:t>
            </a:r>
            <a:r>
              <a:rPr lang="en-US" altLang="ja-JP" sz="3600" dirty="0" smtClean="0">
                <a:latin typeface="Times New Roman"/>
                <a:ea typeface="ＭＳ 明朝"/>
              </a:rPr>
              <a:t> * icWeightL0 ) &gt;&gt; </a:t>
            </a:r>
            <a:r>
              <a:rPr lang="en-US" altLang="ja-JP" sz="3600" dirty="0" smtClean="0">
                <a:highlight>
                  <a:srgbClr val="00FF00"/>
                </a:highlight>
                <a:latin typeface="Times New Roman"/>
                <a:ea typeface="ＭＳ 明朝"/>
              </a:rPr>
              <a:t>5</a:t>
            </a:r>
            <a:r>
              <a:rPr lang="en-US" altLang="ja-JP" sz="3600" dirty="0" smtClean="0">
                <a:latin typeface="Times New Roman"/>
                <a:ea typeface="ＭＳ 明朝"/>
              </a:rPr>
              <a:t> ) + icOffsetL0</a:t>
            </a:r>
            <a:endParaRPr lang="ja-JP" altLang="en-US" sz="3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223628" y="4923249"/>
            <a:ext cx="6984268" cy="210402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hangingPunct="0"/>
            <a:r>
              <a:rPr lang="en-GB" altLang="ja-JP" sz="1200" strike="sngStrike" dirty="0" smtClean="0"/>
              <a:t>The variable </a:t>
            </a:r>
            <a:r>
              <a:rPr lang="en-GB" altLang="ja-JP" sz="1200" strike="sngStrike" dirty="0" err="1" smtClean="0"/>
              <a:t>icWeight</a:t>
            </a:r>
            <a:r>
              <a:rPr lang="en-GB" altLang="ja-JP" sz="1200" strike="sngStrike" dirty="0" smtClean="0"/>
              <a:t> specifying a weight for illumination compensation with 7 bit precision is derived as specified in the following:</a:t>
            </a:r>
            <a:endParaRPr lang="ja-JP" altLang="ja-JP" sz="1200" dirty="0" smtClean="0"/>
          </a:p>
          <a:p>
            <a:pPr hangingPunct="0"/>
            <a:r>
              <a:rPr lang="en-GB" altLang="ja-JP" sz="1200" strike="sngStrike" dirty="0" smtClean="0"/>
              <a:t>If </a:t>
            </a:r>
            <a:r>
              <a:rPr lang="en-GB" altLang="ja-JP" sz="1200" strike="sngStrike" dirty="0" err="1" smtClean="0"/>
              <a:t>invPsIcWeight</a:t>
            </a:r>
            <a:r>
              <a:rPr lang="en-GB" altLang="ja-JP" sz="1200" strike="sngStrike" dirty="0" smtClean="0"/>
              <a:t> is greater than or equal to −2</a:t>
            </a:r>
            <a:r>
              <a:rPr lang="en-GB" altLang="ja-JP" sz="1200" strike="sngStrike" baseline="30000" dirty="0" smtClean="0"/>
              <a:t>6</a:t>
            </a:r>
            <a:r>
              <a:rPr lang="en-GB" altLang="ja-JP" sz="1200" strike="sngStrike" dirty="0" smtClean="0"/>
              <a:t> and less than 2</a:t>
            </a:r>
            <a:r>
              <a:rPr lang="en-GB" altLang="ja-JP" sz="1200" strike="sngStrike" baseline="30000" dirty="0" smtClean="0"/>
              <a:t>6</a:t>
            </a:r>
            <a:r>
              <a:rPr lang="en-GB" altLang="ja-JP" sz="1200" strike="sngStrike" dirty="0" smtClean="0"/>
              <a:t>, the following applies.</a:t>
            </a:r>
            <a:endParaRPr lang="ja-JP" altLang="ja-JP" sz="1200" dirty="0" smtClean="0"/>
          </a:p>
          <a:p>
            <a:pPr lvl="3" hangingPunct="0"/>
            <a:r>
              <a:rPr lang="en-GB" altLang="ja-JP" sz="1200" strike="sngStrike" dirty="0" err="1" smtClean="0"/>
              <a:t>icWeight</a:t>
            </a:r>
            <a:r>
              <a:rPr lang="en-GB" altLang="ja-JP" sz="1200" strike="sngStrike" dirty="0" smtClean="0"/>
              <a:t> = </a:t>
            </a:r>
            <a:r>
              <a:rPr lang="en-GB" altLang="ja-JP" sz="1200" strike="sngStrike" dirty="0" err="1" smtClean="0"/>
              <a:t>invPsIcWeight</a:t>
            </a:r>
            <a:r>
              <a:rPr lang="en-GB" altLang="ja-JP" sz="1200" strike="sngStrike" dirty="0" smtClean="0"/>
              <a:t> 		(H‑228)</a:t>
            </a:r>
            <a:endParaRPr lang="ja-JP" altLang="ja-JP" sz="1200" dirty="0" smtClean="0"/>
          </a:p>
          <a:p>
            <a:pPr hangingPunct="0"/>
            <a:r>
              <a:rPr lang="en-GB" altLang="ja-JP" sz="1200" strike="sngStrike" dirty="0" smtClean="0"/>
              <a:t>Otherwise, ( </a:t>
            </a:r>
            <a:r>
              <a:rPr lang="en-GB" altLang="ja-JP" sz="1200" strike="sngStrike" dirty="0" err="1" smtClean="0"/>
              <a:t>invPsIcWeight</a:t>
            </a:r>
            <a:r>
              <a:rPr lang="en-GB" altLang="ja-JP" sz="1200" strike="sngStrike" dirty="0" smtClean="0"/>
              <a:t> is less than −2</a:t>
            </a:r>
            <a:r>
              <a:rPr lang="en-GB" altLang="ja-JP" sz="1200" strike="sngStrike" baseline="30000" dirty="0" smtClean="0"/>
              <a:t>6</a:t>
            </a:r>
            <a:r>
              <a:rPr lang="en-GB" altLang="ja-JP" sz="1200" strike="sngStrike" dirty="0" smtClean="0"/>
              <a:t> or greater than or equal to 2</a:t>
            </a:r>
            <a:r>
              <a:rPr lang="en-GB" altLang="ja-JP" sz="1200" strike="sngStrike" baseline="30000" dirty="0" smtClean="0"/>
              <a:t>6</a:t>
            </a:r>
            <a:r>
              <a:rPr lang="en-GB" altLang="ja-JP" sz="1200" strike="sngStrike" dirty="0" smtClean="0"/>
              <a:t> ), the following applies.</a:t>
            </a:r>
            <a:endParaRPr lang="ja-JP" altLang="ja-JP" sz="1200" dirty="0" smtClean="0"/>
          </a:p>
          <a:p>
            <a:pPr lvl="3" hangingPunct="0"/>
            <a:r>
              <a:rPr lang="en-GB" altLang="ja-JP" sz="1200" strike="sngStrike" dirty="0" err="1" smtClean="0"/>
              <a:t>decIcShift</a:t>
            </a:r>
            <a:r>
              <a:rPr lang="en-GB" altLang="ja-JP" sz="1200" strike="sngStrike" dirty="0" smtClean="0"/>
              <a:t> = Max( 0, Floor(Log2( Abs( </a:t>
            </a:r>
            <a:r>
              <a:rPr lang="en-GB" altLang="ja-JP" sz="1200" strike="sngStrike" dirty="0" err="1" smtClean="0"/>
              <a:t>icWeight</a:t>
            </a:r>
            <a:r>
              <a:rPr lang="en-GB" altLang="ja-JP" sz="1200" strike="sngStrike" dirty="0" smtClean="0"/>
              <a:t> ) ) − 5 ) )	(H‑229)</a:t>
            </a:r>
            <a:endParaRPr lang="ja-JP" altLang="ja-JP" sz="1200" dirty="0" smtClean="0"/>
          </a:p>
          <a:p>
            <a:pPr lvl="3" hangingPunct="0"/>
            <a:r>
              <a:rPr lang="en-GB" altLang="ja-JP" sz="1200" strike="sngStrike" dirty="0" smtClean="0"/>
              <a:t>[Ed (GT): In software a function counting leading zero ones is utilized to derive </a:t>
            </a:r>
            <a:r>
              <a:rPr lang="en-GB" altLang="ja-JP" sz="1200" strike="sngStrike" dirty="0" err="1" smtClean="0"/>
              <a:t>decIcShift</a:t>
            </a:r>
            <a:r>
              <a:rPr lang="en-GB" altLang="ja-JP" sz="1200" strike="sngStrike" dirty="0" smtClean="0"/>
              <a:t>. Does this match with draft text?]</a:t>
            </a:r>
            <a:endParaRPr lang="ja-JP" altLang="ja-JP" sz="1200" dirty="0" smtClean="0"/>
          </a:p>
          <a:p>
            <a:pPr lvl="3" hangingPunct="0"/>
            <a:r>
              <a:rPr lang="en-GB" altLang="ja-JP" sz="1200" strike="sngStrike" dirty="0" err="1" smtClean="0"/>
              <a:t>icWeight</a:t>
            </a:r>
            <a:r>
              <a:rPr lang="en-GB" altLang="ja-JP" sz="1200" strike="sngStrike" dirty="0" smtClean="0"/>
              <a:t> = </a:t>
            </a:r>
            <a:r>
              <a:rPr lang="en-GB" altLang="ja-JP" sz="1200" strike="sngStrike" dirty="0" err="1" smtClean="0"/>
              <a:t>invPsIcWeight</a:t>
            </a:r>
            <a:r>
              <a:rPr lang="en-GB" altLang="ja-JP" sz="1200" strike="sngStrike" dirty="0" smtClean="0"/>
              <a:t> &gt;&gt; </a:t>
            </a:r>
            <a:r>
              <a:rPr lang="en-GB" altLang="ja-JP" sz="1200" strike="sngStrike" dirty="0" err="1" smtClean="0"/>
              <a:t>decIcShift</a:t>
            </a:r>
            <a:r>
              <a:rPr lang="en-GB" altLang="ja-JP" sz="1200" strike="sngStrike" dirty="0" smtClean="0"/>
              <a:t>		(H‑230)</a:t>
            </a:r>
            <a:endParaRPr lang="ja-JP" altLang="ja-JP" sz="1200" dirty="0" smtClean="0"/>
          </a:p>
          <a:p>
            <a:pPr lvl="3" hangingPunct="0"/>
            <a:r>
              <a:rPr lang="en-GB" altLang="ja-JP" sz="1200" strike="sngStrike" dirty="0" err="1" smtClean="0"/>
              <a:t>icShift</a:t>
            </a:r>
            <a:r>
              <a:rPr lang="en-GB" altLang="ja-JP" sz="1200" strike="sngStrike" dirty="0" smtClean="0"/>
              <a:t> −= </a:t>
            </a:r>
            <a:r>
              <a:rPr lang="en-GB" altLang="ja-JP" sz="1200" strike="sngStrike" dirty="0" err="1" smtClean="0"/>
              <a:t>decIcShift</a:t>
            </a:r>
            <a:r>
              <a:rPr lang="en-GB" altLang="ja-JP" sz="1200" strike="sngStrike" dirty="0" smtClean="0"/>
              <a:t>		(H‑231)</a:t>
            </a:r>
            <a:endParaRPr lang="ja-JP" altLang="ja-JP" sz="1200" dirty="0" smtClean="0"/>
          </a:p>
          <a:p>
            <a:endParaRPr kumimoji="1" lang="ja-JP" altLang="en-US" sz="1200" dirty="0" smtClean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295636" y="3392996"/>
            <a:ext cx="8028892" cy="81136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400" dirty="0" err="1" smtClean="0"/>
              <a:t>clipPredVal</a:t>
            </a:r>
            <a:r>
              <a:rPr kumimoji="1" lang="en-US" altLang="ja-JP" sz="2400" dirty="0" smtClean="0"/>
              <a:t> and icWeight</a:t>
            </a:r>
            <a:r>
              <a:rPr lang="en-US" altLang="ja-JP" sz="2400" dirty="0" smtClean="0"/>
              <a:t>L0 is within 0..255 </a:t>
            </a:r>
          </a:p>
          <a:p>
            <a:r>
              <a:rPr lang="en-US" altLang="ja-JP" sz="2400" dirty="0" smtClean="0"/>
              <a:t>(can be processed with unsigned 8 bit)</a:t>
            </a:r>
            <a:endParaRPr kumimoji="1" lang="ja-JP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Proposal (3)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Easier parameter derivation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graphicFrame>
        <p:nvGraphicFramePr>
          <p:cNvPr id="5" name="コンテンツ プレースホルダ 6"/>
          <p:cNvGraphicFramePr>
            <a:graphicFrameLocks/>
          </p:cNvGraphicFramePr>
          <p:nvPr/>
        </p:nvGraphicFramePr>
        <p:xfrm>
          <a:off x="1655676" y="4905164"/>
          <a:ext cx="6105529" cy="1524000"/>
        </p:xfrm>
        <a:graphic>
          <a:graphicData uri="http://schemas.openxmlformats.org/drawingml/2006/table">
            <a:tbl>
              <a:tblPr/>
              <a:tblGrid>
                <a:gridCol w="864595"/>
                <a:gridCol w="402758"/>
                <a:gridCol w="403393"/>
                <a:gridCol w="402758"/>
                <a:gridCol w="403393"/>
                <a:gridCol w="403393"/>
                <a:gridCol w="402758"/>
                <a:gridCol w="403393"/>
                <a:gridCol w="402758"/>
                <a:gridCol w="403393"/>
                <a:gridCol w="403393"/>
                <a:gridCol w="402758"/>
                <a:gridCol w="403393"/>
                <a:gridCol w="403393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 dirty="0" err="1">
                          <a:latin typeface="Times New Roman"/>
                          <a:ea typeface="Malgun Gothic"/>
                          <a:cs typeface="Times New Roman"/>
                        </a:rPr>
                        <a:t>psDenomDiv</a:t>
                      </a:r>
                      <a:endParaRPr lang="ja-JP" sz="10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0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2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3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4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5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6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7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8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9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10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11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12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divCoeff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highlight>
                            <a:srgbClr val="00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0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32768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16384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10923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8192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6554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5461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4681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4096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3641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3277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2979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2731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psDenomDiv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13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14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15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16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17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18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19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20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21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22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23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24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25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divCoeff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2521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2341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2185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2048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1928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1820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1725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1638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1560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1489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1425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1365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1311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psDenomDiv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26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27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28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29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30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31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32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33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34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35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36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37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38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divCoeff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1260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1214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1170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1130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1092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1057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1024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993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964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936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910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886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862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psDenomDiv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39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40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41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42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43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44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45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46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47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48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49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dirty="0">
                          <a:latin typeface="Times New Roman"/>
                          <a:ea typeface="Malgun Gothic"/>
                          <a:cs typeface="Times New Roman"/>
                        </a:rPr>
                        <a:t>50</a:t>
                      </a:r>
                      <a:endParaRPr lang="ja-JP" sz="10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51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divCoeff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840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819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799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780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762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745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728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712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697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683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669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655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643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psDenomDiv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52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53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54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55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56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57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58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59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60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61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62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63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strike="sngStrike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64</a:t>
                      </a:r>
                      <a:endParaRPr lang="en-GB" sz="1000" strike="sngStrike" baseline="0" dirty="0">
                        <a:solidFill>
                          <a:srgbClr val="FF0000"/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153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divCoeff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630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618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607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596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585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575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565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555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546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537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529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520</a:t>
                      </a:r>
                      <a:endParaRPr lang="ja-JP" sz="10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300"/>
                        </a:spcAft>
                        <a:tabLst>
                          <a:tab pos="504190" algn="l"/>
                          <a:tab pos="756285" algn="l"/>
                          <a:tab pos="1008380" algn="l"/>
                          <a:tab pos="1260475" algn="l"/>
                        </a:tabLst>
                      </a:pPr>
                      <a:r>
                        <a:rPr lang="en-GB" sz="1000" strike="sngStrike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512</a:t>
                      </a:r>
                      <a:endParaRPr lang="en-GB" sz="1000" strike="sngStrike" baseline="0" dirty="0">
                        <a:solidFill>
                          <a:srgbClr val="FF0000"/>
                        </a:solidFill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153"/>
                    </a:solidFill>
                  </a:tcPr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287524" y="1484784"/>
            <a:ext cx="8568952" cy="301709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marL="453390" indent="-226695" algn="just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504190" algn="l"/>
                <a:tab pos="756285" algn="l"/>
                <a:tab pos="1008380" algn="l"/>
                <a:tab pos="1260475" algn="l"/>
                <a:tab pos="1511935" algn="l"/>
                <a:tab pos="442595" algn="l"/>
                <a:tab pos="504190" algn="l"/>
                <a:tab pos="756285" algn="l"/>
                <a:tab pos="1008380" algn="l"/>
                <a:tab pos="1260475" algn="l"/>
                <a:tab pos="1511935" algn="l"/>
              </a:tabLst>
            </a:pPr>
            <a:r>
              <a:rPr lang="en-GB" altLang="ja-JP" sz="2400" strike="sngStrike" dirty="0" smtClean="0">
                <a:highlight>
                  <a:srgbClr val="00FF00"/>
                </a:highlight>
                <a:latin typeface="Times New Roman"/>
                <a:ea typeface="Malgun Gothic"/>
              </a:rPr>
              <a:t>If </a:t>
            </a:r>
            <a:r>
              <a:rPr lang="en-GB" altLang="ja-JP" sz="2400" strike="sngStrike" dirty="0" err="1" smtClean="0">
                <a:highlight>
                  <a:srgbClr val="00FF00"/>
                </a:highlight>
                <a:latin typeface="Times New Roman"/>
                <a:ea typeface="Malgun Gothic"/>
              </a:rPr>
              <a:t>psDenomDiv</a:t>
            </a:r>
            <a:r>
              <a:rPr lang="en-GB" altLang="ja-JP" sz="2400" strike="sngStrike" dirty="0" smtClean="0">
                <a:highlight>
                  <a:srgbClr val="00FF00"/>
                </a:highlight>
                <a:latin typeface="Times New Roman"/>
                <a:ea typeface="Malgun Gothic"/>
              </a:rPr>
              <a:t> is greater than 0, the following applies,</a:t>
            </a:r>
            <a:endParaRPr lang="ja-JP" altLang="ja-JP" sz="2400" dirty="0" smtClean="0">
              <a:latin typeface="Times New Roman"/>
              <a:ea typeface="Malgun Gothic"/>
            </a:endParaRPr>
          </a:p>
          <a:p>
            <a:pPr marL="680085" indent="-226695" algn="just" hangingPunct="0">
              <a:spcBef>
                <a:spcPts val="680"/>
              </a:spcBef>
              <a:spcAft>
                <a:spcPts val="0"/>
              </a:spcAft>
              <a:tabLst>
                <a:tab pos="680720" algn="l"/>
                <a:tab pos="756285" algn="l"/>
                <a:tab pos="1008380" algn="l"/>
                <a:tab pos="1260475" algn="l"/>
                <a:tab pos="1511935" algn="l"/>
              </a:tabLst>
            </a:pPr>
            <a:r>
              <a:rPr lang="en-GB" altLang="ja-JP" sz="2400" dirty="0" smtClean="0">
                <a:latin typeface="Times New Roman"/>
                <a:ea typeface="Malgun Gothic"/>
              </a:rPr>
              <a:t>The value of variable </a:t>
            </a:r>
            <a:r>
              <a:rPr lang="en-GB" altLang="ja-JP" sz="2400" dirty="0" err="1" smtClean="0">
                <a:latin typeface="Times New Roman"/>
                <a:ea typeface="Malgun Gothic"/>
              </a:rPr>
              <a:t>divCoeff</a:t>
            </a:r>
            <a:r>
              <a:rPr lang="en-GB" altLang="ja-JP" sz="2400" dirty="0" smtClean="0">
                <a:latin typeface="Times New Roman"/>
                <a:ea typeface="Malgun Gothic"/>
              </a:rPr>
              <a:t>  is derived from Table H‑12 depending on </a:t>
            </a:r>
            <a:r>
              <a:rPr lang="en-GB" altLang="ja-JP" sz="2400" dirty="0" err="1" smtClean="0">
                <a:latin typeface="Times New Roman"/>
                <a:ea typeface="Malgun Gothic"/>
              </a:rPr>
              <a:t>psDenomDiv</a:t>
            </a:r>
            <a:r>
              <a:rPr lang="en-GB" altLang="ja-JP" sz="2400" dirty="0" smtClean="0">
                <a:latin typeface="Times New Roman"/>
                <a:ea typeface="Malgun Gothic"/>
              </a:rPr>
              <a:t>. </a:t>
            </a:r>
            <a:endParaRPr lang="ja-JP" altLang="ja-JP" sz="2400" dirty="0" smtClean="0">
              <a:latin typeface="Times New Roman"/>
              <a:ea typeface="Malgun Gothic"/>
            </a:endParaRPr>
          </a:p>
          <a:p>
            <a:pPr marL="680085" indent="-226695" algn="just" hangingPunct="0">
              <a:spcBef>
                <a:spcPts val="680"/>
              </a:spcBef>
              <a:spcAft>
                <a:spcPts val="0"/>
              </a:spcAft>
              <a:tabLst>
                <a:tab pos="680720" algn="l"/>
                <a:tab pos="756285" algn="l"/>
                <a:tab pos="1008380" algn="l"/>
                <a:tab pos="1260475" algn="l"/>
                <a:tab pos="1511935" algn="l"/>
              </a:tabLst>
            </a:pPr>
            <a:r>
              <a:rPr lang="en-GB" altLang="ja-JP" sz="2400" dirty="0" smtClean="0">
                <a:latin typeface="Times New Roman"/>
                <a:ea typeface="Malgun Gothic"/>
              </a:rPr>
              <a:t>The value of </a:t>
            </a:r>
            <a:r>
              <a:rPr lang="en-GB" altLang="ja-JP" sz="2400" dirty="0" err="1" smtClean="0">
                <a:latin typeface="Times New Roman"/>
                <a:ea typeface="Malgun Gothic"/>
              </a:rPr>
              <a:t>psIcWeight</a:t>
            </a:r>
            <a:r>
              <a:rPr lang="en-GB" altLang="ja-JP" sz="2400" dirty="0" smtClean="0">
                <a:latin typeface="Times New Roman"/>
                <a:ea typeface="Malgun Gothic"/>
              </a:rPr>
              <a:t> is derived as</a:t>
            </a:r>
            <a:endParaRPr lang="ja-JP" altLang="ja-JP" sz="2400" dirty="0" smtClean="0">
              <a:latin typeface="Times New Roman"/>
              <a:ea typeface="Malgun Gothic"/>
            </a:endParaRPr>
          </a:p>
          <a:p>
            <a:pPr marL="906780" indent="-228600" algn="just" hangingPunct="0">
              <a:spcBef>
                <a:spcPts val="680"/>
              </a:spcBef>
              <a:spcAft>
                <a:spcPts val="0"/>
              </a:spcAft>
              <a:tabLst>
                <a:tab pos="1308735" algn="l"/>
                <a:tab pos="3089275" algn="ctr"/>
                <a:tab pos="6178550" algn="r"/>
                <a:tab pos="3089275" algn="ctr"/>
                <a:tab pos="6178550" algn="r"/>
              </a:tabLst>
            </a:pPr>
            <a:r>
              <a:rPr lang="en-GB" altLang="ja-JP" sz="2400" dirty="0" err="1" smtClean="0">
                <a:latin typeface="Times New Roman"/>
                <a:ea typeface="Malgun Gothic"/>
              </a:rPr>
              <a:t>psIcWeight</a:t>
            </a:r>
            <a:r>
              <a:rPr lang="en-GB" altLang="ja-JP" sz="2400" dirty="0" smtClean="0">
                <a:latin typeface="Times New Roman"/>
                <a:ea typeface="Malgun Gothic"/>
              </a:rPr>
              <a:t> = </a:t>
            </a:r>
            <a:r>
              <a:rPr lang="en-GB" altLang="ja-JP" sz="2400" dirty="0" err="1" smtClean="0">
                <a:latin typeface="Times New Roman"/>
                <a:ea typeface="Malgun Gothic"/>
              </a:rPr>
              <a:t>psNumerDiv</a:t>
            </a:r>
            <a:r>
              <a:rPr lang="en-GB" altLang="ja-JP" sz="2400" dirty="0" smtClean="0">
                <a:latin typeface="Times New Roman"/>
                <a:ea typeface="Malgun Gothic"/>
              </a:rPr>
              <a:t> * </a:t>
            </a:r>
            <a:r>
              <a:rPr lang="en-GB" altLang="ja-JP" sz="2400" dirty="0" err="1" smtClean="0">
                <a:latin typeface="Times New Roman"/>
                <a:ea typeface="Malgun Gothic"/>
              </a:rPr>
              <a:t>divCoeff</a:t>
            </a:r>
            <a:r>
              <a:rPr lang="en-GB" altLang="ja-JP" sz="2400" dirty="0" smtClean="0">
                <a:latin typeface="Times New Roman"/>
                <a:ea typeface="Malgun Gothic"/>
              </a:rPr>
              <a:t> 		(H‑224)</a:t>
            </a:r>
            <a:endParaRPr lang="ja-JP" altLang="ja-JP" sz="2400" dirty="0" smtClean="0">
              <a:latin typeface="Times New Roman"/>
              <a:ea typeface="Malgun Gothic"/>
            </a:endParaRPr>
          </a:p>
          <a:p>
            <a:pPr marL="453390" indent="-226695" algn="just" hangingPunct="0">
              <a:spcBef>
                <a:spcPts val="680"/>
              </a:spcBef>
              <a:spcAft>
                <a:spcPts val="0"/>
              </a:spcAft>
              <a:tabLst>
                <a:tab pos="228600" algn="l"/>
                <a:tab pos="504190" algn="l"/>
                <a:tab pos="756285" algn="l"/>
                <a:tab pos="1008380" algn="l"/>
                <a:tab pos="1260475" algn="l"/>
                <a:tab pos="1511935" algn="l"/>
                <a:tab pos="442595" algn="l"/>
                <a:tab pos="504190" algn="l"/>
                <a:tab pos="756285" algn="l"/>
                <a:tab pos="1008380" algn="l"/>
                <a:tab pos="1260475" algn="l"/>
                <a:tab pos="1511935" algn="l"/>
              </a:tabLst>
            </a:pPr>
            <a:r>
              <a:rPr lang="en-GB" altLang="ja-JP" sz="2400" strike="sngStrike" dirty="0" smtClean="0">
                <a:highlight>
                  <a:srgbClr val="00FF00"/>
                </a:highlight>
                <a:latin typeface="Times New Roman"/>
                <a:ea typeface="Malgun Gothic"/>
              </a:rPr>
              <a:t>Otherwise( </a:t>
            </a:r>
            <a:r>
              <a:rPr lang="en-GB" altLang="ja-JP" sz="2400" strike="sngStrike" dirty="0" err="1" smtClean="0">
                <a:highlight>
                  <a:srgbClr val="00FF00"/>
                </a:highlight>
                <a:latin typeface="Times New Roman"/>
                <a:ea typeface="Malgun Gothic"/>
              </a:rPr>
              <a:t>psDenomDiv</a:t>
            </a:r>
            <a:r>
              <a:rPr lang="en-GB" altLang="ja-JP" sz="2400" strike="sngStrike" dirty="0" smtClean="0">
                <a:highlight>
                  <a:srgbClr val="00FF00"/>
                </a:highlight>
                <a:latin typeface="Times New Roman"/>
                <a:ea typeface="Malgun Gothic"/>
              </a:rPr>
              <a:t> is less or equal to 0), </a:t>
            </a:r>
            <a:r>
              <a:rPr lang="en-GB" altLang="ja-JP" sz="2400" strike="sngStrike" dirty="0" err="1" smtClean="0">
                <a:highlight>
                  <a:srgbClr val="00FF00"/>
                </a:highlight>
                <a:latin typeface="Times New Roman"/>
                <a:ea typeface="Malgun Gothic"/>
              </a:rPr>
              <a:t>psIcWeight</a:t>
            </a:r>
            <a:r>
              <a:rPr lang="en-GB" altLang="ja-JP" sz="2400" strike="sngStrike" dirty="0" smtClean="0">
                <a:highlight>
                  <a:srgbClr val="00FF00"/>
                </a:highlight>
                <a:latin typeface="Times New Roman"/>
                <a:ea typeface="Malgun Gothic"/>
              </a:rPr>
              <a:t> is set equal to 0. </a:t>
            </a:r>
            <a:endParaRPr lang="ja-JP" altLang="ja-JP" sz="2400" dirty="0" smtClean="0">
              <a:latin typeface="Times New Roman"/>
              <a:ea typeface="Malgun Gothic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 flipH="1">
            <a:off x="7848364" y="5841268"/>
            <a:ext cx="396044" cy="36004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7920372" y="5409220"/>
            <a:ext cx="1223628" cy="626701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dirty="0" smtClean="0"/>
              <a:t>not used</a:t>
            </a:r>
          </a:p>
          <a:p>
            <a:r>
              <a:rPr lang="en-US" altLang="ja-JP" dirty="0" smtClean="0"/>
              <a:t>(remove)</a:t>
            </a:r>
            <a:endParaRPr kumimoji="1" lang="ja-JP" altLang="en-US" dirty="0" smtClean="0"/>
          </a:p>
        </p:txBody>
      </p:sp>
      <p:cxnSp>
        <p:nvCxnSpPr>
          <p:cNvPr id="10" name="直線コネクタ 9"/>
          <p:cNvCxnSpPr/>
          <p:nvPr/>
        </p:nvCxnSpPr>
        <p:spPr>
          <a:xfrm flipH="1">
            <a:off x="2879812" y="4653136"/>
            <a:ext cx="396044" cy="36004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3347864" y="4365104"/>
            <a:ext cx="2772308" cy="349702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dirty="0" smtClean="0"/>
              <a:t>usually table starts from 0</a:t>
            </a:r>
            <a:endParaRPr kumimoji="1" lang="ja-JP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 (4)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2Nx2N only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/>
        </p:nvGraphicFramePr>
        <p:xfrm>
          <a:off x="1295636" y="1520788"/>
          <a:ext cx="6096000" cy="1371600"/>
        </p:xfrm>
        <a:graphic>
          <a:graphicData uri="http://schemas.openxmlformats.org/drawingml/2006/table">
            <a:tbl>
              <a:tblPr/>
              <a:tblGrid>
                <a:gridCol w="5375882"/>
                <a:gridCol w="720118"/>
              </a:tblGrid>
              <a:tr h="15005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800" dirty="0" err="1">
                          <a:latin typeface="Times New Roman"/>
                          <a:ea typeface="Malgun Gothic"/>
                        </a:rPr>
                        <a:t>coding_unit</a:t>
                      </a:r>
                      <a:r>
                        <a:rPr lang="en-GB" sz="1800" dirty="0">
                          <a:latin typeface="Times New Roman"/>
                          <a:ea typeface="Malgun Gothic"/>
                        </a:rPr>
                        <a:t>( x0, y0, log2CbSize , </a:t>
                      </a:r>
                      <a:r>
                        <a:rPr lang="en-GB" sz="1800" dirty="0" err="1">
                          <a:latin typeface="Times New Roman"/>
                          <a:ea typeface="Malgun Gothic"/>
                        </a:rPr>
                        <a:t>ctDepth</a:t>
                      </a:r>
                      <a:r>
                        <a:rPr lang="en-GB" sz="1800" dirty="0">
                          <a:latin typeface="Times New Roman"/>
                          <a:ea typeface="Malgun Gothic"/>
                        </a:rPr>
                        <a:t>) {</a:t>
                      </a:r>
                      <a:endParaRPr lang="ja-JP" sz="1800" dirty="0">
                        <a:latin typeface="Times New Roman"/>
                        <a:ea typeface="Malgun Gothic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800" b="1">
                          <a:latin typeface="Times New Roman"/>
                          <a:ea typeface="Malgun Gothic"/>
                        </a:rPr>
                        <a:t>Descriptor</a:t>
                      </a:r>
                      <a:endParaRPr lang="ja-JP" sz="1800">
                        <a:latin typeface="Times New Roman"/>
                        <a:ea typeface="Malgun Gothic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5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800">
                          <a:latin typeface="Times New Roman"/>
                          <a:ea typeface="Malgun Gothic"/>
                        </a:rPr>
                        <a:t>	</a:t>
                      </a:r>
                      <a:r>
                        <a:rPr lang="en-GB" sz="1800">
                          <a:latin typeface="Times New Roman"/>
                          <a:ea typeface="ＭＳ 明朝"/>
                        </a:rPr>
                        <a:t>…</a:t>
                      </a:r>
                      <a:endParaRPr lang="ja-JP" sz="1800">
                        <a:latin typeface="Times New Roman"/>
                        <a:ea typeface="Malgun Gothic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800">
                        <a:latin typeface="Times New Roman"/>
                        <a:ea typeface="Malgun Gothic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5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800">
                          <a:latin typeface="Times New Roman"/>
                          <a:ea typeface="Malgun Gothic"/>
                        </a:rPr>
                        <a:t>		if ( icEnableFlag</a:t>
                      </a:r>
                      <a:r>
                        <a:rPr lang="en-GB" sz="1800">
                          <a:latin typeface="Times New Roman"/>
                          <a:ea typeface="ＭＳ 明朝"/>
                        </a:rPr>
                        <a:t> </a:t>
                      </a:r>
                      <a:r>
                        <a:rPr lang="en-GB" sz="180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</a:rPr>
                        <a:t>&amp;&amp; PartMode == 2Nx2N</a:t>
                      </a:r>
                      <a:r>
                        <a:rPr lang="en-GB" sz="1800">
                          <a:latin typeface="Times New Roman"/>
                          <a:ea typeface="Malgun Gothic"/>
                        </a:rPr>
                        <a:t> ) </a:t>
                      </a:r>
                      <a:endParaRPr lang="ja-JP" sz="1800">
                        <a:latin typeface="Times New Roman"/>
                        <a:ea typeface="Malgun Gothic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800">
                        <a:latin typeface="Times New Roman"/>
                        <a:ea typeface="Malgun Gothic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55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800" dirty="0">
                          <a:latin typeface="Times New Roman"/>
                          <a:ea typeface="Malgun Gothic"/>
                        </a:rPr>
                        <a:t>			</a:t>
                      </a:r>
                      <a:r>
                        <a:rPr lang="en-GB" sz="1800" b="1" dirty="0" err="1">
                          <a:latin typeface="Times New Roman"/>
                          <a:ea typeface="Malgun Gothic"/>
                        </a:rPr>
                        <a:t>ic_flag</a:t>
                      </a:r>
                      <a:endParaRPr lang="ja-JP" sz="1800" dirty="0">
                        <a:latin typeface="Times New Roman"/>
                        <a:ea typeface="Malgun Gothic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800" dirty="0" err="1">
                          <a:latin typeface="Times New Roman"/>
                          <a:ea typeface="Malgun Gothic"/>
                        </a:rPr>
                        <a:t>ae</a:t>
                      </a:r>
                      <a:r>
                        <a:rPr lang="en-GB" sz="1800" dirty="0">
                          <a:latin typeface="Times New Roman"/>
                          <a:ea typeface="Malgun Gothic"/>
                        </a:rPr>
                        <a:t>(v)</a:t>
                      </a:r>
                      <a:endParaRPr lang="ja-JP" sz="1800" dirty="0">
                        <a:latin typeface="Times New Roman"/>
                        <a:ea typeface="Malgun Gothic"/>
                      </a:endParaRPr>
                    </a:p>
                  </a:txBody>
                  <a:tcPr marL="67525" marR="675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右矢印 6"/>
          <p:cNvSpPr/>
          <p:nvPr/>
        </p:nvSpPr>
        <p:spPr>
          <a:xfrm>
            <a:off x="611560" y="4401108"/>
            <a:ext cx="756084" cy="684076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47664" y="3969060"/>
            <a:ext cx="7380820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2800" dirty="0" smtClean="0"/>
              <a:t>S</a:t>
            </a:r>
            <a:r>
              <a:rPr kumimoji="1" lang="en-US" altLang="ja-JP" sz="2800" dirty="0" smtClean="0"/>
              <a:t>mallest size </a:t>
            </a:r>
            <a:r>
              <a:rPr lang="en-US" altLang="ja-JP" sz="2800" dirty="0" smtClean="0"/>
              <a:t>become</a:t>
            </a:r>
            <a:r>
              <a:rPr kumimoji="1" lang="en-US" altLang="ja-JP" sz="2800" dirty="0" smtClean="0"/>
              <a:t> larger</a:t>
            </a:r>
          </a:p>
          <a:p>
            <a:r>
              <a:rPr kumimoji="1" lang="en-US" altLang="ja-JP" sz="2800" dirty="0" smtClean="0"/>
              <a:t>(</a:t>
            </a:r>
            <a:r>
              <a:rPr kumimoji="1" lang="en-US" altLang="ja-JP" sz="2800" dirty="0" smtClean="0"/>
              <a:t>8x4/4x8 to 8x8)</a:t>
            </a:r>
            <a:endParaRPr kumimoji="1" lang="ja-JP" altLang="en-US" sz="2800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583668" y="5049180"/>
            <a:ext cx="6192688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 hangingPunct="0">
              <a:tabLst>
                <a:tab pos="136525" algn="l"/>
                <a:tab pos="273685" algn="l"/>
                <a:tab pos="410210" algn="l"/>
                <a:tab pos="547370" algn="l"/>
                <a:tab pos="683895" algn="l"/>
                <a:tab pos="821055" algn="l"/>
                <a:tab pos="957580" algn="l"/>
                <a:tab pos="1094105" algn="l"/>
                <a:tab pos="1231265" algn="l"/>
                <a:tab pos="1367790" algn="l"/>
                <a:tab pos="1504950" algn="l"/>
                <a:tab pos="1641475" algn="l"/>
                <a:tab pos="1778635" algn="l"/>
                <a:tab pos="1915160" algn="l"/>
                <a:tab pos="2051685" algn="l"/>
                <a:tab pos="2188845" algn="l"/>
                <a:tab pos="2325370" algn="l"/>
                <a:tab pos="2462530" algn="l"/>
                <a:tab pos="2599055" algn="l"/>
                <a:tab pos="2736215" algn="l"/>
                <a:tab pos="2872740" algn="l"/>
                <a:tab pos="3009900" algn="l"/>
                <a:tab pos="3146425" algn="l"/>
                <a:tab pos="3282950" algn="l"/>
                <a:tab pos="3420110" algn="l"/>
                <a:tab pos="3556635" algn="l"/>
                <a:tab pos="3693795" algn="l"/>
                <a:tab pos="3830320" algn="l"/>
                <a:tab pos="3967480" algn="l"/>
                <a:tab pos="4104005" algn="l"/>
                <a:tab pos="4240530" algn="l"/>
                <a:tab pos="4377690" algn="l"/>
              </a:tabLst>
            </a:pPr>
            <a:r>
              <a:rPr lang="en-GB" altLang="ja-JP" sz="2800" dirty="0" smtClean="0"/>
              <a:t>Plus, </a:t>
            </a:r>
            <a:r>
              <a:rPr lang="en-GB" altLang="ja-JP" sz="2800" dirty="0" err="1" smtClean="0"/>
              <a:t>anyIvRefPicFlag</a:t>
            </a:r>
            <a:r>
              <a:rPr lang="en-GB" altLang="ja-JP" sz="2800" dirty="0" smtClean="0"/>
              <a:t> </a:t>
            </a:r>
            <a:r>
              <a:rPr lang="en-GB" altLang="ja-JP" sz="2800" dirty="0" smtClean="0"/>
              <a:t>only check one PU (up to 4PU to 1PU)</a:t>
            </a:r>
            <a:endParaRPr lang="en-GB" altLang="ja-JP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Proposal (5)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L0 only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9895173" cy="1332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右矢印 5"/>
          <p:cNvSpPr/>
          <p:nvPr/>
        </p:nvSpPr>
        <p:spPr>
          <a:xfrm>
            <a:off x="611560" y="4401108"/>
            <a:ext cx="756084" cy="684076"/>
          </a:xfrm>
          <a:prstGeom prst="right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83668" y="4509120"/>
            <a:ext cx="7380820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en-US" altLang="ja-JP" sz="2800" dirty="0" smtClean="0"/>
              <a:t>Avoid the case </a:t>
            </a:r>
            <a:r>
              <a:rPr lang="en-CA" altLang="ja-JP" sz="2800" dirty="0" smtClean="0"/>
              <a:t>IC is used in both L0 and L1</a:t>
            </a:r>
            <a:endParaRPr kumimoji="1" lang="ja-JP" alt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36000" tIns="36000" rIns="36000" bIns="36000" rtlCol="0">
        <a:spAutoFit/>
      </a:bodyPr>
      <a:lstStyle>
        <a:defPPr>
          <a:defRPr kumimoji="1" sz="28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7676</TotalTime>
  <Words>1796</Words>
  <Application>Microsoft Office PowerPoint</Application>
  <PresentationFormat>画面に合わせる (4:3)</PresentationFormat>
  <Paragraphs>781</Paragraphs>
  <Slides>18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0" baseType="lpstr">
      <vt:lpstr>符号化グループ</vt:lpstr>
      <vt:lpstr>文書</vt:lpstr>
      <vt:lpstr>3D-CE5.h related:  Illumination compensation regression improvement and simplification (JCT3V-D0061)</vt:lpstr>
      <vt:lpstr>Overall summary</vt:lpstr>
      <vt:lpstr>Problem statement (1)</vt:lpstr>
      <vt:lpstr>Problem statement (2)</vt:lpstr>
      <vt:lpstr>Proposal (1)</vt:lpstr>
      <vt:lpstr>Proposal (2)</vt:lpstr>
      <vt:lpstr>Proposal (3)</vt:lpstr>
      <vt:lpstr>Proposal (4)</vt:lpstr>
      <vt:lpstr>Proposal (5)</vt:lpstr>
      <vt:lpstr>Results (Regression only)</vt:lpstr>
      <vt:lpstr>Results (Simplification only)</vt:lpstr>
      <vt:lpstr>Results (Regression + simplification)</vt:lpstr>
      <vt:lpstr>Overall summary</vt:lpstr>
      <vt:lpstr>スライド 14</vt:lpstr>
      <vt:lpstr>Comparison Simplification</vt:lpstr>
      <vt:lpstr>Complexity comparison</vt:lpstr>
      <vt:lpstr>Coding performance comparison</vt:lpstr>
      <vt:lpstr>Remark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s124087_0209</cp:lastModifiedBy>
  <cp:revision>3000</cp:revision>
  <dcterms:created xsi:type="dcterms:W3CDTF">2011-03-24T05:19:20Z</dcterms:created>
  <dcterms:modified xsi:type="dcterms:W3CDTF">2013-04-20T08:57:14Z</dcterms:modified>
</cp:coreProperties>
</file>