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67" r:id="rId3"/>
    <p:sldId id="268" r:id="rId4"/>
    <p:sldId id="269" r:id="rId5"/>
    <p:sldId id="273" r:id="rId6"/>
    <p:sldId id="270" r:id="rId7"/>
    <p:sldId id="272" r:id="rId8"/>
    <p:sldId id="274" r:id="rId9"/>
    <p:sldId id="276" r:id="rId10"/>
    <p:sldId id="275" r:id="rId11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8F0"/>
    <a:srgbClr val="66F153"/>
    <a:srgbClr val="7BCBF3"/>
  </p:clrMru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27" autoAdjust="0"/>
    <p:restoredTop sz="94660"/>
  </p:normalViewPr>
  <p:slideViewPr>
    <p:cSldViewPr>
      <p:cViewPr varScale="1">
        <p:scale>
          <a:sx n="73" d="100"/>
          <a:sy n="73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1" d="100"/>
          <a:sy n="51" d="100"/>
        </p:scale>
        <p:origin x="-3006" y="-96"/>
      </p:cViewPr>
      <p:guideLst>
        <p:guide orient="horz" pos="3126"/>
        <p:guide pos="2141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862" cy="49733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0294" y="1"/>
            <a:ext cx="2945862" cy="49733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F411214-10D1-4335-B5EF-095B376D528C}" type="datetimeFigureOut">
              <a:rPr lang="ja-JP" altLang="en-US"/>
              <a:pPr>
                <a:defRPr/>
              </a:pPr>
              <a:t>2013/4/20</a:t>
            </a:fld>
            <a:endParaRPr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pPr lvl="0"/>
            <a:endParaRPr lang="ja-JP" altLang="en-US" noProof="0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464" y="4714653"/>
            <a:ext cx="5438748" cy="4466756"/>
          </a:xfrm>
          <a:prstGeom prst="rect">
            <a:avLst/>
          </a:prstGeom>
        </p:spPr>
        <p:txBody>
          <a:bodyPr vert="horz" lIns="91432" tIns="45716" rIns="91432" bIns="45716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27766"/>
            <a:ext cx="2945862" cy="497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0294" y="9427766"/>
            <a:ext cx="2945862" cy="497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5487424-4F12-43FD-9D67-797371138C79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71612"/>
            <a:ext cx="8077200" cy="787532"/>
          </a:xfrm>
        </p:spPr>
        <p:txBody>
          <a:bodyPr tIns="0" bIns="0" anchor="t"/>
          <a:lstStyle>
            <a:lvl1pPr algn="ctr">
              <a:defRPr sz="3600" b="1">
                <a:solidFill>
                  <a:schemeClr val="tx1"/>
                </a:solidFill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1" y="3143248"/>
            <a:ext cx="8077200" cy="1113862"/>
          </a:xfrm>
        </p:spPr>
        <p:txBody>
          <a:bodyPr lIns="118872" tIns="0" rIns="45720" bIns="0" anchor="b"/>
          <a:lstStyle>
            <a:lvl1pPr marL="0" indent="0" algn="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15" name="コンテンツ プレースホルダ 14"/>
          <p:cNvSpPr>
            <a:spLocks noGrp="1"/>
          </p:cNvSpPr>
          <p:nvPr>
            <p:ph sz="quarter" idx="10"/>
          </p:nvPr>
        </p:nvSpPr>
        <p:spPr>
          <a:xfrm>
            <a:off x="571472" y="6429396"/>
            <a:ext cx="2428875" cy="285750"/>
          </a:xfrm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229600" cy="416032"/>
          </a:xfrm>
        </p:spPr>
        <p:txBody>
          <a:bodyPr/>
          <a:lstStyle>
            <a:lvl1pPr>
              <a:defRPr sz="3200"/>
            </a:lvl1pPr>
            <a:extLst/>
          </a:lstStyle>
          <a:p>
            <a:r>
              <a:rPr lang="ja-JP" altLang="en-US" dirty="0" smtClean="0"/>
              <a:t>マスタ タイトルの書式設定</a:t>
            </a:r>
            <a:endParaRPr 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901BCA6F-7E12-4952-972F-7A006C7FFD5C}" type="datetime1">
              <a:rPr lang="ja-JP" altLang="en-US"/>
              <a:pPr>
                <a:defRPr/>
              </a:pPr>
              <a:t>2013/4/20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C90D651E-858F-4495-ADC9-7922E391B54B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60AF01F5-8985-4CFB-AC5A-808BF2EF5893}" type="datetime1">
              <a:rPr lang="ja-JP" altLang="en-US"/>
              <a:pPr>
                <a:defRPr/>
              </a:pPr>
              <a:t>2013/4/20</a:t>
            </a:fld>
            <a:endParaRPr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D1D034A5-BB9D-4B78-9271-9EB69F909255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Documents and Settings\yasugi\My Documents\My Pictures\sharplogo.gif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950" y="6488113"/>
            <a:ext cx="1543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正方形/長方形 9"/>
          <p:cNvSpPr/>
          <p:nvPr/>
        </p:nvSpPr>
        <p:spPr bwMode="invGray">
          <a:xfrm>
            <a:off x="0" y="596900"/>
            <a:ext cx="9144000" cy="17463"/>
          </a:xfrm>
          <a:prstGeom prst="rect">
            <a:avLst/>
          </a:prstGeom>
          <a:solidFill>
            <a:srgbClr val="002060"/>
          </a:solidFill>
          <a:ln w="48000" cap="flat" cmpd="thickThin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7" name="正方形/長方形 6"/>
          <p:cNvSpPr/>
          <p:nvPr/>
        </p:nvSpPr>
        <p:spPr bwMode="ltGray">
          <a:xfrm>
            <a:off x="0" y="0"/>
            <a:ext cx="9144000" cy="5715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sz="3200" dirty="0"/>
          </a:p>
        </p:txBody>
      </p:sp>
      <p:sp>
        <p:nvSpPr>
          <p:cNvPr id="1028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84138"/>
            <a:ext cx="822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マスタタイトル </a:t>
            </a:r>
            <a:r>
              <a:rPr lang="en-US" altLang="ja-JP" dirty="0" smtClean="0"/>
              <a:t>(Master Title)</a:t>
            </a:r>
            <a:endParaRPr lang="ja-JP" altLang="en-US" dirty="0" smtClean="0"/>
          </a:p>
        </p:txBody>
      </p:sp>
      <p:sp>
        <p:nvSpPr>
          <p:cNvPr id="1029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785813"/>
            <a:ext cx="8229600" cy="561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3516AB99-F586-4AA3-B7A5-43F854553020}" type="datetime1">
              <a:rPr lang="ja-JP" altLang="en-US"/>
              <a:pPr>
                <a:defRPr/>
              </a:pPr>
              <a:t>2013/4/20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400">
                <a:solidFill>
                  <a:schemeClr val="tx2">
                    <a:shade val="50000"/>
                  </a:schemeClr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94EA9006-7528-46C7-9D90-8D71DCC2BD72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  <p:sp>
        <p:nvSpPr>
          <p:cNvPr id="11" name="テキスト ボックス 10"/>
          <p:cNvSpPr txBox="1"/>
          <p:nvPr userDrawn="1"/>
        </p:nvSpPr>
        <p:spPr>
          <a:xfrm>
            <a:off x="6624228" y="-27384"/>
            <a:ext cx="2916324" cy="461665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u="none" dirty="0" smtClean="0">
                <a:solidFill>
                  <a:schemeClr val="bg1"/>
                </a:solidFill>
              </a:rPr>
              <a:t>JCT3V-D0060</a:t>
            </a:r>
            <a:endParaRPr kumimoji="1" lang="ja-JP" altLang="en-US" sz="2400" u="none" dirty="0" smtClean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9pPr>
      <a:extLst/>
    </p:titleStyle>
    <p:bodyStyle>
      <a:lvl1pPr marL="360363" indent="-241300" algn="l" rtl="0" eaLnBrk="0" fontAlgn="base" hangingPunct="0">
        <a:spcBef>
          <a:spcPct val="0"/>
        </a:spcBef>
        <a:spcAft>
          <a:spcPct val="0"/>
        </a:spcAft>
        <a:buClr>
          <a:srgbClr val="0E2C3E"/>
        </a:buClr>
        <a:buSzPct val="80000"/>
        <a:buFont typeface="Wingdings 2" pitchFamily="18" charset="2"/>
        <a:buChar char="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61938" algn="l" rtl="0" eaLnBrk="0" fontAlgn="base" hangingPunct="0">
        <a:spcBef>
          <a:spcPct val="20000"/>
        </a:spcBef>
        <a:spcAft>
          <a:spcPct val="0"/>
        </a:spcAft>
        <a:buClr>
          <a:srgbClr val="14425D"/>
        </a:buClr>
        <a:buSzPct val="90000"/>
        <a:buFont typeface="Wingdings" pitchFamily="2" charset="2"/>
        <a:buChar char="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185738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982663" indent="-174625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166813" indent="-184150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Wingdings 3" pitchFamily="18" charset="2"/>
        <a:buChar char=""/>
        <a:defRPr kumimoji="1" lang="en-US"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3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8077200" cy="1208087"/>
          </a:xfrm>
        </p:spPr>
        <p:txBody>
          <a:bodyPr/>
          <a:lstStyle/>
          <a:p>
            <a:pPr eaLnBrk="1" hangingPunct="1"/>
            <a:r>
              <a:rPr lang="en-CA" altLang="ja-JP" sz="4000" dirty="0" smtClean="0"/>
              <a:t>3D-CE5.h related: </a:t>
            </a:r>
            <a:br>
              <a:rPr lang="en-CA" altLang="ja-JP" sz="4000" dirty="0" smtClean="0"/>
            </a:br>
            <a:r>
              <a:rPr lang="en-CA" altLang="ja-JP" sz="4000" dirty="0" smtClean="0"/>
              <a:t>Removal of parsing dependency in illumination compensation</a:t>
            </a:r>
            <a:r>
              <a:rPr lang="en-US" altLang="ja-JP" sz="4000" dirty="0" smtClean="0"/>
              <a:t/>
            </a:r>
            <a:br>
              <a:rPr lang="en-US" altLang="ja-JP" sz="4000" dirty="0" smtClean="0"/>
            </a:br>
            <a:r>
              <a:rPr lang="en-US" altLang="ja-JP" sz="4000" dirty="0" smtClean="0"/>
              <a:t>(JCT3V-D0060)</a:t>
            </a:r>
            <a:endParaRPr lang="ja-JP" altLang="en-US" sz="4000" dirty="0" smtClean="0"/>
          </a:p>
        </p:txBody>
      </p:sp>
      <p:sp>
        <p:nvSpPr>
          <p:cNvPr id="5123" name="コンテンツ プレースホルダ 5"/>
          <p:cNvSpPr>
            <a:spLocks noGrp="1"/>
          </p:cNvSpPr>
          <p:nvPr>
            <p:ph sz="quarter" idx="10"/>
          </p:nvPr>
        </p:nvSpPr>
        <p:spPr>
          <a:xfrm>
            <a:off x="571500" y="6345325"/>
            <a:ext cx="8104956" cy="512676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ja-JP" sz="2400" dirty="0" smtClean="0"/>
              <a:t>JCT3V </a:t>
            </a:r>
            <a:r>
              <a:rPr lang="en-CA" altLang="ja-JP" sz="2400" dirty="0" smtClean="0"/>
              <a:t>4th Meeting: </a:t>
            </a:r>
            <a:r>
              <a:rPr lang="en-CA" altLang="ja-JP" sz="2400" dirty="0" err="1" smtClean="0"/>
              <a:t>Incheon</a:t>
            </a:r>
            <a:r>
              <a:rPr lang="en-CA" altLang="ja-JP" sz="2400" dirty="0" smtClean="0"/>
              <a:t>, KR, 20–26 Apr. 2013</a:t>
            </a:r>
            <a:endParaRPr lang="ja-JP" altLang="en-US" sz="2400" dirty="0" smtClean="0"/>
          </a:p>
        </p:txBody>
      </p:sp>
      <p:sp>
        <p:nvSpPr>
          <p:cNvPr id="5124" name="サブタイトル 6"/>
          <p:cNvSpPr>
            <a:spLocks noGrp="1"/>
          </p:cNvSpPr>
          <p:nvPr>
            <p:ph type="subTitle" idx="1"/>
          </p:nvPr>
        </p:nvSpPr>
        <p:spPr>
          <a:xfrm>
            <a:off x="1258888" y="3357563"/>
            <a:ext cx="7561262" cy="1366837"/>
          </a:xfrm>
        </p:spPr>
        <p:txBody>
          <a:bodyPr/>
          <a:lstStyle/>
          <a:p>
            <a:pPr eaLnBrk="1" hangingPunct="1"/>
            <a:r>
              <a:rPr lang="en-US" altLang="ja-JP" sz="3200" dirty="0" smtClean="0"/>
              <a:t>Tomohiro </a:t>
            </a:r>
            <a:r>
              <a:rPr lang="en-US" altLang="ja-JP" sz="3200" dirty="0" err="1" smtClean="0"/>
              <a:t>Ikai</a:t>
            </a:r>
            <a:endParaRPr lang="en-US" altLang="ja-JP" sz="3200" dirty="0" smtClean="0"/>
          </a:p>
          <a:p>
            <a:pPr eaLnBrk="1" hangingPunct="1"/>
            <a:r>
              <a:rPr lang="en-US" altLang="ja-JP" sz="3200" dirty="0" smtClean="0"/>
              <a:t>SHARP Corporation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415925"/>
          </a:xfrm>
        </p:spPr>
        <p:txBody>
          <a:bodyPr/>
          <a:lstStyle/>
          <a:p>
            <a:r>
              <a:rPr lang="en-US" altLang="ja-JP" sz="3200" dirty="0" smtClean="0"/>
              <a:t>Conclusion</a:t>
            </a:r>
            <a:endParaRPr lang="ja-JP" altLang="en-US" sz="3200" dirty="0" smtClean="0"/>
          </a:p>
        </p:txBody>
      </p:sp>
      <p:sp>
        <p:nvSpPr>
          <p:cNvPr id="6147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657225"/>
            <a:ext cx="8470900" cy="5919788"/>
          </a:xfrm>
        </p:spPr>
        <p:txBody>
          <a:bodyPr/>
          <a:lstStyle/>
          <a:p>
            <a:r>
              <a:rPr lang="en-US" altLang="ja-JP" dirty="0" smtClean="0"/>
              <a:t>Proposal</a:t>
            </a:r>
          </a:p>
          <a:p>
            <a:pPr lvl="1"/>
            <a:r>
              <a:rPr lang="en-US" altLang="ja-JP" dirty="0" smtClean="0"/>
              <a:t>In Merge mode, </a:t>
            </a:r>
            <a:r>
              <a:rPr lang="en-US" altLang="ja-JP" dirty="0" err="1" smtClean="0"/>
              <a:t>ic_flag</a:t>
            </a:r>
            <a:r>
              <a:rPr lang="en-US" altLang="ja-JP" dirty="0" smtClean="0"/>
              <a:t> is sent depend on </a:t>
            </a:r>
            <a:r>
              <a:rPr lang="en-US" altLang="ja-JP" dirty="0" err="1" smtClean="0"/>
              <a:t>merge_idx</a:t>
            </a:r>
            <a:r>
              <a:rPr lang="en-US" altLang="ja-JP" dirty="0" smtClean="0"/>
              <a:t> and slice_ic_skip_mergeidx0_flag  (remove </a:t>
            </a:r>
            <a:r>
              <a:rPr lang="en-US" altLang="ja-JP" dirty="0" err="1" smtClean="0"/>
              <a:t>ref_idx_LX</a:t>
            </a:r>
            <a:r>
              <a:rPr lang="en-US" altLang="ja-JP" dirty="0" smtClean="0"/>
              <a:t> </a:t>
            </a:r>
            <a:r>
              <a:rPr lang="en-US" altLang="ja-JP" dirty="0" smtClean="0"/>
              <a:t>check </a:t>
            </a:r>
            <a:r>
              <a:rPr lang="en-US" altLang="ja-JP" smtClean="0"/>
              <a:t>in merge mode)</a:t>
            </a:r>
            <a:endParaRPr lang="en-US" altLang="ja-JP" dirty="0" smtClean="0"/>
          </a:p>
          <a:p>
            <a:pPr lvl="1"/>
            <a:endParaRPr lang="en-US" altLang="ja-JP" dirty="0" smtClean="0">
              <a:sym typeface="Wingdings" pitchFamily="2" charset="2"/>
            </a:endParaRPr>
          </a:p>
          <a:p>
            <a:r>
              <a:rPr lang="en-US" altLang="ja-JP" dirty="0" smtClean="0">
                <a:sym typeface="Wingdings" pitchFamily="2" charset="2"/>
              </a:rPr>
              <a:t>Experimental results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0.08 % loss in total video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0.08 % loss in synthesis video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C5EE1F-EC16-4A4F-898D-97AA2E294057}" type="slidenum">
              <a:rPr lang="ja-JP" altLang="en-US" smtClean="0"/>
              <a:pPr>
                <a:defRPr/>
              </a:pPr>
              <a:t>10</a:t>
            </a:fld>
            <a:endParaRPr lang="ja-JP" altLang="en-US" dirty="0"/>
          </a:p>
        </p:txBody>
      </p:sp>
      <p:sp>
        <p:nvSpPr>
          <p:cNvPr id="5" name="下矢印 4"/>
          <p:cNvSpPr/>
          <p:nvPr/>
        </p:nvSpPr>
        <p:spPr>
          <a:xfrm>
            <a:off x="3851920" y="4725144"/>
            <a:ext cx="936104" cy="468052"/>
          </a:xfrm>
          <a:prstGeom prst="downArrow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99592" y="5337212"/>
            <a:ext cx="7704856" cy="50359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CA" altLang="ja-JP" sz="2800" dirty="0" smtClean="0"/>
              <a:t>Recommend to adopt this method in next HTM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415925"/>
          </a:xfrm>
        </p:spPr>
        <p:txBody>
          <a:bodyPr/>
          <a:lstStyle/>
          <a:p>
            <a:r>
              <a:rPr lang="en-US" altLang="ja-JP" sz="3200" dirty="0" smtClean="0"/>
              <a:t>Overall summary</a:t>
            </a:r>
            <a:endParaRPr lang="ja-JP" altLang="en-US" sz="3200" dirty="0" smtClean="0"/>
          </a:p>
        </p:txBody>
      </p:sp>
      <p:sp>
        <p:nvSpPr>
          <p:cNvPr id="6147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657225"/>
            <a:ext cx="8470900" cy="5919788"/>
          </a:xfrm>
        </p:spPr>
        <p:txBody>
          <a:bodyPr/>
          <a:lstStyle/>
          <a:p>
            <a:r>
              <a:rPr lang="en-US" altLang="ja-JP" dirty="0" smtClean="0"/>
              <a:t>Motivation</a:t>
            </a:r>
          </a:p>
          <a:p>
            <a:pPr lvl="1"/>
            <a:r>
              <a:rPr lang="en-CA" altLang="ja-JP" dirty="0" smtClean="0"/>
              <a:t>Remove parsing dependency of </a:t>
            </a:r>
            <a:r>
              <a:rPr lang="en-CA" altLang="ja-JP" dirty="0" err="1" smtClean="0"/>
              <a:t>ic_flag</a:t>
            </a:r>
            <a:endParaRPr lang="en-CA" altLang="ja-JP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Proposal</a:t>
            </a:r>
          </a:p>
          <a:p>
            <a:pPr lvl="1"/>
            <a:r>
              <a:rPr lang="en-US" altLang="ja-JP" dirty="0" smtClean="0"/>
              <a:t>In Merge mode, </a:t>
            </a:r>
            <a:r>
              <a:rPr lang="en-US" altLang="ja-JP" dirty="0" err="1" smtClean="0"/>
              <a:t>ic_flag</a:t>
            </a:r>
            <a:r>
              <a:rPr lang="en-US" altLang="ja-JP" dirty="0" smtClean="0"/>
              <a:t> is sent depend on </a:t>
            </a:r>
            <a:r>
              <a:rPr lang="en-US" altLang="ja-JP" dirty="0" err="1" smtClean="0"/>
              <a:t>merge_idx</a:t>
            </a:r>
            <a:r>
              <a:rPr lang="en-US" altLang="ja-JP" dirty="0" smtClean="0"/>
              <a:t> and slice_ic_skip_mergeidx0_flag (remove </a:t>
            </a:r>
            <a:r>
              <a:rPr lang="en-US" altLang="ja-JP" dirty="0" err="1" smtClean="0"/>
              <a:t>ref_idx_LX</a:t>
            </a:r>
            <a:r>
              <a:rPr lang="en-US" altLang="ja-JP" dirty="0" smtClean="0"/>
              <a:t> check)</a:t>
            </a:r>
          </a:p>
          <a:p>
            <a:pPr lvl="1"/>
            <a:endParaRPr lang="en-US" altLang="ja-JP" dirty="0" smtClean="0">
              <a:sym typeface="Wingdings" pitchFamily="2" charset="2"/>
            </a:endParaRPr>
          </a:p>
          <a:p>
            <a:r>
              <a:rPr lang="en-US" altLang="ja-JP" dirty="0" smtClean="0">
                <a:sym typeface="Wingdings" pitchFamily="2" charset="2"/>
              </a:rPr>
              <a:t>Experimental results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0.08 % loss in total video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0.08 % loss in synthesis video</a:t>
            </a:r>
          </a:p>
          <a:p>
            <a:pPr lvl="1"/>
            <a:endParaRPr lang="en-US" altLang="ja-JP" dirty="0" smtClean="0">
              <a:sym typeface="Wingdings" pitchFamily="2" charset="2"/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C5EE1F-EC16-4A4F-898D-97AA2E294057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Problem statement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363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CA" altLang="ja-JP" sz="3200" dirty="0" smtClean="0"/>
              <a:t>Problem</a:t>
            </a:r>
          </a:p>
          <a:p>
            <a:pPr marL="534988" lvl="3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CA" altLang="ja-JP" dirty="0" err="1" smtClean="0"/>
              <a:t>ic_flag</a:t>
            </a:r>
            <a:r>
              <a:rPr lang="en-CA" altLang="ja-JP" dirty="0" smtClean="0"/>
              <a:t> is coded when CU has one or more PU that uses inter-view prediction</a:t>
            </a:r>
          </a:p>
          <a:p>
            <a:pPr marL="534988" lvl="3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CA" altLang="ja-JP" dirty="0" smtClean="0"/>
              <a:t>However </a:t>
            </a:r>
            <a:r>
              <a:rPr lang="en-CA" altLang="ja-JP" dirty="0" err="1" smtClean="0"/>
              <a:t>ref_idx_lX</a:t>
            </a:r>
            <a:r>
              <a:rPr lang="en-CA" altLang="ja-JP" dirty="0" smtClean="0"/>
              <a:t> is not explicitly sent in merge mode. So all high complex PU’s motion derivation process is needed inevitable before parsing</a:t>
            </a:r>
          </a:p>
          <a:p>
            <a:pPr marL="534988" lvl="3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  <p:sp>
        <p:nvSpPr>
          <p:cNvPr id="5" name="下矢印 4"/>
          <p:cNvSpPr/>
          <p:nvPr/>
        </p:nvSpPr>
        <p:spPr>
          <a:xfrm>
            <a:off x="3851920" y="3645024"/>
            <a:ext cx="936104" cy="936104"/>
          </a:xfrm>
          <a:prstGeom prst="downArrow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87524" y="4761148"/>
            <a:ext cx="8712968" cy="1365365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CA" altLang="ja-JP" sz="2800" dirty="0" smtClean="0"/>
              <a:t>Problem on CABAC throughput </a:t>
            </a:r>
          </a:p>
          <a:p>
            <a:r>
              <a:rPr lang="en-CA" altLang="ja-JP" sz="2800" dirty="0" smtClean="0"/>
              <a:t>because motion parameter derivation stop CABAC stage which should continue to operate independently</a:t>
            </a:r>
            <a:endParaRPr kumimoji="1" lang="ja-JP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Observation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785813"/>
            <a:ext cx="8686800" cy="5614987"/>
          </a:xfrm>
        </p:spPr>
        <p:txBody>
          <a:bodyPr/>
          <a:lstStyle/>
          <a:p>
            <a:r>
              <a:rPr kumimoji="1" lang="en-US" altLang="ja-JP" dirty="0" smtClean="0"/>
              <a:t>AMVP</a:t>
            </a:r>
          </a:p>
          <a:p>
            <a:pPr lvl="1"/>
            <a:r>
              <a:rPr lang="en-US" altLang="ja-JP" dirty="0" err="1" smtClean="0"/>
              <a:t>ref_idx_lX</a:t>
            </a:r>
            <a:r>
              <a:rPr lang="en-US" altLang="ja-JP" dirty="0" smtClean="0"/>
              <a:t> is explicitly sent</a:t>
            </a:r>
          </a:p>
          <a:p>
            <a:pPr lvl="1"/>
            <a:endParaRPr lang="en-US" altLang="ja-JP" dirty="0" smtClean="0"/>
          </a:p>
          <a:p>
            <a:r>
              <a:rPr lang="en-US" altLang="ja-JP" dirty="0" smtClean="0"/>
              <a:t>Merge</a:t>
            </a:r>
          </a:p>
          <a:p>
            <a:pPr lvl="1"/>
            <a:r>
              <a:rPr lang="en-US" altLang="ja-JP" dirty="0" smtClean="0"/>
              <a:t>If </a:t>
            </a:r>
            <a:r>
              <a:rPr lang="en-US" altLang="ja-JP" dirty="0" err="1" smtClean="0"/>
              <a:t>ref_idx_lX</a:t>
            </a:r>
            <a:r>
              <a:rPr lang="en-US" altLang="ja-JP" dirty="0" smtClean="0"/>
              <a:t> is always sent, overhead is very high</a:t>
            </a:r>
          </a:p>
          <a:p>
            <a:pPr lvl="1"/>
            <a:r>
              <a:rPr lang="en-US" altLang="ja-JP" dirty="0" smtClean="0"/>
              <a:t>In the case selected merge candidate is inter-view motion candidate, IC is always off. Which means sending </a:t>
            </a:r>
            <a:r>
              <a:rPr lang="en-US" altLang="ja-JP" dirty="0" err="1" smtClean="0"/>
              <a:t>ic_flag</a:t>
            </a:r>
            <a:r>
              <a:rPr lang="en-US" altLang="ja-JP" dirty="0" smtClean="0"/>
              <a:t> is useless</a:t>
            </a:r>
          </a:p>
          <a:p>
            <a:pPr lvl="1"/>
            <a:r>
              <a:rPr lang="en-US" altLang="ja-JP" dirty="0" smtClean="0"/>
              <a:t>In many cases, the first merge candidate (</a:t>
            </a:r>
            <a:r>
              <a:rPr lang="en-US" altLang="ja-JP" dirty="0" err="1" smtClean="0"/>
              <a:t>merge_idx</a:t>
            </a:r>
            <a:r>
              <a:rPr lang="en-US" altLang="ja-JP" dirty="0" smtClean="0"/>
              <a:t> is 0) is inter-view motion candidate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  <p:sp>
        <p:nvSpPr>
          <p:cNvPr id="5" name="右矢印 4"/>
          <p:cNvSpPr/>
          <p:nvPr/>
        </p:nvSpPr>
        <p:spPr>
          <a:xfrm>
            <a:off x="1187624" y="1952836"/>
            <a:ext cx="648072" cy="504056"/>
          </a:xfrm>
          <a:prstGeom prst="rightArrow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43708" y="1952836"/>
            <a:ext cx="4608512" cy="50359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marL="0" lvl="1"/>
            <a:r>
              <a:rPr lang="en-US" altLang="ja-JP" sz="2800" dirty="0" smtClean="0"/>
              <a:t>OK </a:t>
            </a:r>
          </a:p>
        </p:txBody>
      </p:sp>
      <p:sp>
        <p:nvSpPr>
          <p:cNvPr id="7" name="右矢印 6"/>
          <p:cNvSpPr/>
          <p:nvPr/>
        </p:nvSpPr>
        <p:spPr>
          <a:xfrm>
            <a:off x="935596" y="5841268"/>
            <a:ext cx="648072" cy="504056"/>
          </a:xfrm>
          <a:prstGeom prst="rightArrow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691680" y="5841268"/>
            <a:ext cx="6840760" cy="934478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marL="0" lvl="1"/>
            <a:r>
              <a:rPr lang="en-US" altLang="ja-JP" sz="2800" dirty="0" err="1" smtClean="0"/>
              <a:t>ic_flag</a:t>
            </a:r>
            <a:r>
              <a:rPr lang="en-US" altLang="ja-JP" sz="2800" dirty="0" smtClean="0"/>
              <a:t> should be sent only when the rate of inter-view prediction is high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Observation (2)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785813"/>
            <a:ext cx="8291264" cy="5614987"/>
          </a:xfrm>
        </p:spPr>
        <p:txBody>
          <a:bodyPr/>
          <a:lstStyle/>
          <a:p>
            <a:r>
              <a:rPr kumimoji="1" lang="en-US" altLang="ja-JP" dirty="0" smtClean="0"/>
              <a:t>IC efficiency of merge candidate depends on..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1223628" y="2132856"/>
            <a:ext cx="144016" cy="19442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6696236" y="2132856"/>
            <a:ext cx="144016" cy="19442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3959932" y="2132856"/>
            <a:ext cx="144016" cy="1944216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591780" y="2384884"/>
            <a:ext cx="144016" cy="1692188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1907704" y="2672916"/>
            <a:ext cx="144016" cy="1404156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3275856" y="2672916"/>
            <a:ext cx="144016" cy="1404156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5328084" y="2384884"/>
            <a:ext cx="144016" cy="1692188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4644008" y="2672916"/>
            <a:ext cx="144016" cy="1404156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6012160" y="2672916"/>
            <a:ext cx="144016" cy="1404156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曲線コネクタ 14"/>
          <p:cNvCxnSpPr>
            <a:stCxn id="5" idx="0"/>
            <a:endCxn id="7" idx="0"/>
          </p:cNvCxnSpPr>
          <p:nvPr/>
        </p:nvCxnSpPr>
        <p:spPr>
          <a:xfrm rot="5400000" flipH="1" flipV="1">
            <a:off x="2663788" y="764704"/>
            <a:ext cx="12700" cy="2736304"/>
          </a:xfrm>
          <a:prstGeom prst="curvedConnector3">
            <a:avLst>
              <a:gd name="adj1" fmla="val 5811427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曲線コネクタ 15"/>
          <p:cNvCxnSpPr>
            <a:stCxn id="6" idx="0"/>
            <a:endCxn id="7" idx="0"/>
          </p:cNvCxnSpPr>
          <p:nvPr/>
        </p:nvCxnSpPr>
        <p:spPr>
          <a:xfrm rot="16200000" flipV="1">
            <a:off x="5400092" y="764704"/>
            <a:ext cx="12700" cy="2736304"/>
          </a:xfrm>
          <a:prstGeom prst="curvedConnector3">
            <a:avLst>
              <a:gd name="adj1" fmla="val 5297143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曲線コネクタ 21"/>
          <p:cNvCxnSpPr>
            <a:stCxn id="6" idx="0"/>
            <a:endCxn id="11" idx="0"/>
          </p:cNvCxnSpPr>
          <p:nvPr/>
        </p:nvCxnSpPr>
        <p:spPr>
          <a:xfrm rot="16200000" flipH="1" flipV="1">
            <a:off x="5958154" y="1574794"/>
            <a:ext cx="252028" cy="1368152"/>
          </a:xfrm>
          <a:prstGeom prst="curvedConnector3">
            <a:avLst>
              <a:gd name="adj1" fmla="val -90704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曲線コネクタ 24"/>
          <p:cNvCxnSpPr>
            <a:stCxn id="7" idx="0"/>
            <a:endCxn id="11" idx="0"/>
          </p:cNvCxnSpPr>
          <p:nvPr/>
        </p:nvCxnSpPr>
        <p:spPr>
          <a:xfrm rot="16200000" flipH="1">
            <a:off x="4590002" y="1574794"/>
            <a:ext cx="252028" cy="1368152"/>
          </a:xfrm>
          <a:prstGeom prst="curvedConnector3">
            <a:avLst>
              <a:gd name="adj1" fmla="val -90704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曲線コネクタ 27"/>
          <p:cNvCxnSpPr>
            <a:stCxn id="7" idx="0"/>
            <a:endCxn id="8" idx="0"/>
          </p:cNvCxnSpPr>
          <p:nvPr/>
        </p:nvCxnSpPr>
        <p:spPr>
          <a:xfrm rot="16200000" flipH="1" flipV="1">
            <a:off x="3221850" y="1574794"/>
            <a:ext cx="252028" cy="1368152"/>
          </a:xfrm>
          <a:prstGeom prst="curvedConnector3">
            <a:avLst>
              <a:gd name="adj1" fmla="val -90704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曲線コネクタ 30"/>
          <p:cNvCxnSpPr>
            <a:stCxn id="5" idx="0"/>
            <a:endCxn id="8" idx="0"/>
          </p:cNvCxnSpPr>
          <p:nvPr/>
        </p:nvCxnSpPr>
        <p:spPr>
          <a:xfrm rot="16200000" flipH="1">
            <a:off x="1853698" y="1574794"/>
            <a:ext cx="252028" cy="1368152"/>
          </a:xfrm>
          <a:prstGeom prst="curvedConnector3">
            <a:avLst>
              <a:gd name="adj1" fmla="val -90704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曲線コネクタ 33"/>
          <p:cNvCxnSpPr>
            <a:stCxn id="5" idx="0"/>
            <a:endCxn id="9" idx="0"/>
          </p:cNvCxnSpPr>
          <p:nvPr/>
        </p:nvCxnSpPr>
        <p:spPr>
          <a:xfrm rot="16200000" flipH="1">
            <a:off x="1367644" y="2060848"/>
            <a:ext cx="540060" cy="684076"/>
          </a:xfrm>
          <a:prstGeom prst="curvedConnector3">
            <a:avLst>
              <a:gd name="adj1" fmla="val -42329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曲線コネクタ 36"/>
          <p:cNvCxnSpPr>
            <a:stCxn id="8" idx="0"/>
            <a:endCxn id="9" idx="0"/>
          </p:cNvCxnSpPr>
          <p:nvPr/>
        </p:nvCxnSpPr>
        <p:spPr>
          <a:xfrm rot="16200000" flipH="1" flipV="1">
            <a:off x="2177734" y="2186862"/>
            <a:ext cx="288032" cy="684076"/>
          </a:xfrm>
          <a:prstGeom prst="curvedConnector3">
            <a:avLst>
              <a:gd name="adj1" fmla="val -79366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曲線コネクタ 54"/>
          <p:cNvCxnSpPr>
            <a:stCxn id="8" idx="0"/>
            <a:endCxn id="10" idx="0"/>
          </p:cNvCxnSpPr>
          <p:nvPr/>
        </p:nvCxnSpPr>
        <p:spPr>
          <a:xfrm rot="16200000" flipH="1">
            <a:off x="2861810" y="2186862"/>
            <a:ext cx="288032" cy="684076"/>
          </a:xfrm>
          <a:prstGeom prst="curvedConnector3">
            <a:avLst>
              <a:gd name="adj1" fmla="val -79366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曲線コネクタ 57"/>
          <p:cNvCxnSpPr>
            <a:stCxn id="7" idx="0"/>
            <a:endCxn id="10" idx="0"/>
          </p:cNvCxnSpPr>
          <p:nvPr/>
        </p:nvCxnSpPr>
        <p:spPr>
          <a:xfrm rot="16200000" flipH="1" flipV="1">
            <a:off x="3419872" y="2060848"/>
            <a:ext cx="540060" cy="684076"/>
          </a:xfrm>
          <a:prstGeom prst="curvedConnector3">
            <a:avLst>
              <a:gd name="adj1" fmla="val -42329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曲線コネクタ 66"/>
          <p:cNvCxnSpPr>
            <a:stCxn id="7" idx="0"/>
            <a:endCxn id="12" idx="0"/>
          </p:cNvCxnSpPr>
          <p:nvPr/>
        </p:nvCxnSpPr>
        <p:spPr>
          <a:xfrm rot="16200000" flipH="1">
            <a:off x="4103948" y="2060848"/>
            <a:ext cx="540060" cy="684076"/>
          </a:xfrm>
          <a:prstGeom prst="curvedConnector3">
            <a:avLst>
              <a:gd name="adj1" fmla="val -42329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曲線コネクタ 69"/>
          <p:cNvCxnSpPr>
            <a:stCxn id="11" idx="0"/>
            <a:endCxn id="12" idx="0"/>
          </p:cNvCxnSpPr>
          <p:nvPr/>
        </p:nvCxnSpPr>
        <p:spPr>
          <a:xfrm rot="16200000" flipH="1" flipV="1">
            <a:off x="4914038" y="2186862"/>
            <a:ext cx="288032" cy="684076"/>
          </a:xfrm>
          <a:prstGeom prst="curvedConnector3">
            <a:avLst>
              <a:gd name="adj1" fmla="val -79366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曲線コネクタ 72"/>
          <p:cNvCxnSpPr>
            <a:stCxn id="6" idx="0"/>
            <a:endCxn id="13" idx="0"/>
          </p:cNvCxnSpPr>
          <p:nvPr/>
        </p:nvCxnSpPr>
        <p:spPr>
          <a:xfrm rot="16200000" flipH="1" flipV="1">
            <a:off x="6156176" y="2060848"/>
            <a:ext cx="540060" cy="684076"/>
          </a:xfrm>
          <a:prstGeom prst="curvedConnector3">
            <a:avLst>
              <a:gd name="adj1" fmla="val -42329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曲線コネクタ 75"/>
          <p:cNvCxnSpPr>
            <a:stCxn id="11" idx="0"/>
            <a:endCxn id="13" idx="0"/>
          </p:cNvCxnSpPr>
          <p:nvPr/>
        </p:nvCxnSpPr>
        <p:spPr>
          <a:xfrm rot="16200000" flipH="1">
            <a:off x="5598114" y="2186862"/>
            <a:ext cx="288032" cy="684076"/>
          </a:xfrm>
          <a:prstGeom prst="curvedConnector3">
            <a:avLst>
              <a:gd name="adj1" fmla="val -79366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矢印コネクタ 79"/>
          <p:cNvCxnSpPr/>
          <p:nvPr/>
        </p:nvCxnSpPr>
        <p:spPr>
          <a:xfrm flipV="1">
            <a:off x="539552" y="4221088"/>
            <a:ext cx="684076" cy="11161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テキスト ボックス 83"/>
          <p:cNvSpPr txBox="1"/>
          <p:nvPr/>
        </p:nvSpPr>
        <p:spPr>
          <a:xfrm>
            <a:off x="359532" y="5553236"/>
            <a:ext cx="6912768" cy="934478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2800" dirty="0" smtClean="0"/>
              <a:t>The rate of inter-view prediction is high even if </a:t>
            </a:r>
            <a:r>
              <a:rPr kumimoji="1" lang="en-US" altLang="ja-JP" sz="2800" dirty="0" err="1" smtClean="0"/>
              <a:t>merge_idx</a:t>
            </a:r>
            <a:r>
              <a:rPr kumimoji="1" lang="en-US" altLang="ja-JP" sz="2800" dirty="0" smtClean="0"/>
              <a:t> = 0 (</a:t>
            </a:r>
            <a:r>
              <a:rPr lang="en-US" altLang="ja-JP" sz="2800" dirty="0" smtClean="0"/>
              <a:t>IC is useful</a:t>
            </a:r>
            <a:r>
              <a:rPr kumimoji="1" lang="en-US" altLang="ja-JP" sz="2800" dirty="0" smtClean="0"/>
              <a:t>)</a:t>
            </a:r>
            <a:endParaRPr kumimoji="1" lang="ja-JP" altLang="en-US" sz="2800" dirty="0" smtClean="0"/>
          </a:p>
        </p:txBody>
      </p:sp>
      <p:sp>
        <p:nvSpPr>
          <p:cNvPr id="85" name="右中かっこ 84"/>
          <p:cNvSpPr/>
          <p:nvPr/>
        </p:nvSpPr>
        <p:spPr>
          <a:xfrm rot="5400000">
            <a:off x="3743908" y="2132856"/>
            <a:ext cx="396044" cy="4428492"/>
          </a:xfrm>
          <a:prstGeom prst="rightBrac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1223628" y="4437112"/>
            <a:ext cx="6912768" cy="934478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2800" dirty="0" smtClean="0"/>
              <a:t>The rate of inter-view prediction is low especially </a:t>
            </a:r>
            <a:r>
              <a:rPr kumimoji="1" lang="en-US" altLang="ja-JP" sz="2800" dirty="0" err="1" smtClean="0"/>
              <a:t>merge_idx</a:t>
            </a:r>
            <a:r>
              <a:rPr kumimoji="1" lang="en-US" altLang="ja-JP" sz="2800" dirty="0" smtClean="0"/>
              <a:t> = </a:t>
            </a:r>
            <a:r>
              <a:rPr lang="en-US" altLang="ja-JP" sz="2800" dirty="0" smtClean="0"/>
              <a:t>0  (IC is useless)</a:t>
            </a:r>
            <a:endParaRPr kumimoji="1" lang="ja-JP" alt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Proposal</a:t>
            </a:r>
            <a:endParaRPr kumimoji="1" lang="ja-JP" altLang="en-US" dirty="0"/>
          </a:p>
        </p:txBody>
      </p:sp>
      <p:graphicFrame>
        <p:nvGraphicFramePr>
          <p:cNvPr id="5" name="コンテンツ プレースホルダ 4"/>
          <p:cNvGraphicFramePr>
            <a:graphicFrameLocks noGrp="1"/>
          </p:cNvGraphicFramePr>
          <p:nvPr>
            <p:ph idx="1"/>
          </p:nvPr>
        </p:nvGraphicFramePr>
        <p:xfrm>
          <a:off x="539552" y="692696"/>
          <a:ext cx="8028892" cy="1795780"/>
        </p:xfrm>
        <a:graphic>
          <a:graphicData uri="http://schemas.openxmlformats.org/drawingml/2006/table">
            <a:tbl>
              <a:tblPr/>
              <a:tblGrid>
                <a:gridCol w="2868964"/>
                <a:gridCol w="5159928"/>
              </a:tblGrid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800" kern="100" dirty="0">
                          <a:latin typeface="Times New Roman"/>
                          <a:ea typeface="ＭＳ 明朝"/>
                          <a:cs typeface="Times New Roman"/>
                        </a:rPr>
                        <a:t>Mode</a:t>
                      </a:r>
                      <a:endParaRPr lang="ja-JP" sz="28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144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800" kern="100">
                          <a:latin typeface="Times New Roman"/>
                          <a:ea typeface="ＭＳ 明朝"/>
                          <a:cs typeface="Times New Roman"/>
                        </a:rPr>
                        <a:t>Condition</a:t>
                      </a:r>
                      <a:endParaRPr lang="ja-JP" sz="28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144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800" kern="100" dirty="0">
                          <a:latin typeface="Times New Roman"/>
                          <a:ea typeface="ＭＳ 明朝"/>
                          <a:cs typeface="Times New Roman"/>
                        </a:rPr>
                        <a:t>Skip / Merge</a:t>
                      </a:r>
                      <a:endParaRPr lang="ja-JP" sz="28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800" kern="100" dirty="0">
                          <a:latin typeface="Times New Roman"/>
                          <a:ea typeface="ＭＳ 明朝"/>
                          <a:cs typeface="Times New Roman"/>
                        </a:rPr>
                        <a:t>(</a:t>
                      </a:r>
                      <a:r>
                        <a:rPr lang="en-US" sz="2800" kern="100" dirty="0" err="1">
                          <a:latin typeface="Times New Roman"/>
                          <a:ea typeface="ＭＳ 明朝"/>
                          <a:cs typeface="Times New Roman"/>
                        </a:rPr>
                        <a:t>merge_flag</a:t>
                      </a:r>
                      <a:r>
                        <a:rPr lang="en-US" sz="2800" kern="100" dirty="0">
                          <a:latin typeface="Times New Roman"/>
                          <a:ea typeface="ＭＳ 明朝"/>
                          <a:cs typeface="Times New Roman"/>
                        </a:rPr>
                        <a:t>[ x0 ][ y0 ])</a:t>
                      </a:r>
                      <a:endParaRPr lang="ja-JP" sz="28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144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800" kern="100" dirty="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!(</a:t>
                      </a:r>
                      <a:r>
                        <a:rPr lang="en-US" sz="2800" kern="100" dirty="0" err="1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merge_idx</a:t>
                      </a:r>
                      <a:r>
                        <a:rPr lang="en-US" sz="2800" kern="100" dirty="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[ x0 ][ y0 ] == 0 &amp;&amp; slice_ic_skip_mergeidx0_flag</a:t>
                      </a:r>
                      <a:r>
                        <a:rPr lang="en-US" sz="2800" kern="100" dirty="0">
                          <a:latin typeface="Times New Roman"/>
                          <a:ea typeface="ＭＳ 明朝"/>
                          <a:cs typeface="Times New Roman"/>
                        </a:rPr>
                        <a:t>)</a:t>
                      </a:r>
                      <a:endParaRPr lang="ja-JP" sz="28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144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6</a:t>
            </a:fld>
            <a:endParaRPr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1655676" y="3255331"/>
            <a:ext cx="144016" cy="19442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7128284" y="3255331"/>
            <a:ext cx="144016" cy="19442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4391980" y="3255331"/>
            <a:ext cx="144016" cy="1944216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3023828" y="3507359"/>
            <a:ext cx="144016" cy="1692188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2339752" y="3795391"/>
            <a:ext cx="144016" cy="1404156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3707904" y="3795391"/>
            <a:ext cx="144016" cy="1404156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5760132" y="3507359"/>
            <a:ext cx="144016" cy="1692188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5076056" y="3795391"/>
            <a:ext cx="144016" cy="1404156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6444208" y="3795391"/>
            <a:ext cx="144016" cy="1404156"/>
          </a:xfrm>
          <a:prstGeom prst="rect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6" name="曲線コネクタ 15"/>
          <p:cNvCxnSpPr>
            <a:stCxn id="7" idx="0"/>
            <a:endCxn id="9" idx="0"/>
          </p:cNvCxnSpPr>
          <p:nvPr/>
        </p:nvCxnSpPr>
        <p:spPr>
          <a:xfrm rot="5400000" flipH="1" flipV="1">
            <a:off x="3095836" y="1887179"/>
            <a:ext cx="12700" cy="2736304"/>
          </a:xfrm>
          <a:prstGeom prst="curvedConnector3">
            <a:avLst>
              <a:gd name="adj1" fmla="val 5811427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曲線コネクタ 16"/>
          <p:cNvCxnSpPr>
            <a:stCxn id="8" idx="0"/>
            <a:endCxn id="9" idx="0"/>
          </p:cNvCxnSpPr>
          <p:nvPr/>
        </p:nvCxnSpPr>
        <p:spPr>
          <a:xfrm rot="16200000" flipV="1">
            <a:off x="5832140" y="1887179"/>
            <a:ext cx="12700" cy="2736304"/>
          </a:xfrm>
          <a:prstGeom prst="curvedConnector3">
            <a:avLst>
              <a:gd name="adj1" fmla="val 5297143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曲線コネクタ 17"/>
          <p:cNvCxnSpPr>
            <a:stCxn id="8" idx="0"/>
            <a:endCxn id="13" idx="0"/>
          </p:cNvCxnSpPr>
          <p:nvPr/>
        </p:nvCxnSpPr>
        <p:spPr>
          <a:xfrm rot="16200000" flipH="1" flipV="1">
            <a:off x="6390202" y="2697269"/>
            <a:ext cx="252028" cy="1368152"/>
          </a:xfrm>
          <a:prstGeom prst="curvedConnector3">
            <a:avLst>
              <a:gd name="adj1" fmla="val -90704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曲線コネクタ 18"/>
          <p:cNvCxnSpPr>
            <a:stCxn id="9" idx="0"/>
            <a:endCxn id="13" idx="0"/>
          </p:cNvCxnSpPr>
          <p:nvPr/>
        </p:nvCxnSpPr>
        <p:spPr>
          <a:xfrm rot="16200000" flipH="1">
            <a:off x="5022050" y="2697269"/>
            <a:ext cx="252028" cy="1368152"/>
          </a:xfrm>
          <a:prstGeom prst="curvedConnector3">
            <a:avLst>
              <a:gd name="adj1" fmla="val -90704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曲線コネクタ 19"/>
          <p:cNvCxnSpPr>
            <a:stCxn id="9" idx="0"/>
            <a:endCxn id="10" idx="0"/>
          </p:cNvCxnSpPr>
          <p:nvPr/>
        </p:nvCxnSpPr>
        <p:spPr>
          <a:xfrm rot="16200000" flipH="1" flipV="1">
            <a:off x="3653898" y="2697269"/>
            <a:ext cx="252028" cy="1368152"/>
          </a:xfrm>
          <a:prstGeom prst="curvedConnector3">
            <a:avLst>
              <a:gd name="adj1" fmla="val -90704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曲線コネクタ 20"/>
          <p:cNvCxnSpPr>
            <a:stCxn id="7" idx="0"/>
            <a:endCxn id="10" idx="0"/>
          </p:cNvCxnSpPr>
          <p:nvPr/>
        </p:nvCxnSpPr>
        <p:spPr>
          <a:xfrm rot="16200000" flipH="1">
            <a:off x="2285746" y="2697269"/>
            <a:ext cx="252028" cy="1368152"/>
          </a:xfrm>
          <a:prstGeom prst="curvedConnector3">
            <a:avLst>
              <a:gd name="adj1" fmla="val -90704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曲線コネクタ 21"/>
          <p:cNvCxnSpPr>
            <a:stCxn id="7" idx="0"/>
            <a:endCxn id="11" idx="0"/>
          </p:cNvCxnSpPr>
          <p:nvPr/>
        </p:nvCxnSpPr>
        <p:spPr>
          <a:xfrm rot="16200000" flipH="1">
            <a:off x="1799692" y="3183323"/>
            <a:ext cx="540060" cy="684076"/>
          </a:xfrm>
          <a:prstGeom prst="curvedConnector3">
            <a:avLst>
              <a:gd name="adj1" fmla="val -42329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曲線コネクタ 22"/>
          <p:cNvCxnSpPr>
            <a:stCxn id="10" idx="0"/>
            <a:endCxn id="11" idx="0"/>
          </p:cNvCxnSpPr>
          <p:nvPr/>
        </p:nvCxnSpPr>
        <p:spPr>
          <a:xfrm rot="16200000" flipH="1" flipV="1">
            <a:off x="2609782" y="3309337"/>
            <a:ext cx="288032" cy="684076"/>
          </a:xfrm>
          <a:prstGeom prst="curvedConnector3">
            <a:avLst>
              <a:gd name="adj1" fmla="val -79366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曲線コネクタ 23"/>
          <p:cNvCxnSpPr>
            <a:stCxn id="10" idx="0"/>
            <a:endCxn id="12" idx="0"/>
          </p:cNvCxnSpPr>
          <p:nvPr/>
        </p:nvCxnSpPr>
        <p:spPr>
          <a:xfrm rot="16200000" flipH="1">
            <a:off x="3293858" y="3309337"/>
            <a:ext cx="288032" cy="684076"/>
          </a:xfrm>
          <a:prstGeom prst="curvedConnector3">
            <a:avLst>
              <a:gd name="adj1" fmla="val -79366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曲線コネクタ 24"/>
          <p:cNvCxnSpPr>
            <a:stCxn id="9" idx="0"/>
            <a:endCxn id="12" idx="0"/>
          </p:cNvCxnSpPr>
          <p:nvPr/>
        </p:nvCxnSpPr>
        <p:spPr>
          <a:xfrm rot="16200000" flipH="1" flipV="1">
            <a:off x="3851920" y="3183323"/>
            <a:ext cx="540060" cy="684076"/>
          </a:xfrm>
          <a:prstGeom prst="curvedConnector3">
            <a:avLst>
              <a:gd name="adj1" fmla="val -42329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曲線コネクタ 25"/>
          <p:cNvCxnSpPr>
            <a:stCxn id="9" idx="0"/>
            <a:endCxn id="14" idx="0"/>
          </p:cNvCxnSpPr>
          <p:nvPr/>
        </p:nvCxnSpPr>
        <p:spPr>
          <a:xfrm rot="16200000" flipH="1">
            <a:off x="4535996" y="3183323"/>
            <a:ext cx="540060" cy="684076"/>
          </a:xfrm>
          <a:prstGeom prst="curvedConnector3">
            <a:avLst>
              <a:gd name="adj1" fmla="val -42329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曲線コネクタ 26"/>
          <p:cNvCxnSpPr>
            <a:stCxn id="13" idx="0"/>
            <a:endCxn id="14" idx="0"/>
          </p:cNvCxnSpPr>
          <p:nvPr/>
        </p:nvCxnSpPr>
        <p:spPr>
          <a:xfrm rot="16200000" flipH="1" flipV="1">
            <a:off x="5346086" y="3309337"/>
            <a:ext cx="288032" cy="684076"/>
          </a:xfrm>
          <a:prstGeom prst="curvedConnector3">
            <a:avLst>
              <a:gd name="adj1" fmla="val -79366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曲線コネクタ 27"/>
          <p:cNvCxnSpPr>
            <a:stCxn id="8" idx="0"/>
            <a:endCxn id="15" idx="0"/>
          </p:cNvCxnSpPr>
          <p:nvPr/>
        </p:nvCxnSpPr>
        <p:spPr>
          <a:xfrm rot="16200000" flipH="1" flipV="1">
            <a:off x="6588224" y="3183323"/>
            <a:ext cx="540060" cy="684076"/>
          </a:xfrm>
          <a:prstGeom prst="curvedConnector3">
            <a:avLst>
              <a:gd name="adj1" fmla="val -42329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曲線コネクタ 28"/>
          <p:cNvCxnSpPr>
            <a:stCxn id="13" idx="0"/>
            <a:endCxn id="15" idx="0"/>
          </p:cNvCxnSpPr>
          <p:nvPr/>
        </p:nvCxnSpPr>
        <p:spPr>
          <a:xfrm rot="16200000" flipH="1">
            <a:off x="6030162" y="3309337"/>
            <a:ext cx="288032" cy="684076"/>
          </a:xfrm>
          <a:prstGeom prst="curvedConnector3">
            <a:avLst>
              <a:gd name="adj1" fmla="val -79366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/>
          <p:cNvSpPr txBox="1"/>
          <p:nvPr/>
        </p:nvSpPr>
        <p:spPr>
          <a:xfrm>
            <a:off x="1547664" y="5265204"/>
            <a:ext cx="7236804" cy="50359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2800" dirty="0" smtClean="0"/>
              <a:t>0     1      1     1    1     1     1     1     0</a:t>
            </a:r>
            <a:endParaRPr kumimoji="1" lang="ja-JP" altLang="en-US" sz="2800" dirty="0" smtClean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87524" y="5794605"/>
            <a:ext cx="8856476" cy="81136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2400" dirty="0" smtClean="0"/>
              <a:t>slice_ic_skip_mergeidx0_flag is set equal to </a:t>
            </a:r>
          </a:p>
          <a:p>
            <a:r>
              <a:rPr lang="en-US" altLang="ja-JP" sz="2400" dirty="0" smtClean="0"/>
              <a:t>                   (POC % </a:t>
            </a:r>
            <a:r>
              <a:rPr lang="en-US" altLang="ja-JP" sz="2400" dirty="0" err="1" smtClean="0"/>
              <a:t>IntraPeriod</a:t>
            </a:r>
            <a:r>
              <a:rPr lang="en-US" altLang="ja-JP" sz="2400" dirty="0" smtClean="0"/>
              <a:t>) != 0 by encoder</a:t>
            </a:r>
            <a:endParaRPr kumimoji="1" lang="ja-JP" alt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Proposal </a:t>
            </a:r>
            <a:r>
              <a:rPr lang="en-US" altLang="ja-JP" dirty="0" smtClean="0"/>
              <a:t>(continue..)</a:t>
            </a:r>
            <a:endParaRPr kumimoji="1" lang="ja-JP" altLang="en-US" dirty="0"/>
          </a:p>
        </p:txBody>
      </p:sp>
      <p:graphicFrame>
        <p:nvGraphicFramePr>
          <p:cNvPr id="5" name="コンテンツ プレースホルダ 4"/>
          <p:cNvGraphicFramePr>
            <a:graphicFrameLocks noGrp="1"/>
          </p:cNvGraphicFramePr>
          <p:nvPr>
            <p:ph idx="1"/>
          </p:nvPr>
        </p:nvGraphicFramePr>
        <p:xfrm>
          <a:off x="575556" y="980728"/>
          <a:ext cx="8100900" cy="1706880"/>
        </p:xfrm>
        <a:graphic>
          <a:graphicData uri="http://schemas.openxmlformats.org/drawingml/2006/table">
            <a:tbl>
              <a:tblPr/>
              <a:tblGrid>
                <a:gridCol w="2894695"/>
                <a:gridCol w="5206205"/>
              </a:tblGrid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800" kern="100" dirty="0">
                          <a:latin typeface="Times New Roman"/>
                          <a:ea typeface="ＭＳ 明朝"/>
                          <a:cs typeface="Times New Roman"/>
                        </a:rPr>
                        <a:t>Mode</a:t>
                      </a:r>
                      <a:endParaRPr lang="ja-JP" sz="28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144000" marR="144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800" kern="100">
                          <a:latin typeface="Times New Roman"/>
                          <a:ea typeface="ＭＳ 明朝"/>
                          <a:cs typeface="Times New Roman"/>
                        </a:rPr>
                        <a:t>Condition</a:t>
                      </a:r>
                      <a:endParaRPr lang="ja-JP" sz="28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144000" marR="144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2800" kern="100" dirty="0">
                          <a:latin typeface="Times New Roman"/>
                          <a:ea typeface="ＭＳ 明朝"/>
                          <a:cs typeface="Times New Roman"/>
                        </a:rPr>
                        <a:t>AMVP</a:t>
                      </a:r>
                      <a:endParaRPr lang="ja-JP" sz="28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2800" kern="100" dirty="0">
                          <a:latin typeface="Times New Roman"/>
                          <a:ea typeface="ＭＳ 明朝"/>
                          <a:cs typeface="Times New Roman"/>
                        </a:rPr>
                        <a:t>(!</a:t>
                      </a:r>
                      <a:r>
                        <a:rPr lang="en-GB" sz="28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merge_flag</a:t>
                      </a:r>
                      <a:r>
                        <a:rPr lang="en-GB" sz="2800" kern="100" dirty="0"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r>
                        <a:rPr lang="en-GB" sz="2800" kern="100" dirty="0">
                          <a:latin typeface="Times New Roman"/>
                          <a:ea typeface="ＭＳ 明朝"/>
                          <a:cs typeface="Times New Roman"/>
                        </a:rPr>
                        <a:t>) </a:t>
                      </a:r>
                      <a:endParaRPr lang="ja-JP" sz="28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144000" marR="144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2800" kern="100" dirty="0" err="1" smtClean="0">
                          <a:latin typeface="Times New Roman"/>
                          <a:ea typeface="Malgun Gothic"/>
                          <a:cs typeface="Times New Roman"/>
                        </a:rPr>
                        <a:t>anyIvRefPicFlag</a:t>
                      </a:r>
                      <a:endParaRPr lang="en-GB" sz="2800" kern="100" dirty="0" smtClean="0">
                        <a:latin typeface="Times New Roman"/>
                        <a:ea typeface="Malgun Gothic"/>
                        <a:cs typeface="Times New Roman"/>
                      </a:endParaRPr>
                    </a:p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altLang="ja-JP" sz="2800" kern="100" dirty="0" smtClean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144000" marR="144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7</a:t>
            </a:fld>
            <a:endParaRPr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763688" y="3645024"/>
            <a:ext cx="5436604" cy="50359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CA" altLang="ja-JP" sz="2800" kern="100" dirty="0" smtClean="0">
                <a:latin typeface="Times New Roman"/>
                <a:ea typeface="ＭＳ 明朝"/>
                <a:cs typeface="Times New Roman"/>
              </a:rPr>
              <a:t>Same as HTM6</a:t>
            </a:r>
            <a:endParaRPr lang="ja-JP" altLang="ja-JP" sz="2800" kern="100" dirty="0" smtClean="0">
              <a:latin typeface="Times New Roman"/>
              <a:ea typeface="Malgun Gothic"/>
              <a:cs typeface="Times New Roman"/>
            </a:endParaRPr>
          </a:p>
        </p:txBody>
      </p:sp>
      <p:sp>
        <p:nvSpPr>
          <p:cNvPr id="7" name="右矢印 6"/>
          <p:cNvSpPr/>
          <p:nvPr/>
        </p:nvSpPr>
        <p:spPr>
          <a:xfrm>
            <a:off x="1043608" y="3681028"/>
            <a:ext cx="648072" cy="504056"/>
          </a:xfrm>
          <a:prstGeom prst="rightArrow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Experimental results</a:t>
            </a:r>
            <a:endParaRPr kumimoji="1" lang="ja-JP" altLang="en-US" dirty="0"/>
          </a:p>
        </p:txBody>
      </p:sp>
      <p:graphicFrame>
        <p:nvGraphicFramePr>
          <p:cNvPr id="5" name="コンテンツ プレースホルダ 4"/>
          <p:cNvGraphicFramePr>
            <a:graphicFrameLocks noGrp="1"/>
          </p:cNvGraphicFramePr>
          <p:nvPr>
            <p:ph idx="1"/>
          </p:nvPr>
        </p:nvGraphicFramePr>
        <p:xfrm>
          <a:off x="72012" y="1172304"/>
          <a:ext cx="8856472" cy="4632960"/>
        </p:xfrm>
        <a:graphic>
          <a:graphicData uri="http://schemas.openxmlformats.org/drawingml/2006/table">
            <a:tbl>
              <a:tblPr/>
              <a:tblGrid>
                <a:gridCol w="1083442"/>
                <a:gridCol w="885647"/>
                <a:gridCol w="885647"/>
                <a:gridCol w="885647"/>
                <a:gridCol w="815780"/>
                <a:gridCol w="827588"/>
                <a:gridCol w="815780"/>
                <a:gridCol w="885647"/>
                <a:gridCol w="885647"/>
                <a:gridCol w="885647"/>
              </a:tblGrid>
              <a:tr h="3810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ja-JP" sz="1600" dirty="0">
                          <a:solidFill>
                            <a:srgbClr val="000000"/>
                          </a:solidFill>
                          <a:latin typeface="Times New Roman"/>
                          <a:ea typeface="ＭＳ Ｐゴシック"/>
                          <a:cs typeface="ＭＳ Ｐゴシック"/>
                        </a:rPr>
                        <a:t>　</a:t>
                      </a:r>
                      <a:endParaRPr lang="ja-JP" sz="1600" dirty="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video 0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video 1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video 2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video PSNR / video bitrate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video PSNR / total bitrate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synth PSNR / total bitrate 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enc time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dec time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ren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 time</a:t>
                      </a:r>
                      <a:endParaRPr lang="ja-JP" sz="1600" dirty="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Balloons</a:t>
                      </a:r>
                      <a:endParaRPr lang="ja-JP" sz="1600" dirty="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0.1%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0.3%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0.10%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0.08%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0.02%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99.3%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99.8%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98.9%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Kendo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0.8%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0.9%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0.34%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0.30%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0.36%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97.2%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100.7%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99.9%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Newspapercc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0.1%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0.3%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0.10%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0.10%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0.03%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98.0%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100.5%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100.2%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GhostTownFly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98.9%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98.1%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97.4%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PoznanHall2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-0.2%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0.2%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0.01%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-0.01%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0.04%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98.4%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97.5%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98.6%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PoznanStreet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0.4%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0.07%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0.05%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0.05%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98.8%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97.1%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97.4%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UndoDancer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0.1%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0.1%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0.02%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0.02%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0.03%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98.0%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96.6%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97.5%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1024x768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0.3%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0.5%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0.18%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0.16%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0.14%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98.2%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100.3%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99.7%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1920x1088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0.1%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0.1%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0.02%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0.02%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0.03%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98.6%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97.4%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97.7%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average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0.0%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0.2%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0.3%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0.09%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0.08%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0.08%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98.4%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98.6%</a:t>
                      </a:r>
                      <a:endParaRPr lang="ja-JP" sz="160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98.5%</a:t>
                      </a:r>
                      <a:endParaRPr lang="ja-JP" sz="1600" dirty="0"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8</a:t>
            </a:fld>
            <a:endParaRPr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159732" y="6046633"/>
            <a:ext cx="7596844" cy="81136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CA" altLang="ja-JP" sz="2400" dirty="0" smtClean="0"/>
              <a:t>cross-checked by Qualcomm (JCT3V-D0274)</a:t>
            </a:r>
          </a:p>
          <a:p>
            <a:r>
              <a:rPr lang="en-CA" altLang="ja-JP" sz="2400" dirty="0" smtClean="0"/>
              <a:t>Thank you very much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Combination results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9</a:t>
            </a:fld>
            <a:endParaRPr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087724" y="5733256"/>
            <a:ext cx="7596844" cy="81136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CA" altLang="ja-JP" sz="2400" dirty="0" smtClean="0"/>
              <a:t>cross-checked by Qualcomm (JCT3V-D0275)</a:t>
            </a:r>
          </a:p>
          <a:p>
            <a:r>
              <a:rPr lang="en-CA" altLang="ja-JP" sz="2400" dirty="0" smtClean="0"/>
              <a:t>Thank you very much</a:t>
            </a:r>
            <a:endParaRPr kumimoji="1" lang="ja-JP" altLang="en-US" sz="2400" dirty="0"/>
          </a:p>
        </p:txBody>
      </p:sp>
      <p:graphicFrame>
        <p:nvGraphicFramePr>
          <p:cNvPr id="8" name="コンテンツ プレースホルダ 7"/>
          <p:cNvGraphicFramePr>
            <a:graphicFrameLocks noGrp="1"/>
          </p:cNvGraphicFramePr>
          <p:nvPr>
            <p:ph idx="1"/>
          </p:nvPr>
        </p:nvGraphicFramePr>
        <p:xfrm>
          <a:off x="215516" y="728700"/>
          <a:ext cx="8604950" cy="4737735"/>
        </p:xfrm>
        <a:graphic>
          <a:graphicData uri="http://schemas.openxmlformats.org/drawingml/2006/table">
            <a:tbl>
              <a:tblPr/>
              <a:tblGrid>
                <a:gridCol w="860495"/>
                <a:gridCol w="860495"/>
                <a:gridCol w="860495"/>
                <a:gridCol w="860495"/>
                <a:gridCol w="860495"/>
                <a:gridCol w="860495"/>
                <a:gridCol w="860495"/>
                <a:gridCol w="860495"/>
                <a:gridCol w="860495"/>
                <a:gridCol w="860495"/>
              </a:tblGrid>
              <a:tr h="36957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video 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video 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video 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video PSNR / video bitrate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video PSNR / total bitrate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synth PSNR / total bitrate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enc time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dec time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ＭＳ Ｐゴシック"/>
                        </a:rPr>
                        <a:t>ren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 time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Balloons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98.5%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98.8%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Kendo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97.1%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Newspaper_CC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98.7%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GT_Fly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Poznan_Hall2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98.7%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98.8%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Poznan_Street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98.4%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Undo_Dancer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1024x768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98.6%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1920x1088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average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-0.14%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-0.13%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-0.06%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99.9%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符号化グループ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ユーザー定義 5">
      <a:majorFont>
        <a:latin typeface="Tahoma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>
        <a:noFill/>
        <a:effectLst/>
      </a:spPr>
      <a:bodyPr lIns="36000" tIns="36000" rIns="36000" bIns="36000" rtlCol="0" anchor="ctr"/>
      <a:lstStyle>
        <a:defPPr algn="ctr">
          <a:defRPr kumimoji="1"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36000" tIns="36000" rIns="36000" bIns="36000" rtlCol="0">
        <a:spAutoFit/>
      </a:bodyPr>
      <a:lstStyle>
        <a:defPPr>
          <a:defRPr kumimoji="1" sz="28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シック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符号化グループ</Template>
  <TotalTime>6434</TotalTime>
  <Words>830</Words>
  <Application>Microsoft Office PowerPoint</Application>
  <PresentationFormat>画面に合わせる (4:3)</PresentationFormat>
  <Paragraphs>293</Paragraphs>
  <Slides>10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符号化グループ</vt:lpstr>
      <vt:lpstr>3D-CE5.h related:  Removal of parsing dependency in illumination compensation (JCT3V-D0060)</vt:lpstr>
      <vt:lpstr>Overall summary</vt:lpstr>
      <vt:lpstr>Problem statement</vt:lpstr>
      <vt:lpstr>Observation</vt:lpstr>
      <vt:lpstr>Observation (2)</vt:lpstr>
      <vt:lpstr>Proposal</vt:lpstr>
      <vt:lpstr>Proposal (continue..)</vt:lpstr>
      <vt:lpstr>Experimental results</vt:lpstr>
      <vt:lpstr>Combination results</vt:lpstr>
      <vt:lpstr>Conclusion</vt:lpstr>
    </vt:vector>
  </TitlesOfParts>
  <Company>SHARP Corp.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.</dc:creator>
  <cp:lastModifiedBy>s124087_0209</cp:lastModifiedBy>
  <cp:revision>2992</cp:revision>
  <dcterms:created xsi:type="dcterms:W3CDTF">2011-03-24T05:19:20Z</dcterms:created>
  <dcterms:modified xsi:type="dcterms:W3CDTF">2013-04-20T08:59:12Z</dcterms:modified>
</cp:coreProperties>
</file>