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4">
  <p:sldMasterIdLst>
    <p:sldMasterId id="2147484031" r:id="rId1"/>
  </p:sldMasterIdLst>
  <p:notesMasterIdLst>
    <p:notesMasterId r:id="rId16"/>
  </p:notesMasterIdLst>
  <p:handoutMasterIdLst>
    <p:handoutMasterId r:id="rId17"/>
  </p:handoutMasterIdLst>
  <p:sldIdLst>
    <p:sldId id="349" r:id="rId2"/>
    <p:sldId id="351" r:id="rId3"/>
    <p:sldId id="353" r:id="rId4"/>
    <p:sldId id="354" r:id="rId5"/>
    <p:sldId id="355" r:id="rId6"/>
    <p:sldId id="359" r:id="rId7"/>
    <p:sldId id="361" r:id="rId8"/>
    <p:sldId id="362" r:id="rId9"/>
    <p:sldId id="363" r:id="rId10"/>
    <p:sldId id="364" r:id="rId11"/>
    <p:sldId id="360" r:id="rId12"/>
    <p:sldId id="358" r:id="rId13"/>
    <p:sldId id="357" r:id="rId14"/>
    <p:sldId id="315" r:id="rId15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DADA"/>
    <a:srgbClr val="B17ED8"/>
    <a:srgbClr val="00050B"/>
    <a:srgbClr val="F48F97"/>
    <a:srgbClr val="006600"/>
    <a:srgbClr val="B7BDBD"/>
    <a:srgbClr val="001738"/>
    <a:srgbClr val="010712"/>
    <a:srgbClr val="91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333" autoAdjust="0"/>
  </p:normalViewPr>
  <p:slideViewPr>
    <p:cSldViewPr snapToGrid="0" snapToObjects="1">
      <p:cViewPr varScale="1">
        <p:scale>
          <a:sx n="76" d="100"/>
          <a:sy n="76" d="100"/>
        </p:scale>
        <p:origin x="-348" y="-96"/>
      </p:cViewPr>
      <p:guideLst>
        <p:guide orient="horz" pos="228"/>
        <p:guide orient="horz" pos="1290"/>
        <p:guide orient="horz" pos="2154"/>
        <p:guide orient="horz" pos="119"/>
        <p:guide pos="56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F4F8D44-AB41-4F53-AFFC-635DDA4B1CC5}" type="datetime1">
              <a:rPr lang="ja-JP" altLang="en-US"/>
              <a:pPr>
                <a:defRPr/>
              </a:pPr>
              <a:t>2013/4/20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D9B57B-060B-4162-B92D-318F430665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207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177C0DB-4DE5-46AB-809F-7820C5EACC3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452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77C0DB-4DE5-46AB-809F-7820C5EACC3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5004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6" descr="16_9_logo位置0902w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18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Arial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sp>
        <p:nvSpPr>
          <p:cNvPr id="3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34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tx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7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図 9" descr="mblogo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00450" y="3114675"/>
            <a:ext cx="19431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60363" y="6011863"/>
            <a:ext cx="8423275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lang="en-US" altLang="ja-JP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JCTVC-M0081/JCT3V-D0057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9266-F4DA-4507-B3F2-FE8D01DBA4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01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3" descr="GBM_top_4-3.jpg"/>
          <p:cNvPicPr>
            <a:picLocks noChangeAspect="1"/>
          </p:cNvPicPr>
          <p:nvPr userDrawn="1"/>
        </p:nvPicPr>
        <p:blipFill>
          <a:blip r:embed="rId8"/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4942-A49D-46B4-8763-97B0B1962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6" r:id="rId3"/>
    <p:sldLayoutId id="2147484042" r:id="rId4"/>
    <p:sldLayoutId id="2147484044" r:id="rId5"/>
    <p:sldLayoutId id="2147484045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altLang="ja-JP" sz="2800" dirty="0" err="1" smtClean="0"/>
              <a:t>HLS</a:t>
            </a:r>
            <a:r>
              <a:rPr lang="en-CA" altLang="ja-JP" sz="2800" dirty="0" smtClean="0"/>
              <a:t>: </a:t>
            </a:r>
            <a:r>
              <a:rPr lang="en-CA" altLang="ja-JP" sz="2800" dirty="0" err="1" smtClean="0"/>
              <a:t>SHVC</a:t>
            </a:r>
            <a:r>
              <a:rPr lang="en-CA" altLang="ja-JP" sz="2800" dirty="0" smtClean="0"/>
              <a:t>/3D</a:t>
            </a:r>
            <a:br>
              <a:rPr lang="en-CA" altLang="ja-JP" sz="2800" dirty="0" smtClean="0"/>
            </a:br>
            <a:r>
              <a:rPr lang="en-CA" altLang="ja-JP" sz="2800" dirty="0" smtClean="0"/>
              <a:t>On </a:t>
            </a:r>
            <a:r>
              <a:rPr lang="en-US" altLang="ja-JP" sz="2800" dirty="0" smtClean="0"/>
              <a:t>initialization process for reference picture lists</a:t>
            </a:r>
            <a:endParaRPr kumimoji="1" lang="ja-JP" altLang="en-US" sz="2800" b="1" dirty="0">
              <a:latin typeface="+mj-lt"/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ja-JP" dirty="0" err="1" smtClean="0"/>
              <a:t>JCT</a:t>
            </a:r>
            <a:r>
              <a:rPr lang="en-US" altLang="ja-JP" dirty="0" smtClean="0"/>
              <a:t>VC</a:t>
            </a:r>
            <a:r>
              <a:rPr lang="en-CA" altLang="ja-JP" dirty="0" smtClean="0"/>
              <a:t>-</a:t>
            </a:r>
            <a:r>
              <a:rPr lang="en-US" altLang="ja-JP" dirty="0" smtClean="0"/>
              <a:t>M0081</a:t>
            </a:r>
            <a:endParaRPr lang="en-US" altLang="ja-JP" dirty="0">
              <a:solidFill>
                <a:schemeClr val="bg1"/>
              </a:solidFill>
            </a:endParaRPr>
          </a:p>
          <a:p>
            <a:r>
              <a:rPr lang="en-CA" altLang="ja-JP" dirty="0" smtClean="0"/>
              <a:t>JCT3V-</a:t>
            </a:r>
            <a:r>
              <a:rPr lang="en-US" altLang="ja-JP" dirty="0" smtClean="0"/>
              <a:t>D0057</a:t>
            </a:r>
            <a:endParaRPr lang="en-US" altLang="ja-JP" dirty="0"/>
          </a:p>
          <a:p>
            <a:endParaRPr lang="en-US" altLang="ja-JP" dirty="0" smtClean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O</a:t>
            </a:r>
            <a:r>
              <a:rPr lang="en-US" altLang="ja-JP" sz="2000" dirty="0">
                <a:solidFill>
                  <a:schemeClr val="bg1"/>
                </a:solidFill>
              </a:rPr>
              <a:t>. </a:t>
            </a:r>
            <a:r>
              <a:rPr lang="en-US" altLang="ja-JP" sz="2000" dirty="0" smtClean="0">
                <a:solidFill>
                  <a:schemeClr val="bg1"/>
                </a:solidFill>
              </a:rPr>
              <a:t>Nakagami and </a:t>
            </a:r>
            <a:r>
              <a:rPr lang="en-US" altLang="ja-JP" sz="2000" dirty="0">
                <a:solidFill>
                  <a:schemeClr val="bg1"/>
                </a:solidFill>
              </a:rPr>
              <a:t>T. </a:t>
            </a:r>
            <a:r>
              <a:rPr lang="en-US" altLang="ja-JP" sz="2000" dirty="0" smtClean="0">
                <a:solidFill>
                  <a:schemeClr val="bg1"/>
                </a:solidFill>
              </a:rPr>
              <a:t>Suzuki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lang="en-US" altLang="ja-JP" sz="2000" dirty="0"/>
              <a:t>Sony </a:t>
            </a:r>
            <a:r>
              <a:rPr lang="en-US" altLang="ja-JP" sz="2000" dirty="0" smtClean="0"/>
              <a:t>Corporation</a:t>
            </a:r>
            <a:endParaRPr kumimoji="1" lang="ja-JP" altLang="en-US" sz="2000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/>
          </p:nvPr>
        </p:nvSpPr>
        <p:spPr>
          <a:xfrm>
            <a:off x="720000" y="5895599"/>
            <a:ext cx="7704000" cy="762376"/>
          </a:xfrm>
        </p:spPr>
        <p:txBody>
          <a:bodyPr/>
          <a:lstStyle/>
          <a:p>
            <a:r>
              <a:rPr lang="en-CA" b="1" dirty="0" smtClean="0"/>
              <a:t>Joint </a:t>
            </a:r>
            <a:r>
              <a:rPr lang="en-CA" b="1" dirty="0"/>
              <a:t>Collaborative Team on Video Coding (</a:t>
            </a:r>
            <a:r>
              <a:rPr lang="en-CA" b="1" dirty="0" err="1" smtClean="0"/>
              <a:t>JCT</a:t>
            </a:r>
            <a:r>
              <a:rPr lang="en-CA" b="1" dirty="0" smtClean="0"/>
              <a:t>-VC)of </a:t>
            </a:r>
            <a:r>
              <a:rPr lang="en-CA" b="1" dirty="0" err="1"/>
              <a:t>ITU</a:t>
            </a:r>
            <a:r>
              <a:rPr lang="en-CA" b="1" dirty="0"/>
              <a:t>-T </a:t>
            </a:r>
            <a:r>
              <a:rPr lang="en-CA" b="1" dirty="0" err="1"/>
              <a:t>SG</a:t>
            </a:r>
            <a:r>
              <a:rPr lang="en-CA" b="1" dirty="0"/>
              <a:t> 16 WP 3 and ISO/</a:t>
            </a:r>
            <a:r>
              <a:rPr lang="en-CA" b="1" dirty="0" err="1"/>
              <a:t>IEC</a:t>
            </a:r>
            <a:r>
              <a:rPr lang="en-CA" b="1" dirty="0"/>
              <a:t> </a:t>
            </a:r>
            <a:r>
              <a:rPr lang="en-CA" b="1" dirty="0" err="1"/>
              <a:t>JTC</a:t>
            </a:r>
            <a:r>
              <a:rPr lang="en-CA" b="1" dirty="0"/>
              <a:t> 1/SC 29/</a:t>
            </a:r>
            <a:r>
              <a:rPr lang="en-CA" b="1" dirty="0" err="1"/>
              <a:t>WG</a:t>
            </a:r>
            <a:r>
              <a:rPr lang="en-CA" b="1" dirty="0"/>
              <a:t> </a:t>
            </a:r>
            <a:r>
              <a:rPr lang="en-CA" b="1" dirty="0" smtClean="0"/>
              <a:t>11</a:t>
            </a:r>
          </a:p>
          <a:p>
            <a:r>
              <a:rPr lang="en-CA" dirty="0" smtClean="0"/>
              <a:t>13th </a:t>
            </a:r>
            <a:r>
              <a:rPr lang="en-CA" dirty="0"/>
              <a:t>Meeting: Incheon, KR, 18–26 Apr. </a:t>
            </a:r>
            <a:r>
              <a:rPr lang="en-CA" dirty="0" smtClean="0"/>
              <a:t>2013</a:t>
            </a:r>
          </a:p>
          <a:p>
            <a:r>
              <a:rPr lang="en-CA" b="1" dirty="0" smtClean="0"/>
              <a:t>Joint </a:t>
            </a:r>
            <a:r>
              <a:rPr lang="en-CA" b="1" dirty="0"/>
              <a:t>Collaborative Team on 3D Video Coding </a:t>
            </a:r>
            <a:r>
              <a:rPr lang="en-CA" b="1" dirty="0" smtClean="0"/>
              <a:t>Extensions of </a:t>
            </a:r>
            <a:r>
              <a:rPr lang="en-CA" b="1" dirty="0" err="1"/>
              <a:t>ITU</a:t>
            </a:r>
            <a:r>
              <a:rPr lang="en-CA" b="1" dirty="0"/>
              <a:t>-T </a:t>
            </a:r>
            <a:r>
              <a:rPr lang="en-CA" b="1" dirty="0" err="1"/>
              <a:t>SG</a:t>
            </a:r>
            <a:r>
              <a:rPr lang="en-CA" b="1" dirty="0"/>
              <a:t> 16 WP 3 and ISO/</a:t>
            </a:r>
            <a:r>
              <a:rPr lang="en-CA" b="1" dirty="0" err="1"/>
              <a:t>IEC</a:t>
            </a:r>
            <a:r>
              <a:rPr lang="en-CA" b="1" dirty="0"/>
              <a:t> </a:t>
            </a:r>
            <a:r>
              <a:rPr lang="en-CA" b="1" dirty="0" err="1"/>
              <a:t>JTC</a:t>
            </a:r>
            <a:r>
              <a:rPr lang="en-CA" b="1" dirty="0"/>
              <a:t> 1/SC 29/</a:t>
            </a:r>
            <a:r>
              <a:rPr lang="en-CA" b="1" dirty="0" err="1"/>
              <a:t>WG</a:t>
            </a:r>
            <a:r>
              <a:rPr lang="en-CA" b="1" dirty="0"/>
              <a:t> 11</a:t>
            </a:r>
            <a:endParaRPr lang="en-US" dirty="0"/>
          </a:p>
          <a:p>
            <a:r>
              <a:rPr lang="en-CA" dirty="0"/>
              <a:t>4th Meeting: Incheon, KR, 20–26 Apr. 2013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534150"/>
            <a:ext cx="252413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43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3D CTC List1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30" y="1731242"/>
            <a:ext cx="6834642" cy="4101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54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CTC</a:t>
            </a:r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899" y="1330325"/>
            <a:ext cx="6985001" cy="528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2305050" y="4714874"/>
            <a:ext cx="4010025" cy="11334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cxnSp>
        <p:nvCxnSpPr>
          <p:cNvPr id="8" name="直線矢印コネクタ 7"/>
          <p:cNvCxnSpPr>
            <a:stCxn id="9" idx="3"/>
            <a:endCxn id="6" idx="1"/>
          </p:cNvCxnSpPr>
          <p:nvPr/>
        </p:nvCxnSpPr>
        <p:spPr>
          <a:xfrm>
            <a:off x="2046594" y="5105400"/>
            <a:ext cx="258456" cy="176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412749" y="4920734"/>
            <a:ext cx="16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JCT3V-C0079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6126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400" dirty="0" smtClean="0"/>
              <a:t>The proposed change enables to skip unnecessary RPLM signaling in common reference picture structure</a:t>
            </a:r>
            <a:r>
              <a:rPr lang="en-US" altLang="ja-JP" sz="2400" dirty="0" smtClean="0"/>
              <a:t>.</a:t>
            </a:r>
          </a:p>
          <a:p>
            <a:r>
              <a:rPr lang="en-US" altLang="ja-JP" sz="2400" dirty="0" smtClean="0"/>
              <a:t>In option1, the number of RPLM is reduced from 22 to 12 without any significant coding loss.</a:t>
            </a:r>
          </a:p>
          <a:p>
            <a:r>
              <a:rPr lang="en-US" altLang="ja-JP" sz="2400" dirty="0" smtClean="0"/>
              <a:t>It is asserted that it harmonizes with the original design of the reference picture set in the base spec.</a:t>
            </a:r>
          </a:p>
          <a:p>
            <a:endParaRPr lang="en-US" altLang="ja-JP" dirty="0"/>
          </a:p>
          <a:p>
            <a:r>
              <a:rPr lang="en-US" altLang="ja-JP" sz="2400" dirty="0" smtClean="0"/>
              <a:t>As conclusion, it </a:t>
            </a:r>
            <a:r>
              <a:rPr lang="en-US" altLang="ja-JP" sz="2400" dirty="0"/>
              <a:t>is </a:t>
            </a:r>
            <a:r>
              <a:rPr lang="en-US" altLang="ja-JP" sz="2400" dirty="0" smtClean="0"/>
              <a:t>recommended to modify the draft as option1.</a:t>
            </a:r>
            <a:endParaRPr lang="en-US" altLang="ja-JP" sz="2400" dirty="0"/>
          </a:p>
          <a:p>
            <a:endParaRPr lang="en-US" altLang="ja-JP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928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Draft text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(Option1)</a:t>
            </a:r>
            <a:endParaRPr kumimoji="1" lang="ja-JP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  <p:sp>
        <p:nvSpPr>
          <p:cNvPr id="8" name="Curved Left Arrow 7"/>
          <p:cNvSpPr/>
          <p:nvPr/>
        </p:nvSpPr>
        <p:spPr>
          <a:xfrm flipV="1">
            <a:off x="6734176" y="4505325"/>
            <a:ext cx="742950" cy="1314450"/>
          </a:xfrm>
          <a:prstGeom prst="curvedLef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488" y="1116725"/>
            <a:ext cx="5449888" cy="5220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24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 smtClean="0"/>
              <a:t>Summary</a:t>
            </a:r>
            <a:endParaRPr kumimoji="1" lang="ja-JP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1224000"/>
            <a:ext cx="7933001" cy="5040000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60000"/>
              </a:lnSpc>
            </a:pPr>
            <a:r>
              <a:rPr lang="en-CA" altLang="ja-JP" b="1" dirty="0"/>
              <a:t>Problem Statement</a:t>
            </a:r>
            <a:endParaRPr lang="ja-JP" altLang="ja-JP" b="1" dirty="0"/>
          </a:p>
          <a:p>
            <a:pPr lvl="1">
              <a:lnSpc>
                <a:spcPct val="160000"/>
              </a:lnSpc>
            </a:pPr>
            <a:r>
              <a:rPr lang="en-US" altLang="ja-JP" dirty="0" smtClean="0"/>
              <a:t>Inter-view </a:t>
            </a:r>
            <a:r>
              <a:rPr lang="en-US" altLang="ja-JP" dirty="0"/>
              <a:t>reference picture is </a:t>
            </a:r>
            <a:r>
              <a:rPr lang="en-US" altLang="ja-JP" dirty="0" smtClean="0"/>
              <a:t>appended at </a:t>
            </a:r>
            <a:r>
              <a:rPr lang="en-US" altLang="ja-JP" dirty="0"/>
              <a:t>the end of temporal reference picture </a:t>
            </a:r>
            <a:r>
              <a:rPr lang="en-US" altLang="ja-JP" dirty="0" smtClean="0"/>
              <a:t>list </a:t>
            </a:r>
            <a:r>
              <a:rPr lang="en-GB" altLang="ja-JP" dirty="0" smtClean="0"/>
              <a:t>in </a:t>
            </a:r>
            <a:r>
              <a:rPr lang="en-GB" altLang="ja-JP" dirty="0"/>
              <a:t>the current </a:t>
            </a:r>
            <a:r>
              <a:rPr lang="en-US" altLang="ja-JP" dirty="0"/>
              <a:t>MV-HEVC </a:t>
            </a:r>
            <a:r>
              <a:rPr lang="en-US" altLang="ja-JP" dirty="0" smtClean="0"/>
              <a:t>/ SHVC draft.</a:t>
            </a:r>
          </a:p>
          <a:p>
            <a:pPr lvl="1">
              <a:lnSpc>
                <a:spcPct val="160000"/>
              </a:lnSpc>
            </a:pPr>
            <a:r>
              <a:rPr lang="en-US" altLang="ja-JP" dirty="0" smtClean="0"/>
              <a:t>Reference </a:t>
            </a:r>
            <a:r>
              <a:rPr lang="en-US" altLang="ja-JP" dirty="0"/>
              <a:t>picture list modification (</a:t>
            </a:r>
            <a:r>
              <a:rPr lang="en-US" altLang="ja-JP" dirty="0" err="1"/>
              <a:t>RPLM</a:t>
            </a:r>
            <a:r>
              <a:rPr lang="en-US" altLang="ja-JP" dirty="0"/>
              <a:t>) syntax is necessary to put the inter-view reference </a:t>
            </a:r>
            <a:r>
              <a:rPr lang="en-US" altLang="ja-JP" dirty="0" smtClean="0"/>
              <a:t>picture forward.</a:t>
            </a:r>
          </a:p>
          <a:p>
            <a:pPr>
              <a:lnSpc>
                <a:spcPct val="160000"/>
              </a:lnSpc>
            </a:pPr>
            <a:r>
              <a:rPr lang="en-US" altLang="ja-JP" b="1" dirty="0" smtClean="0"/>
              <a:t>Proposal</a:t>
            </a:r>
          </a:p>
          <a:p>
            <a:pPr lvl="1">
              <a:lnSpc>
                <a:spcPct val="160000"/>
              </a:lnSpc>
            </a:pPr>
            <a:r>
              <a:rPr lang="en-US" altLang="ja-JP" dirty="0" smtClean="0"/>
              <a:t>Insert inter-layer pictures in between </a:t>
            </a:r>
            <a:r>
              <a:rPr lang="en-US" altLang="ja-JP" dirty="0" err="1"/>
              <a:t>RefPicSetStCurrBefore</a:t>
            </a:r>
            <a:r>
              <a:rPr lang="en-US" altLang="ja-JP" dirty="0"/>
              <a:t> and </a:t>
            </a:r>
            <a:r>
              <a:rPr lang="en-US" altLang="ja-JP" dirty="0" err="1" smtClean="0"/>
              <a:t>RefPicSetStCurrAfter</a:t>
            </a:r>
            <a:r>
              <a:rPr lang="en-US" altLang="ja-JP" dirty="0" smtClean="0"/>
              <a:t> on constructing the temporal list.</a:t>
            </a:r>
            <a:endParaRPr lang="en-US" altLang="ja-JP" dirty="0"/>
          </a:p>
          <a:p>
            <a:pPr>
              <a:lnSpc>
                <a:spcPct val="160000"/>
              </a:lnSpc>
            </a:pPr>
            <a:r>
              <a:rPr lang="en-US" altLang="ja-JP" b="1" dirty="0" smtClean="0"/>
              <a:t>Update from JCT3V-C0079</a:t>
            </a:r>
          </a:p>
          <a:p>
            <a:pPr lvl="1">
              <a:lnSpc>
                <a:spcPct val="160000"/>
              </a:lnSpc>
            </a:pPr>
            <a:r>
              <a:rPr lang="en-US" altLang="ja-JP" dirty="0" smtClean="0"/>
              <a:t>Studied the impact under SHVC and 3D CTC. </a:t>
            </a:r>
          </a:p>
          <a:p>
            <a:pPr lvl="1">
              <a:lnSpc>
                <a:spcPct val="160000"/>
              </a:lnSpc>
            </a:pPr>
            <a:r>
              <a:rPr lang="en-US" altLang="ja-JP" dirty="0" smtClean="0"/>
              <a:t>Studied another option which modifies the List1 process (called option2).</a:t>
            </a:r>
          </a:p>
          <a:p>
            <a:pPr>
              <a:lnSpc>
                <a:spcPct val="160000"/>
              </a:lnSpc>
            </a:pPr>
            <a:r>
              <a:rPr lang="en-US" altLang="ja-JP" b="1" dirty="0" smtClean="0"/>
              <a:t>Conclusion</a:t>
            </a:r>
          </a:p>
          <a:p>
            <a:pPr lvl="1">
              <a:lnSpc>
                <a:spcPct val="160000"/>
              </a:lnSpc>
            </a:pPr>
            <a:r>
              <a:rPr lang="en-US" altLang="ja-JP" dirty="0" smtClean="0"/>
              <a:t>It is recommended to modify the List0 process only (as option1).</a:t>
            </a:r>
            <a:endParaRPr kumimoji="1" lang="en-GB" altLang="ja-JP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476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ja-JP" sz="2800" dirty="0" smtClean="0"/>
              <a:t>Four </a:t>
            </a:r>
            <a:r>
              <a:rPr lang="en-CA" altLang="ja-JP" sz="2800" dirty="0"/>
              <a:t>types of reference </a:t>
            </a:r>
            <a:r>
              <a:rPr lang="en-CA" altLang="ja-JP" sz="2800" dirty="0" smtClean="0"/>
              <a:t>picture</a:t>
            </a:r>
            <a:endParaRPr lang="ja-JP" altLang="ja-JP" sz="2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79266-F4DA-4507-B3F2-FE8D01DBA46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220072" y="429309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6372200" y="429309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644008" y="429309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4067944" y="429309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3491880" y="429309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6948264" y="429309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7524328" y="429309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8100392" y="429309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2555776" y="4293096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979712" y="4293096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1403648" y="4293096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827584" y="4293096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5796136" y="3717032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5796136" y="3212976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5796136" y="270892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5796136" y="2204864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5796136" y="4293096"/>
            <a:ext cx="432048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31729" y="5029145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000" dirty="0" smtClean="0"/>
              <a:t>POC</a:t>
            </a:r>
            <a:endParaRPr lang="ja-JP" altLang="en-US" sz="2000" dirty="0"/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4644008" y="5229200"/>
            <a:ext cx="32403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6372200" y="1715691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2000" dirty="0" smtClean="0"/>
              <a:t>View / Layer</a:t>
            </a:r>
            <a:endParaRPr lang="ja-JP" altLang="en-US" sz="2000" dirty="0"/>
          </a:p>
        </p:txBody>
      </p:sp>
      <p:cxnSp>
        <p:nvCxnSpPr>
          <p:cNvPr id="27" name="直線矢印コネクタ 26"/>
          <p:cNvCxnSpPr/>
          <p:nvPr/>
        </p:nvCxnSpPr>
        <p:spPr>
          <a:xfrm flipV="1">
            <a:off x="6588224" y="2204864"/>
            <a:ext cx="0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3059832" y="42210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…</a:t>
            </a:r>
            <a:endParaRPr kumimoji="1" lang="ja-JP" altLang="en-US" dirty="0" err="1" smtClean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47864" y="386104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Short-term before </a:t>
            </a:r>
            <a:r>
              <a:rPr lang="en-GB" altLang="ja-JP" sz="1600" dirty="0" err="1" smtClean="0"/>
              <a:t>Curr</a:t>
            </a:r>
            <a:endParaRPr kumimoji="1" lang="ja-JP" altLang="en-US" sz="1600" dirty="0" err="1" smtClean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44208" y="386104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Short-term after </a:t>
            </a:r>
            <a:r>
              <a:rPr lang="en-GB" altLang="ja-JP" sz="1600" dirty="0" err="1" smtClean="0"/>
              <a:t>Curr</a:t>
            </a:r>
            <a:endParaRPr kumimoji="1" lang="ja-JP" altLang="en-US" sz="1600" dirty="0" err="1" smtClean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635896" y="2539643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Inter-view</a:t>
            </a:r>
          </a:p>
          <a:p>
            <a:pPr algn="ctr"/>
            <a:r>
              <a:rPr kumimoji="1" lang="en-GB" altLang="ja-JP" sz="1600" dirty="0" smtClean="0"/>
              <a:t>or</a:t>
            </a:r>
          </a:p>
          <a:p>
            <a:pPr algn="ctr"/>
            <a:r>
              <a:rPr lang="en-GB" altLang="ja-JP" sz="1600" dirty="0" smtClean="0"/>
              <a:t>Inter-layer</a:t>
            </a:r>
            <a:endParaRPr kumimoji="1" lang="ja-JP" altLang="en-US" sz="1600" dirty="0" err="1" smtClean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83568" y="386104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Long-term</a:t>
            </a:r>
            <a:endParaRPr kumimoji="1" lang="ja-JP" altLang="en-US" sz="1600" dirty="0" err="1" smtClean="0"/>
          </a:p>
        </p:txBody>
      </p:sp>
      <p:sp>
        <p:nvSpPr>
          <p:cNvPr id="23" name="TextBox 22"/>
          <p:cNvSpPr txBox="1"/>
          <p:nvPr/>
        </p:nvSpPr>
        <p:spPr>
          <a:xfrm>
            <a:off x="1323042" y="5702597"/>
            <a:ext cx="6626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Note: the reference pictures are indexed based on </a:t>
            </a:r>
            <a:r>
              <a:rPr kumimoji="1" lang="en-US" altLang="ja-JP" sz="1600" dirty="0" err="1" smtClean="0"/>
              <a:t>POC</a:t>
            </a:r>
            <a:r>
              <a:rPr kumimoji="1" lang="en-US" altLang="ja-JP" sz="1600" dirty="0" smtClean="0"/>
              <a:t> or </a:t>
            </a:r>
            <a:r>
              <a:rPr kumimoji="1" lang="en-US" altLang="ja-JP" sz="1600" dirty="0" err="1" smtClean="0"/>
              <a:t>LayerId</a:t>
            </a:r>
            <a:r>
              <a:rPr kumimoji="1" lang="en-US" altLang="ja-JP" sz="1600" dirty="0" smtClean="0"/>
              <a:t>.</a:t>
            </a:r>
            <a:endParaRPr kumimoji="1" lang="ja-JP" altLang="en-US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81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dirty="0" smtClean="0"/>
              <a:t>Current reference list initialization process</a:t>
            </a:r>
            <a:endParaRPr kumimoji="1" lang="ja-JP" altLang="en-US" sz="2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79266-F4DA-4507-B3F2-FE8D01DBA46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259632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3347864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691680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123728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2555776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779912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4211960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644008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5220072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652120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084168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6516216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7092280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7524328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7956376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8388424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71600" y="1556792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RefPicSetStCurrBefore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87824" y="1556792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RefPicSetStCurrAfter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04048" y="155679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RefPicSetLtCurr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20272" y="155679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RefPicSetIvCurr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195736" y="3284984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RefPicListTemp0[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267744" y="4941168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RefPicListTemp1[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732240" y="321297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RefPicList0[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804248" y="486916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RefPicList1[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331640" y="3717032"/>
            <a:ext cx="3888432" cy="360040"/>
            <a:chOff x="1331640" y="3717032"/>
            <a:chExt cx="3888432" cy="360040"/>
          </a:xfrm>
        </p:grpSpPr>
        <p:sp>
          <p:nvSpPr>
            <p:cNvPr id="28" name="正方形/長方形 27"/>
            <p:cNvSpPr/>
            <p:nvPr/>
          </p:nvSpPr>
          <p:spPr>
            <a:xfrm>
              <a:off x="1331640" y="3717032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763688" y="3717032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2195736" y="3717032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2627784" y="3717032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3059832" y="3717032"/>
              <a:ext cx="432048" cy="360040"/>
            </a:xfrm>
            <a:prstGeom prst="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3491880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3923928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4355976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4788024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3</a:t>
              </a:r>
              <a:endParaRPr kumimoji="1" lang="ja-JP" alt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331640" y="5373216"/>
            <a:ext cx="3878907" cy="360040"/>
            <a:chOff x="1403648" y="5373216"/>
            <a:chExt cx="3878907" cy="360040"/>
          </a:xfrm>
        </p:grpSpPr>
        <p:sp>
          <p:nvSpPr>
            <p:cNvPr id="38" name="正方形/長方形 37"/>
            <p:cNvSpPr/>
            <p:nvPr/>
          </p:nvSpPr>
          <p:spPr>
            <a:xfrm>
              <a:off x="2267744" y="5373216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2699792" y="5373216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403648" y="5373216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1835696" y="5373216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3131840" y="5373216"/>
              <a:ext cx="432048" cy="360040"/>
            </a:xfrm>
            <a:prstGeom prst="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3563888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986411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4418459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4850507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3</a:t>
              </a:r>
              <a:endParaRPr kumimoji="1" lang="ja-JP" altLang="en-US" dirty="0"/>
            </a:p>
          </p:txBody>
        </p:sp>
      </p:grpSp>
      <p:sp>
        <p:nvSpPr>
          <p:cNvPr id="51" name="右中かっこ 50"/>
          <p:cNvSpPr/>
          <p:nvPr/>
        </p:nvSpPr>
        <p:spPr>
          <a:xfrm rot="5400000">
            <a:off x="2267744" y="3212976"/>
            <a:ext cx="288032" cy="2160240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971600" y="4437112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num_ref_idx_l0_active_minus1 = 4</a:t>
            </a:r>
            <a:endParaRPr lang="ja-JP" altLang="en-US" sz="1400" dirty="0" smtClean="0"/>
          </a:p>
        </p:txBody>
      </p:sp>
      <p:sp>
        <p:nvSpPr>
          <p:cNvPr id="54" name="右中かっこ 53"/>
          <p:cNvSpPr/>
          <p:nvPr/>
        </p:nvSpPr>
        <p:spPr>
          <a:xfrm rot="5400000">
            <a:off x="2123728" y="5157192"/>
            <a:ext cx="288032" cy="1728192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43608" y="616530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num_ref_idx_l1_active_minus1 = 3</a:t>
            </a:r>
            <a:endParaRPr lang="ja-JP" altLang="en-US" sz="1400" dirty="0" smtClean="0"/>
          </a:p>
        </p:txBody>
      </p:sp>
      <p:sp>
        <p:nvSpPr>
          <p:cNvPr id="56" name="正方形/長方形 55"/>
          <p:cNvSpPr/>
          <p:nvPr/>
        </p:nvSpPr>
        <p:spPr>
          <a:xfrm>
            <a:off x="6516216" y="3717032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57" name="正方形/長方形 56"/>
          <p:cNvSpPr/>
          <p:nvPr/>
        </p:nvSpPr>
        <p:spPr>
          <a:xfrm>
            <a:off x="6948264" y="3717032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7380312" y="3717032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59" name="正方形/長方形 58"/>
          <p:cNvSpPr/>
          <p:nvPr/>
        </p:nvSpPr>
        <p:spPr>
          <a:xfrm>
            <a:off x="7812360" y="3717032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0" name="正方形/長方形 59"/>
          <p:cNvSpPr/>
          <p:nvPr/>
        </p:nvSpPr>
        <p:spPr>
          <a:xfrm>
            <a:off x="8244408" y="3717032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1" name="正方形/長方形 60"/>
          <p:cNvSpPr/>
          <p:nvPr/>
        </p:nvSpPr>
        <p:spPr>
          <a:xfrm>
            <a:off x="7380312" y="537321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2" name="正方形/長方形 61"/>
          <p:cNvSpPr/>
          <p:nvPr/>
        </p:nvSpPr>
        <p:spPr>
          <a:xfrm>
            <a:off x="7812360" y="537321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3" name="正方形/長方形 62"/>
          <p:cNvSpPr/>
          <p:nvPr/>
        </p:nvSpPr>
        <p:spPr>
          <a:xfrm>
            <a:off x="6516216" y="537321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4" name="正方形/長方形 63"/>
          <p:cNvSpPr/>
          <p:nvPr/>
        </p:nvSpPr>
        <p:spPr>
          <a:xfrm>
            <a:off x="6948264" y="537321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5" name="右矢印 64"/>
          <p:cNvSpPr/>
          <p:nvPr/>
        </p:nvSpPr>
        <p:spPr>
          <a:xfrm>
            <a:off x="5580112" y="3717032"/>
            <a:ext cx="576064" cy="288032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右矢印 65"/>
          <p:cNvSpPr/>
          <p:nvPr/>
        </p:nvSpPr>
        <p:spPr>
          <a:xfrm>
            <a:off x="5652120" y="5373216"/>
            <a:ext cx="576064" cy="288032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516216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948264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380312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2</a:t>
            </a:r>
            <a:endParaRPr lang="ja-JP" altLang="en-US" sz="1600" dirty="0" smtClean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812360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3</a:t>
            </a:r>
            <a:endParaRPr lang="ja-JP" altLang="en-US" sz="1600" dirty="0" smtClean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244408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4</a:t>
            </a:r>
            <a:endParaRPr lang="ja-JP" altLang="en-US" sz="1600" dirty="0" smtClean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516216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6948264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380312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2</a:t>
            </a:r>
            <a:endParaRPr lang="ja-JP" altLang="en-US" sz="1600" dirty="0" smtClean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812360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3</a:t>
            </a:r>
            <a:endParaRPr lang="ja-JP" altLang="en-US" sz="1600" dirty="0" smtClean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-19050" y="2348880"/>
            <a:ext cx="1403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400" dirty="0" err="1" smtClean="0"/>
              <a:t>used_by_curr</a:t>
            </a:r>
            <a:endParaRPr lang="ja-JP" altLang="en-US" sz="1400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25963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69168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12372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55577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347864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77991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421196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64400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22007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65212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08416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51621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09228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752432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95637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8388424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08123" y="3698354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List0</a:t>
            </a:r>
            <a:endParaRPr kumimoji="1" lang="ja-JP" alt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208123" y="5322403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List1</a:t>
            </a:r>
            <a:endParaRPr kumimoji="1" lang="ja-JP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614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dirty="0" smtClean="0"/>
              <a:t>Proposed </a:t>
            </a:r>
            <a:r>
              <a:rPr lang="en-US" altLang="ja-JP" sz="2800" dirty="0"/>
              <a:t>reference list initialization process</a:t>
            </a:r>
            <a:endParaRPr kumimoji="1" lang="ja-JP" altLang="en-US" sz="2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79266-F4DA-4507-B3F2-FE8D01DBA46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259632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3347864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691680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123728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2555776" y="1988840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779912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4211960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644008" y="1988840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5220072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652120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084168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6516216" y="1988840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7092280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7524328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7956376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8388424" y="1988840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71600" y="1556792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RefPicSetStCurrBefore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987824" y="1556792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RefPicSetStCurrAfter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004048" y="1556792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RefPicSetLtCurr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20272" y="155679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200" dirty="0" err="1" smtClean="0"/>
              <a:t>RefPicSetIvCurr</a:t>
            </a:r>
            <a:r>
              <a:rPr lang="en-GB" altLang="ja-JP" sz="1200" dirty="0" smtClean="0"/>
              <a:t>[</a:t>
            </a:r>
            <a:r>
              <a:rPr lang="en-GB" altLang="ja-JP" sz="1200" dirty="0" err="1" smtClean="0"/>
              <a:t>i</a:t>
            </a:r>
            <a:r>
              <a:rPr lang="en-GB" altLang="ja-JP" sz="1200" dirty="0" smtClean="0"/>
              <a:t>]</a:t>
            </a:r>
            <a:endParaRPr kumimoji="1" lang="ja-JP" altLang="en-US" sz="1200" dirty="0" err="1" smtClean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195736" y="3284984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RefPicListTemp0[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267744" y="4941168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RefPicListTemp1[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732240" y="3212976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RefPicList0[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804248" y="486916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RefPicList1[</a:t>
            </a:r>
            <a:r>
              <a:rPr lang="en-GB" altLang="ja-JP" sz="1600" dirty="0" err="1" smtClean="0"/>
              <a:t>rIdx</a:t>
            </a:r>
            <a:r>
              <a:rPr lang="en-GB" altLang="ja-JP" sz="1600" dirty="0" smtClean="0"/>
              <a:t>]</a:t>
            </a:r>
            <a:endParaRPr lang="ja-JP" alt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1331640" y="3717032"/>
            <a:ext cx="3888432" cy="360040"/>
            <a:chOff x="1331640" y="3717032"/>
            <a:chExt cx="3888432" cy="360040"/>
          </a:xfrm>
        </p:grpSpPr>
        <p:sp>
          <p:nvSpPr>
            <p:cNvPr id="28" name="正方形/長方形 27"/>
            <p:cNvSpPr/>
            <p:nvPr/>
          </p:nvSpPr>
          <p:spPr>
            <a:xfrm>
              <a:off x="1331640" y="3717032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763688" y="3717032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3923928" y="3717032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4355976" y="3717032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788024" y="3717032"/>
              <a:ext cx="432048" cy="360040"/>
            </a:xfrm>
            <a:prstGeom prst="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2195736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627784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059832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3491880" y="3717032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3</a:t>
              </a:r>
              <a:endParaRPr kumimoji="1" lang="ja-JP" altLang="en-US" dirty="0"/>
            </a:p>
          </p:txBody>
        </p:sp>
      </p:grpSp>
      <p:sp>
        <p:nvSpPr>
          <p:cNvPr id="51" name="右中かっこ 50"/>
          <p:cNvSpPr/>
          <p:nvPr/>
        </p:nvSpPr>
        <p:spPr>
          <a:xfrm rot="5400000">
            <a:off x="2267744" y="3212976"/>
            <a:ext cx="288032" cy="2160240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971600" y="4437112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num_ref_idx_l0_active_minus1 = 4</a:t>
            </a:r>
            <a:endParaRPr lang="ja-JP" altLang="en-US" sz="1400" dirty="0" smtClean="0"/>
          </a:p>
        </p:txBody>
      </p:sp>
      <p:sp>
        <p:nvSpPr>
          <p:cNvPr id="54" name="右中かっこ 53"/>
          <p:cNvSpPr/>
          <p:nvPr/>
        </p:nvSpPr>
        <p:spPr>
          <a:xfrm rot="5400000">
            <a:off x="2123728" y="5157192"/>
            <a:ext cx="288032" cy="1728192"/>
          </a:xfrm>
          <a:prstGeom prst="rightBrace">
            <a:avLst>
              <a:gd name="adj1" fmla="val 59039"/>
              <a:gd name="adj2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43608" y="616530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400" dirty="0" smtClean="0"/>
              <a:t>num_ref_idx_l1_active_minus1 = 3</a:t>
            </a:r>
            <a:endParaRPr lang="ja-JP" altLang="en-US" sz="1400" dirty="0" smtClean="0"/>
          </a:p>
        </p:txBody>
      </p:sp>
      <p:sp>
        <p:nvSpPr>
          <p:cNvPr id="56" name="正方形/長方形 55"/>
          <p:cNvSpPr/>
          <p:nvPr/>
        </p:nvSpPr>
        <p:spPr>
          <a:xfrm>
            <a:off x="6516216" y="3717032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57" name="正方形/長方形 56"/>
          <p:cNvSpPr/>
          <p:nvPr/>
        </p:nvSpPr>
        <p:spPr>
          <a:xfrm>
            <a:off x="6948264" y="3717032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3" name="正方形/長方形 62"/>
          <p:cNvSpPr/>
          <p:nvPr/>
        </p:nvSpPr>
        <p:spPr>
          <a:xfrm>
            <a:off x="6516216" y="537321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4" name="正方形/長方形 63"/>
          <p:cNvSpPr/>
          <p:nvPr/>
        </p:nvSpPr>
        <p:spPr>
          <a:xfrm>
            <a:off x="6948264" y="5373216"/>
            <a:ext cx="432048" cy="36004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5" name="右矢印 64"/>
          <p:cNvSpPr/>
          <p:nvPr/>
        </p:nvSpPr>
        <p:spPr>
          <a:xfrm>
            <a:off x="5580112" y="3717032"/>
            <a:ext cx="576064" cy="288032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右矢印 65"/>
          <p:cNvSpPr/>
          <p:nvPr/>
        </p:nvSpPr>
        <p:spPr>
          <a:xfrm>
            <a:off x="5652120" y="5373216"/>
            <a:ext cx="576064" cy="288032"/>
          </a:xfrm>
          <a:prstGeom prst="righ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516216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948264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380312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2</a:t>
            </a:r>
            <a:endParaRPr lang="ja-JP" altLang="en-US" sz="1600" dirty="0" smtClean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812360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3</a:t>
            </a:r>
            <a:endParaRPr lang="ja-JP" altLang="en-US" sz="1600" dirty="0" smtClean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8244408" y="342900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4</a:t>
            </a:r>
            <a:endParaRPr lang="ja-JP" altLang="en-US" sz="1600" dirty="0" smtClean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6516216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6948264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380312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2</a:t>
            </a:r>
            <a:endParaRPr lang="ja-JP" altLang="en-US" sz="1600" dirty="0" smtClean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812360" y="5085184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3</a:t>
            </a:r>
            <a:endParaRPr lang="ja-JP" altLang="en-US" sz="1600" dirty="0" smtClean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-19050" y="2348880"/>
            <a:ext cx="1403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400" dirty="0" err="1" smtClean="0"/>
              <a:t>used_by_curr</a:t>
            </a:r>
            <a:endParaRPr lang="ja-JP" altLang="en-US" sz="1400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25963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69168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12372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55577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347864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77991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421196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64400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220072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1</a:t>
            </a:r>
            <a:endParaRPr lang="ja-JP" altLang="en-US" sz="1600" dirty="0" smtClean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65212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08416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51621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0</a:t>
            </a:r>
            <a:endParaRPr lang="ja-JP" altLang="en-US" sz="1600" dirty="0" smtClean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092280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7524328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956376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8388424" y="2348880"/>
            <a:ext cx="423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ja-JP" sz="1600" dirty="0" smtClean="0"/>
              <a:t>-</a:t>
            </a:r>
            <a:endParaRPr lang="ja-JP" altLang="en-US" sz="1600" dirty="0" smtClean="0"/>
          </a:p>
        </p:txBody>
      </p:sp>
      <p:sp>
        <p:nvSpPr>
          <p:cNvPr id="96" name="正方形/長方形 95"/>
          <p:cNvSpPr/>
          <p:nvPr/>
        </p:nvSpPr>
        <p:spPr>
          <a:xfrm>
            <a:off x="7380312" y="3717032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97" name="正方形/長方形 96"/>
          <p:cNvSpPr/>
          <p:nvPr/>
        </p:nvSpPr>
        <p:spPr>
          <a:xfrm>
            <a:off x="7812360" y="3717032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98" name="正方形/長方形 97"/>
          <p:cNvSpPr/>
          <p:nvPr/>
        </p:nvSpPr>
        <p:spPr>
          <a:xfrm>
            <a:off x="8244408" y="3717032"/>
            <a:ext cx="432048" cy="3600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99" name="正方形/長方形 98"/>
          <p:cNvSpPr/>
          <p:nvPr/>
        </p:nvSpPr>
        <p:spPr>
          <a:xfrm>
            <a:off x="7380312" y="537321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00" name="正方形/長方形 99"/>
          <p:cNvSpPr/>
          <p:nvPr/>
        </p:nvSpPr>
        <p:spPr>
          <a:xfrm>
            <a:off x="7812360" y="5373216"/>
            <a:ext cx="432048" cy="36004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331640" y="5373216"/>
            <a:ext cx="3878907" cy="360040"/>
            <a:chOff x="1403648" y="5373216"/>
            <a:chExt cx="3878907" cy="360040"/>
          </a:xfrm>
        </p:grpSpPr>
        <p:sp>
          <p:nvSpPr>
            <p:cNvPr id="101" name="正方形/長方形 37"/>
            <p:cNvSpPr/>
            <p:nvPr/>
          </p:nvSpPr>
          <p:spPr>
            <a:xfrm>
              <a:off x="2267744" y="5373216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02" name="正方形/長方形 38"/>
            <p:cNvSpPr/>
            <p:nvPr/>
          </p:nvSpPr>
          <p:spPr>
            <a:xfrm>
              <a:off x="2699792" y="5373216"/>
              <a:ext cx="432048" cy="36004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103" name="正方形/長方形 39"/>
            <p:cNvSpPr/>
            <p:nvPr/>
          </p:nvSpPr>
          <p:spPr>
            <a:xfrm>
              <a:off x="1403648" y="5373216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04" name="正方形/長方形 40"/>
            <p:cNvSpPr/>
            <p:nvPr/>
          </p:nvSpPr>
          <p:spPr>
            <a:xfrm>
              <a:off x="1835696" y="5373216"/>
              <a:ext cx="432048" cy="36004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105" name="正方形/長方形 41"/>
            <p:cNvSpPr/>
            <p:nvPr/>
          </p:nvSpPr>
          <p:spPr>
            <a:xfrm>
              <a:off x="3131840" y="5373216"/>
              <a:ext cx="432048" cy="360040"/>
            </a:xfrm>
            <a:prstGeom prst="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06" name="正方形/長方形 42"/>
            <p:cNvSpPr/>
            <p:nvPr/>
          </p:nvSpPr>
          <p:spPr>
            <a:xfrm>
              <a:off x="3563888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0</a:t>
              </a:r>
              <a:endParaRPr kumimoji="1" lang="ja-JP" altLang="en-US" dirty="0"/>
            </a:p>
          </p:txBody>
        </p:sp>
        <p:sp>
          <p:nvSpPr>
            <p:cNvPr id="107" name="正方形/長方形 43"/>
            <p:cNvSpPr/>
            <p:nvPr/>
          </p:nvSpPr>
          <p:spPr>
            <a:xfrm>
              <a:off x="3986411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1</a:t>
              </a:r>
              <a:endParaRPr kumimoji="1" lang="ja-JP" altLang="en-US" dirty="0"/>
            </a:p>
          </p:txBody>
        </p:sp>
        <p:sp>
          <p:nvSpPr>
            <p:cNvPr id="108" name="正方形/長方形 44"/>
            <p:cNvSpPr/>
            <p:nvPr/>
          </p:nvSpPr>
          <p:spPr>
            <a:xfrm>
              <a:off x="4418459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2</a:t>
              </a:r>
              <a:endParaRPr kumimoji="1" lang="ja-JP" altLang="en-US" dirty="0"/>
            </a:p>
          </p:txBody>
        </p:sp>
        <p:sp>
          <p:nvSpPr>
            <p:cNvPr id="109" name="正方形/長方形 49"/>
            <p:cNvSpPr/>
            <p:nvPr/>
          </p:nvSpPr>
          <p:spPr>
            <a:xfrm>
              <a:off x="4850507" y="5373216"/>
              <a:ext cx="432048" cy="36004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3</a:t>
              </a:r>
              <a:endParaRPr kumimoji="1" lang="ja-JP" altLang="en-US" dirty="0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208123" y="3698354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List0</a:t>
            </a:r>
            <a:endParaRPr kumimoji="1" lang="ja-JP" alt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208123" y="5322403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List1</a:t>
            </a:r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457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Studied two options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ja-JP" dirty="0" smtClean="0"/>
              <a:t>Current</a:t>
            </a:r>
          </a:p>
          <a:p>
            <a:pPr lvl="1">
              <a:lnSpc>
                <a:spcPct val="150000"/>
              </a:lnSpc>
            </a:pPr>
            <a:r>
              <a:rPr lang="en-US" altLang="ja-JP" sz="2000" dirty="0"/>
              <a:t>List0: </a:t>
            </a:r>
            <a:r>
              <a:rPr lang="en-US" altLang="ja-JP" sz="2000" dirty="0" err="1"/>
              <a:t>StBefore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StAfter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LongTerm</a:t>
            </a:r>
            <a:r>
              <a:rPr lang="en-US" altLang="ja-JP" sz="2000" dirty="0" smtClean="0"/>
              <a:t> </a:t>
            </a:r>
            <a:r>
              <a:rPr lang="en-US" altLang="ja-JP" sz="2000" dirty="0" err="1">
                <a:solidFill>
                  <a:srgbClr val="FF0000"/>
                </a:solidFill>
              </a:rPr>
              <a:t>InterLayer</a:t>
            </a:r>
            <a:r>
              <a:rPr lang="en-US" altLang="ja-JP" sz="2000" dirty="0">
                <a:solidFill>
                  <a:srgbClr val="FF0000"/>
                </a:solidFill>
              </a:rPr>
              <a:t> 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en-US" altLang="ja-JP" sz="2000" dirty="0"/>
              <a:t>List1: </a:t>
            </a:r>
            <a:r>
              <a:rPr lang="en-US" altLang="ja-JP" sz="2000" dirty="0" err="1"/>
              <a:t>StAfter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StBefore</a:t>
            </a:r>
            <a:r>
              <a:rPr lang="en-US" altLang="ja-JP" sz="2000" dirty="0"/>
              <a:t> </a:t>
            </a:r>
            <a:r>
              <a:rPr lang="en-US" altLang="ja-JP" sz="2000" dirty="0" err="1"/>
              <a:t>LongTerm</a:t>
            </a:r>
            <a:r>
              <a:rPr lang="en-US" altLang="ja-JP" sz="2000" dirty="0"/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InterLayer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en-US" altLang="ja-JP" dirty="0" smtClean="0"/>
              <a:t>Option1 </a:t>
            </a:r>
            <a:r>
              <a:rPr lang="en-US" altLang="ja-JP" dirty="0"/>
              <a:t>: List0 is modified.</a:t>
            </a:r>
          </a:p>
          <a:p>
            <a:pPr lvl="1">
              <a:lnSpc>
                <a:spcPct val="150000"/>
              </a:lnSpc>
            </a:pPr>
            <a:r>
              <a:rPr lang="en-US" altLang="ja-JP" sz="2000" dirty="0"/>
              <a:t>List0: </a:t>
            </a:r>
            <a:r>
              <a:rPr lang="en-US" altLang="ja-JP" sz="2000" dirty="0" err="1"/>
              <a:t>StBefore</a:t>
            </a:r>
            <a:r>
              <a:rPr lang="en-US" altLang="ja-JP" sz="2000" dirty="0"/>
              <a:t> </a:t>
            </a:r>
            <a:r>
              <a:rPr lang="en-US" altLang="ja-JP" sz="2000" dirty="0" err="1">
                <a:solidFill>
                  <a:srgbClr val="FF0000"/>
                </a:solidFill>
              </a:rPr>
              <a:t>InterLayer</a:t>
            </a:r>
            <a:r>
              <a:rPr lang="en-US" altLang="ja-JP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 err="1"/>
              <a:t>StAfter</a:t>
            </a:r>
            <a:r>
              <a:rPr lang="en-US" altLang="ja-JP" sz="2000" dirty="0"/>
              <a:t> </a:t>
            </a:r>
            <a:r>
              <a:rPr lang="en-US" altLang="ja-JP" sz="2000" dirty="0" err="1"/>
              <a:t>LongTerm</a:t>
            </a:r>
            <a:endParaRPr lang="en-US" altLang="ja-JP" sz="2000" dirty="0"/>
          </a:p>
          <a:p>
            <a:pPr lvl="1">
              <a:lnSpc>
                <a:spcPct val="150000"/>
              </a:lnSpc>
            </a:pPr>
            <a:r>
              <a:rPr lang="en-US" altLang="ja-JP" sz="2000" dirty="0"/>
              <a:t>List1: </a:t>
            </a:r>
            <a:r>
              <a:rPr lang="en-US" altLang="ja-JP" sz="2000" dirty="0" err="1"/>
              <a:t>StAfter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StBefore</a:t>
            </a:r>
            <a:r>
              <a:rPr lang="en-US" altLang="ja-JP" sz="2000" dirty="0"/>
              <a:t> </a:t>
            </a:r>
            <a:r>
              <a:rPr lang="en-US" altLang="ja-JP" sz="2000" dirty="0" err="1"/>
              <a:t>LongTerm</a:t>
            </a:r>
            <a:r>
              <a:rPr lang="en-US" altLang="ja-JP" sz="2000" dirty="0"/>
              <a:t>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InterLayer</a:t>
            </a:r>
            <a:endParaRPr lang="en-US" altLang="ja-JP" sz="2000" dirty="0" smtClean="0"/>
          </a:p>
          <a:p>
            <a:pPr>
              <a:lnSpc>
                <a:spcPct val="150000"/>
              </a:lnSpc>
            </a:pPr>
            <a:r>
              <a:rPr lang="en-US" altLang="ja-JP" dirty="0" smtClean="0"/>
              <a:t>Option2 </a:t>
            </a:r>
            <a:r>
              <a:rPr lang="en-US" altLang="ja-JP" dirty="0"/>
              <a:t>: List0 and List1 are modified.</a:t>
            </a:r>
          </a:p>
          <a:p>
            <a:pPr lvl="1">
              <a:lnSpc>
                <a:spcPct val="150000"/>
              </a:lnSpc>
            </a:pPr>
            <a:r>
              <a:rPr lang="en-US" altLang="ja-JP" sz="2000" dirty="0"/>
              <a:t>List0: </a:t>
            </a:r>
            <a:r>
              <a:rPr lang="en-US" altLang="ja-JP" sz="2000" dirty="0" err="1"/>
              <a:t>StBefore</a:t>
            </a:r>
            <a:r>
              <a:rPr lang="en-US" altLang="ja-JP" sz="2000" dirty="0"/>
              <a:t> </a:t>
            </a:r>
            <a:r>
              <a:rPr lang="en-US" altLang="ja-JP" sz="2000" dirty="0" err="1">
                <a:solidFill>
                  <a:srgbClr val="FF0000"/>
                </a:solidFill>
              </a:rPr>
              <a:t>InterLayer</a:t>
            </a:r>
            <a:r>
              <a:rPr lang="en-US" altLang="ja-JP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 err="1"/>
              <a:t>StAfter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LongTerm</a:t>
            </a:r>
            <a:endParaRPr lang="en-US" altLang="ja-JP" sz="2000" dirty="0" smtClean="0"/>
          </a:p>
          <a:p>
            <a:pPr lvl="1">
              <a:lnSpc>
                <a:spcPct val="150000"/>
              </a:lnSpc>
            </a:pPr>
            <a:r>
              <a:rPr lang="en-US" altLang="ja-JP" sz="2000" dirty="0" smtClean="0"/>
              <a:t>List1</a:t>
            </a:r>
            <a:r>
              <a:rPr lang="en-US" altLang="ja-JP" sz="2000" dirty="0"/>
              <a:t>: </a:t>
            </a:r>
            <a:r>
              <a:rPr lang="en-US" altLang="ja-JP" sz="2000" dirty="0" err="1"/>
              <a:t>StAfter</a:t>
            </a:r>
            <a:r>
              <a:rPr lang="en-US" altLang="ja-JP" sz="2000" dirty="0"/>
              <a:t> </a:t>
            </a:r>
            <a:r>
              <a:rPr lang="en-US" altLang="ja-JP" sz="2000" dirty="0" err="1">
                <a:solidFill>
                  <a:srgbClr val="FF0000"/>
                </a:solidFill>
              </a:rPr>
              <a:t>InterLayer</a:t>
            </a:r>
            <a:r>
              <a:rPr lang="en-US" altLang="ja-JP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 err="1"/>
              <a:t>StBefore</a:t>
            </a:r>
            <a:r>
              <a:rPr lang="en-US" altLang="ja-JP" sz="2000" dirty="0"/>
              <a:t> </a:t>
            </a:r>
            <a:r>
              <a:rPr lang="en-US" altLang="ja-JP" sz="2000" dirty="0" err="1"/>
              <a:t>LongTerm</a:t>
            </a:r>
            <a:endParaRPr lang="en-US" altLang="ja-JP" sz="2000" dirty="0"/>
          </a:p>
          <a:p>
            <a:pPr>
              <a:lnSpc>
                <a:spcPct val="150000"/>
              </a:lnSpc>
            </a:pP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940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SHVC CTC RA List0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  <p:pic>
        <p:nvPicPr>
          <p:cNvPr id="1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954" y="1649507"/>
            <a:ext cx="6772652" cy="4253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09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SHVC CTC </a:t>
            </a:r>
            <a:r>
              <a:rPr lang="en-US" altLang="ja-JP" dirty="0" smtClean="0"/>
              <a:t>RA List1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264" y="1916766"/>
            <a:ext cx="7024277" cy="373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79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3D CTC List0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JCTVC-M0081/JCT3V-D0057</a:t>
            </a:r>
            <a:endParaRPr lang="ja-JP" alt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059" y="1662211"/>
            <a:ext cx="6662234" cy="427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53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540</Words>
  <Application>Microsoft Office PowerPoint</Application>
  <PresentationFormat>On-screen Show (4:3)</PresentationFormat>
  <Paragraphs>261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GBM_Master</vt:lpstr>
      <vt:lpstr>HLS: SHVC/3D On initialization process for reference picture lists</vt:lpstr>
      <vt:lpstr>Summary</vt:lpstr>
      <vt:lpstr>Four types of reference picture</vt:lpstr>
      <vt:lpstr>Current reference list initialization process</vt:lpstr>
      <vt:lpstr>Proposed reference list initialization process</vt:lpstr>
      <vt:lpstr>Studied two options</vt:lpstr>
      <vt:lpstr>SHVC CTC RA List0</vt:lpstr>
      <vt:lpstr>SHVC CTC RA List1</vt:lpstr>
      <vt:lpstr>3D CTC List0</vt:lpstr>
      <vt:lpstr>3D CTC List1</vt:lpstr>
      <vt:lpstr>Impact on CTC</vt:lpstr>
      <vt:lpstr>Conclusion</vt:lpstr>
      <vt:lpstr>Draft text (Option1)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</cp:revision>
  <dcterms:created xsi:type="dcterms:W3CDTF">2010-06-25T05:44:48Z</dcterms:created>
  <dcterms:modified xsi:type="dcterms:W3CDTF">2013-04-20T02:09:18Z</dcterms:modified>
  <cp:contentStatus>fix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  <property fmtid="{D5CDD505-2E9C-101B-9397-08002B2CF9AE}" pid="3" name="ImageCreateDate">
    <vt:lpwstr/>
  </property>
  <property fmtid="{D5CDD505-2E9C-101B-9397-08002B2CF9AE}" pid="4" name="Description">
    <vt:lpwstr/>
  </property>
</Properties>
</file>