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theme/theme2.xml" ContentType="application/vnd.openxmlformats-officedocument.them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</p:sldMasterIdLst>
  <p:notesMasterIdLst>
    <p:notesMasterId r:id="rId11"/>
  </p:notesMasterIdLst>
  <p:sldIdLst>
    <p:sldId id="256" r:id="rId2"/>
    <p:sldId id="266" r:id="rId3"/>
    <p:sldId id="267" r:id="rId4"/>
    <p:sldId id="270" r:id="rId5"/>
    <p:sldId id="268" r:id="rId6"/>
    <p:sldId id="269" r:id="rId7"/>
    <p:sldId id="271" r:id="rId8"/>
    <p:sldId id="272" r:id="rId9"/>
    <p:sldId id="273" r:id="rId1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6892"/>
    <a:srgbClr val="2A72A0"/>
    <a:srgbClr val="11509A"/>
    <a:srgbClr val="FF0000"/>
    <a:srgbClr val="FF6600"/>
    <a:srgbClr val="FF9900"/>
    <a:srgbClr val="2B88AD"/>
    <a:srgbClr val="000000"/>
    <a:srgbClr val="FFFFCC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72" autoAdjust="0"/>
    <p:restoredTop sz="94718" autoAdjust="0"/>
  </p:normalViewPr>
  <p:slideViewPr>
    <p:cSldViewPr>
      <p:cViewPr varScale="1">
        <p:scale>
          <a:sx n="98" d="100"/>
          <a:sy n="98" d="100"/>
        </p:scale>
        <p:origin x="-1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3A1F87D-E6C5-254B-94DA-F0BB8787B1E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036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oleObject" Target="../embeddings/oleObject4.bin"/><Relationship Id="rId6" Type="http://schemas.openxmlformats.org/officeDocument/2006/relationships/image" Target="../media/image1.png"/><Relationship Id="rId7" Type="http://schemas.openxmlformats.org/officeDocument/2006/relationships/oleObject" Target="../embeddings/oleObject5.bin"/><Relationship Id="rId8" Type="http://schemas.openxmlformats.org/officeDocument/2006/relationships/oleObject" Target="../embeddings/oleObject6.bin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9157" name="AutoShape 69"/>
          <p:cNvSpPr>
            <a:spLocks noChangeArrowheads="1"/>
          </p:cNvSpPr>
          <p:nvPr/>
        </p:nvSpPr>
        <p:spPr bwMode="auto">
          <a:xfrm>
            <a:off x="323850" y="261938"/>
            <a:ext cx="7488238" cy="5472112"/>
          </a:xfrm>
          <a:prstGeom prst="roundRect">
            <a:avLst>
              <a:gd name="adj" fmla="val 1509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9116" name="Picture 28" descr="logo_trans_saub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054850" cy="114300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  <p:sp>
        <p:nvSpPr>
          <p:cNvPr id="891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89363"/>
            <a:ext cx="6400800" cy="550862"/>
          </a:xfrm>
        </p:spPr>
        <p:txBody>
          <a:bodyPr/>
          <a:lstStyle>
            <a:lvl1pPr marL="0" indent="0">
              <a:buFont typeface="Arial" charset="0"/>
              <a:buNone/>
              <a:defRPr sz="1600" b="1" i="1"/>
            </a:lvl1pPr>
          </a:lstStyle>
          <a:p>
            <a:pPr lvl="0"/>
            <a:r>
              <a:rPr lang="de-DE" noProof="0" smtClean="0"/>
              <a:t>Master-Untertitelformat bearbeiten</a:t>
            </a: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611188" y="4340225"/>
            <a:ext cx="64087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600"/>
              <a:t>Institut für Nachrichtentechnik</a:t>
            </a:r>
          </a:p>
          <a:p>
            <a:r>
              <a:rPr lang="de-DE" sz="1600"/>
              <a:t>RWTH Aachen University</a:t>
            </a:r>
          </a:p>
        </p:txBody>
      </p:sp>
      <p:sp>
        <p:nvSpPr>
          <p:cNvPr id="89131" name="Rectangle 4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A127E03-CE99-3246-A69D-782B086AC167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  <p:sp>
        <p:nvSpPr>
          <p:cNvPr id="89149" name="AutoShape 61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9150" name="Picture 62" descr="dez5___rwthlogo_gif_rwthlogo1_schwar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9151" name="Object 63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03" name="CorelPhotoPaint.Image.9" r:id="rId5" imgW="203031" imgH="203031" progId="CorelPhotoPaint.Image.9">
                  <p:embed/>
                </p:oleObj>
              </mc:Choice>
              <mc:Fallback>
                <p:oleObj name="CorelPhotoPaint.Image.9" r:id="rId5" imgW="203031" imgH="203031" progId="CorelPhotoPaint.Image.9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52" name="Object 64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04" name="CorelPhotoPaint.Image.9" r:id="rId7" imgW="203031" imgH="203031" progId="CorelPhotoPaint.Image.9">
                  <p:embed/>
                </p:oleObj>
              </mc:Choice>
              <mc:Fallback>
                <p:oleObj name="CorelPhotoPaint.Image.9" r:id="rId7" imgW="203031" imgH="203031" progId="CorelPhotoPaint.Image.9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3" name="Rectangle 65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9154" name="Rectangle 66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9155" name="Object 67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05" name="CorelPhotoPaint.Image.9" r:id="rId8" imgW="203031" imgH="203031" progId="CorelPhotoPaint.Image.9">
                  <p:embed/>
                </p:oleObj>
              </mc:Choice>
              <mc:Fallback>
                <p:oleObj name="CorelPhotoPaint.Image.9" r:id="rId8" imgW="203031" imgH="203031" progId="CorelPhotoPaint.Image.9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6" name="Rectangle 68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Fabian Jäger</a:t>
            </a:r>
            <a:endParaRPr lang="de-DE" sz="900" dirty="0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95168D-FC49-4046-851D-105BF79FF899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5245442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98450"/>
            <a:ext cx="2057400" cy="579437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98450"/>
            <a:ext cx="6019800" cy="579437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13EDB0-06EF-3A4D-91CE-E8D638E7EEA9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769496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282F9-18CB-2B4A-9748-F558B4A01338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8515976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5AA43B-6D2D-2D41-B81D-B99B8AB8CAFA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2737255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D76EB7-EB31-8942-AE78-8D68DB26B647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402254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E046B-24FD-054F-B6A3-2961CA57832F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31296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992F7-0ABA-8F4A-9D2C-54359479AA28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379296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90394-0E24-B144-89F3-BD8BAC4D75CC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731786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23389D-90FD-CA4A-8FEF-01C9D5CAA0D3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393424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D1C774-0B25-444A-88B4-814B5C44356C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7869226"/>
      </p:ext>
    </p:extLst>
  </p:cSld>
  <p:clrMapOvr>
    <a:masterClrMapping/>
  </p:clrMapOvr>
  <p:transition xmlns:p14="http://schemas.microsoft.com/office/powerpoint/2010/main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.png"/><Relationship Id="rId18" Type="http://schemas.openxmlformats.org/officeDocument/2006/relationships/oleObject" Target="../embeddings/oleObject2.bin"/><Relationship Id="rId19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7" name="AutoShape 23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8088" name="Picture 24" descr="logo_trans_saub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89" name="AutoShape 25"/>
          <p:cNvSpPr>
            <a:spLocks noChangeArrowheads="1"/>
          </p:cNvSpPr>
          <p:nvPr/>
        </p:nvSpPr>
        <p:spPr bwMode="auto">
          <a:xfrm>
            <a:off x="323850" y="261938"/>
            <a:ext cx="7488238" cy="503237"/>
          </a:xfrm>
          <a:prstGeom prst="roundRect">
            <a:avLst>
              <a:gd name="adj" fmla="val 15440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807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, um Master-</a:t>
            </a:r>
            <a:r>
              <a:rPr lang="en-US" dirty="0" err="1"/>
              <a:t>Textformat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bearbeiten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98450"/>
            <a:ext cx="81359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</a:p>
        </p:txBody>
      </p:sp>
      <p:sp>
        <p:nvSpPr>
          <p:cNvPr id="881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37288"/>
            <a:ext cx="83550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/>
            </a:lvl1pPr>
          </a:lstStyle>
          <a:p>
            <a:fld id="{FA39FAB2-3B79-7547-93DC-8EB2ABB4A028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  <p:sp>
        <p:nvSpPr>
          <p:cNvPr id="88109" name="AutoShape 45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8110" name="Picture 46" descr="dez5___rwthlogo_gif_rwthlogo1_schwarz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8111" name="Object 47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861" name="CorelPhotoPaint.Image.9" r:id="rId16" imgW="203031" imgH="203031" progId="CorelPhotoPaint.Image.9">
                  <p:embed/>
                </p:oleObj>
              </mc:Choice>
              <mc:Fallback>
                <p:oleObj name="CorelPhotoPaint.Image.9" r:id="rId16" imgW="203031" imgH="203031" progId="CorelPhotoPaint.Image.9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12" name="Object 48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862" name="CorelPhotoPaint.Image.9" r:id="rId18" imgW="203031" imgH="203031" progId="CorelPhotoPaint.Image.9">
                  <p:embed/>
                </p:oleObj>
              </mc:Choice>
              <mc:Fallback>
                <p:oleObj name="CorelPhotoPaint.Image.9" r:id="rId18" imgW="203031" imgH="203031" progId="CorelPhotoPaint.Image.9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3" name="Rectangle 49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8114" name="Rectangle 50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8115" name="Object 51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863" name="CorelPhotoPaint.Image.9" r:id="rId19" imgW="203031" imgH="203031" progId="CorelPhotoPaint.Image.9">
                  <p:embed/>
                </p:oleObj>
              </mc:Choice>
              <mc:Fallback>
                <p:oleObj name="CorelPhotoPaint.Image.9" r:id="rId19" imgW="203031" imgH="203031" progId="CorelPhotoPaint.Image.9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6" name="Rectangle 52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Fabian Jäger</a:t>
            </a:r>
            <a:endParaRPr lang="de-DE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xmlns:p14="http://schemas.microsoft.com/office/powerpoint/2010/main">
    <p:wipe dir="r"/>
  </p:transition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2pPr>
      <a:lvl3pPr marL="1371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3pPr>
      <a:lvl4pPr marL="1828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4pPr>
      <a:lvl5pPr marL="22860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5pPr>
      <a:lvl6pPr marL="2743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6pPr>
      <a:lvl7pPr marL="3200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7pPr>
      <a:lvl8pPr marL="3657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8pPr>
      <a:lvl9pPr marL="4114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package" Target="../embeddings/Microsoft_Word-Dokument1.docx"/><Relationship Id="rId5" Type="http://schemas.openxmlformats.org/officeDocument/2006/relationships/image" Target="../media/image7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package" Target="../embeddings/Microsoft_Word-Dokument2.docx"/><Relationship Id="rId5" Type="http://schemas.openxmlformats.org/officeDocument/2006/relationships/image" Target="../media/image8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package" Target="../embeddings/Microsoft_Word-Dokument3.docx"/><Relationship Id="rId5" Type="http://schemas.openxmlformats.org/officeDocument/2006/relationships/image" Target="../media/image9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package" Target="../embeddings/Microsoft_Word-Dokument4.docx"/><Relationship Id="rId5" Type="http://schemas.openxmlformats.org/officeDocument/2006/relationships/image" Target="../media/image10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201172" cy="1143000"/>
          </a:xfrm>
        </p:spPr>
        <p:txBody>
          <a:bodyPr/>
          <a:lstStyle/>
          <a:p>
            <a:r>
              <a:rPr lang="de-DE" sz="3200" dirty="0" err="1" smtClean="0"/>
              <a:t>Updating</a:t>
            </a:r>
            <a:r>
              <a:rPr lang="de-DE" sz="3200" dirty="0" smtClean="0"/>
              <a:t> </a:t>
            </a:r>
            <a:r>
              <a:rPr lang="de-DE" sz="3200" dirty="0" err="1"/>
              <a:t>Mechanism</a:t>
            </a:r>
            <a:r>
              <a:rPr lang="de-DE" sz="3200" dirty="0"/>
              <a:t> </a:t>
            </a:r>
            <a:r>
              <a:rPr lang="de-DE" sz="3200" dirty="0" err="1"/>
              <a:t>for</a:t>
            </a:r>
            <a:r>
              <a:rPr lang="de-DE" sz="3200" dirty="0"/>
              <a:t> </a:t>
            </a:r>
            <a:r>
              <a:rPr lang="de-DE" sz="3200" dirty="0" err="1"/>
              <a:t>Coding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Depth</a:t>
            </a:r>
            <a:r>
              <a:rPr lang="de-DE" sz="3200" dirty="0"/>
              <a:t> Lookup Table (Delta-DLT) </a:t>
            </a:r>
            <a:endParaRPr lang="en-US" sz="3200" dirty="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89363"/>
            <a:ext cx="7129164" cy="550862"/>
          </a:xfrm>
        </p:spPr>
        <p:txBody>
          <a:bodyPr/>
          <a:lstStyle/>
          <a:p>
            <a:r>
              <a:rPr lang="en-US" dirty="0"/>
              <a:t>Fabian </a:t>
            </a:r>
            <a:r>
              <a:rPr lang="en-US" dirty="0" smtClean="0"/>
              <a:t>Jäger		JCT3V-D0054	</a:t>
            </a:r>
            <a:r>
              <a:rPr lang="de-DE" dirty="0" err="1" smtClean="0"/>
              <a:t>Incheon</a:t>
            </a:r>
            <a:r>
              <a:rPr lang="de-DE" dirty="0" smtClean="0"/>
              <a:t>, Korea</a:t>
            </a:r>
            <a:endParaRPr lang="en-US" dirty="0"/>
          </a:p>
        </p:txBody>
      </p:sp>
      <p:sp>
        <p:nvSpPr>
          <p:cNvPr id="2" name="Textfeld 1"/>
          <p:cNvSpPr txBox="1"/>
          <p:nvPr/>
        </p:nvSpPr>
        <p:spPr>
          <a:xfrm>
            <a:off x="611560" y="1671191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0" dirty="0" smtClean="0"/>
              <a:t>3D-CE6.H </a:t>
            </a:r>
            <a:r>
              <a:rPr lang="de-DE" sz="2400" b="0" dirty="0" err="1" smtClean="0"/>
              <a:t>Related</a:t>
            </a:r>
            <a:endParaRPr lang="de-DE" sz="2400" b="0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DLT Coding in HTM 6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2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 smtClean="0"/>
              <a:t>18.04.2013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JCT3V </a:t>
            </a:r>
            <a:r>
              <a:rPr lang="de-DE" dirty="0"/>
              <a:t>– </a:t>
            </a:r>
            <a:r>
              <a:rPr lang="de-DE" dirty="0" smtClean="0"/>
              <a:t>D0054</a:t>
            </a:r>
            <a:endParaRPr lang="de-DE" dirty="0"/>
          </a:p>
          <a:p>
            <a:endParaRPr lang="de-DE" dirty="0"/>
          </a:p>
        </p:txBody>
      </p:sp>
      <p:sp>
        <p:nvSpPr>
          <p:cNvPr id="14" name="Inhaltsplatzhalter 4"/>
          <p:cNvSpPr>
            <a:spLocks noGrp="1"/>
          </p:cNvSpPr>
          <p:nvPr>
            <p:ph idx="1"/>
          </p:nvPr>
        </p:nvSpPr>
        <p:spPr>
          <a:xfrm>
            <a:off x="457200" y="981075"/>
            <a:ext cx="8219256" cy="4896197"/>
          </a:xfrm>
        </p:spPr>
        <p:txBody>
          <a:bodyPr/>
          <a:lstStyle/>
          <a:p>
            <a:r>
              <a:rPr lang="en-US" dirty="0" smtClean="0"/>
              <a:t>DLT is coded in SPS for each view separately</a:t>
            </a:r>
          </a:p>
          <a:p>
            <a:pPr lvl="1"/>
            <a:r>
              <a:rPr lang="en-US" dirty="0" smtClean="0"/>
              <a:t>Relatively large amount of data for SPS</a:t>
            </a:r>
          </a:p>
          <a:p>
            <a:r>
              <a:rPr lang="en-US" dirty="0" smtClean="0"/>
              <a:t>To update DLT entries, SPS needs to be sent again</a:t>
            </a:r>
          </a:p>
          <a:p>
            <a:r>
              <a:rPr lang="en-US" dirty="0" smtClean="0"/>
              <a:t>No inter-view update functionality</a:t>
            </a:r>
          </a:p>
          <a:p>
            <a:pPr lvl="1"/>
            <a:r>
              <a:rPr lang="en-US" dirty="0" smtClean="0"/>
              <a:t>Correlation of depth maps between views not utilized</a:t>
            </a:r>
          </a:p>
          <a:p>
            <a:r>
              <a:rPr lang="en-US" dirty="0" smtClean="0"/>
              <a:t>No fine-grained inter-frame update functionality</a:t>
            </a:r>
          </a:p>
          <a:p>
            <a:pPr lvl="1"/>
            <a:r>
              <a:rPr lang="en-US" dirty="0" smtClean="0"/>
              <a:t>Zooming and camera movement in z-direction would affect coding efficiency of DLT-based methods</a:t>
            </a:r>
          </a:p>
          <a:p>
            <a:pPr lvl="1"/>
            <a:r>
              <a:rPr lang="en-US" dirty="0" smtClean="0"/>
              <a:t>Sequences with more motion in z-direction could not benefit from DLT-based methods</a:t>
            </a:r>
          </a:p>
        </p:txBody>
      </p:sp>
    </p:spTree>
    <p:extLst>
      <p:ext uri="{BB962C8B-B14F-4D97-AF65-F5344CB8AC3E}">
        <p14:creationId xmlns:p14="http://schemas.microsoft.com/office/powerpoint/2010/main" val="160526166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Coding Scheme of Proposed Method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3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 smtClean="0"/>
              <a:t>18.04.2013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JCT3V </a:t>
            </a:r>
            <a:r>
              <a:rPr lang="de-DE" dirty="0"/>
              <a:t>– </a:t>
            </a:r>
            <a:r>
              <a:rPr lang="de-DE" dirty="0" smtClean="0"/>
              <a:t>D0054</a:t>
            </a:r>
            <a:endParaRPr lang="de-DE" dirty="0"/>
          </a:p>
          <a:p>
            <a:endParaRPr lang="de-DE" dirty="0"/>
          </a:p>
        </p:txBody>
      </p:sp>
      <p:pic>
        <p:nvPicPr>
          <p:cNvPr id="6" name="Bild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5" y="908720"/>
            <a:ext cx="8424937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2410293" y="5733256"/>
            <a:ext cx="721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RAP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7524328" y="5733256"/>
            <a:ext cx="721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RAP</a:t>
            </a:r>
            <a:endParaRPr lang="de-DE" dirty="0"/>
          </a:p>
        </p:txBody>
      </p:sp>
      <p:sp>
        <p:nvSpPr>
          <p:cNvPr id="7" name="Abgerundetes Rechteck 6"/>
          <p:cNvSpPr/>
          <p:nvPr/>
        </p:nvSpPr>
        <p:spPr bwMode="auto">
          <a:xfrm>
            <a:off x="1789606" y="836712"/>
            <a:ext cx="1800200" cy="5328592"/>
          </a:xfrm>
          <a:prstGeom prst="roundRect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6876256" y="836712"/>
            <a:ext cx="1800200" cy="5328592"/>
          </a:xfrm>
          <a:prstGeom prst="roundRect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39054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DLT Updating Mechanism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4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 smtClean="0"/>
              <a:t>18.04.2013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JCT3V </a:t>
            </a:r>
            <a:r>
              <a:rPr lang="de-DE" dirty="0"/>
              <a:t>– </a:t>
            </a:r>
            <a:r>
              <a:rPr lang="de-DE" dirty="0" smtClean="0"/>
              <a:t>D0054</a:t>
            </a:r>
            <a:endParaRPr lang="de-DE" dirty="0"/>
          </a:p>
          <a:p>
            <a:endParaRPr lang="de-DE" dirty="0"/>
          </a:p>
        </p:txBody>
      </p:sp>
      <p:pic>
        <p:nvPicPr>
          <p:cNvPr id="9" name="Bild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908720"/>
            <a:ext cx="7776864" cy="309634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Inhaltsplatzhalter 4"/>
          <p:cNvSpPr>
            <a:spLocks noGrp="1"/>
          </p:cNvSpPr>
          <p:nvPr>
            <p:ph idx="1"/>
          </p:nvPr>
        </p:nvSpPr>
        <p:spPr>
          <a:xfrm>
            <a:off x="457200" y="4221088"/>
            <a:ext cx="8219256" cy="1656184"/>
          </a:xfrm>
        </p:spPr>
        <p:txBody>
          <a:bodyPr/>
          <a:lstStyle/>
          <a:p>
            <a:r>
              <a:rPr lang="en-US" dirty="0" smtClean="0"/>
              <a:t>DLT entries can be added and removed in each slice</a:t>
            </a:r>
          </a:p>
          <a:p>
            <a:r>
              <a:rPr lang="en-US" dirty="0" smtClean="0"/>
              <a:t>Reference DLT is defined for each view at RAP</a:t>
            </a:r>
          </a:p>
          <a:p>
            <a:r>
              <a:rPr lang="en-US" dirty="0" smtClean="0"/>
              <a:t>Delta-DLT can be easily combined with RCBM (C0142) </a:t>
            </a:r>
          </a:p>
        </p:txBody>
      </p:sp>
    </p:spTree>
    <p:extLst>
      <p:ext uri="{BB962C8B-B14F-4D97-AF65-F5344CB8AC3E}">
        <p14:creationId xmlns:p14="http://schemas.microsoft.com/office/powerpoint/2010/main" val="307364756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Results (CTC) – Configuration A (Delta-DLT)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5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 smtClean="0"/>
              <a:t>18.04.2013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JCT3V </a:t>
            </a:r>
            <a:r>
              <a:rPr lang="de-DE" dirty="0"/>
              <a:t>– </a:t>
            </a:r>
            <a:r>
              <a:rPr lang="de-DE" dirty="0" smtClean="0"/>
              <a:t>D0054</a:t>
            </a:r>
            <a:endParaRPr lang="de-DE" dirty="0"/>
          </a:p>
          <a:p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568662"/>
              </p:ext>
            </p:extLst>
          </p:nvPr>
        </p:nvGraphicFramePr>
        <p:xfrm>
          <a:off x="179512" y="1052736"/>
          <a:ext cx="8812751" cy="4031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Dokument" r:id="rId4" imgW="5829300" imgH="2667000" progId="Word.Document.12">
                  <p:embed/>
                </p:oleObj>
              </mc:Choice>
              <mc:Fallback>
                <p:oleObj name="Dokument" r:id="rId4" imgW="5829300" imgH="266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512" y="1052736"/>
                        <a:ext cx="8812751" cy="40319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4"/>
          <p:cNvSpPr>
            <a:spLocks noGrp="1"/>
          </p:cNvSpPr>
          <p:nvPr>
            <p:ph idx="1"/>
          </p:nvPr>
        </p:nvSpPr>
        <p:spPr>
          <a:xfrm>
            <a:off x="457200" y="5301208"/>
            <a:ext cx="8219256" cy="576064"/>
          </a:xfrm>
        </p:spPr>
        <p:txBody>
          <a:bodyPr/>
          <a:lstStyle/>
          <a:p>
            <a:r>
              <a:rPr lang="en-US" dirty="0" smtClean="0"/>
              <a:t>Minor bitrate increase due to DLT at each RAP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6274274" y="980728"/>
            <a:ext cx="1008112" cy="3816424"/>
          </a:xfrm>
          <a:prstGeom prst="roundRect">
            <a:avLst/>
          </a:prstGeom>
          <a:noFill/>
          <a:ln w="381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75860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Results (AI) – Configuration A (Delta-DLT)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6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 smtClean="0"/>
              <a:t>18.04.2013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JCT3V </a:t>
            </a:r>
            <a:r>
              <a:rPr lang="de-DE" dirty="0"/>
              <a:t>– </a:t>
            </a:r>
            <a:r>
              <a:rPr lang="de-DE" dirty="0" smtClean="0"/>
              <a:t>D0054</a:t>
            </a:r>
            <a:endParaRPr lang="de-DE" dirty="0"/>
          </a:p>
          <a:p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2274004"/>
              </p:ext>
            </p:extLst>
          </p:nvPr>
        </p:nvGraphicFramePr>
        <p:xfrm>
          <a:off x="179512" y="1052736"/>
          <a:ext cx="8813780" cy="403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44" name="Dokument" r:id="rId4" imgW="5829300" imgH="2667000" progId="Word.Document.12">
                  <p:embed/>
                </p:oleObj>
              </mc:Choice>
              <mc:Fallback>
                <p:oleObj name="Dokument" r:id="rId4" imgW="5829300" imgH="266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512" y="1052736"/>
                        <a:ext cx="8813780" cy="4032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4"/>
          <p:cNvSpPr>
            <a:spLocks noGrp="1"/>
          </p:cNvSpPr>
          <p:nvPr>
            <p:ph idx="1"/>
          </p:nvPr>
        </p:nvSpPr>
        <p:spPr>
          <a:xfrm>
            <a:off x="457200" y="5301208"/>
            <a:ext cx="8219256" cy="576064"/>
          </a:xfrm>
        </p:spPr>
        <p:txBody>
          <a:bodyPr/>
          <a:lstStyle/>
          <a:p>
            <a:r>
              <a:rPr lang="en-US" dirty="0" smtClean="0"/>
              <a:t>Negligible bitrate decrease due to inter-view update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6274274" y="980728"/>
            <a:ext cx="1008112" cy="3816424"/>
          </a:xfrm>
          <a:prstGeom prst="roundRect">
            <a:avLst/>
          </a:prstGeom>
          <a:noFill/>
          <a:ln w="381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8062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Results (CTC) – Configuration B (Delta-DLT+RCBM)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7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 smtClean="0"/>
              <a:t>18.04.2013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JCT3V </a:t>
            </a:r>
            <a:r>
              <a:rPr lang="de-DE" dirty="0"/>
              <a:t>– </a:t>
            </a:r>
            <a:r>
              <a:rPr lang="de-DE" dirty="0" smtClean="0"/>
              <a:t>D0054</a:t>
            </a:r>
            <a:endParaRPr lang="de-DE" dirty="0"/>
          </a:p>
          <a:p>
            <a:endParaRPr lang="de-DE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935883"/>
              </p:ext>
            </p:extLst>
          </p:nvPr>
        </p:nvGraphicFramePr>
        <p:xfrm>
          <a:off x="179512" y="1124744"/>
          <a:ext cx="8727370" cy="3992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67" name="Dokument" r:id="rId4" imgW="5829300" imgH="2667000" progId="Word.Document.12">
                  <p:embed/>
                </p:oleObj>
              </mc:Choice>
              <mc:Fallback>
                <p:oleObj name="Dokument" r:id="rId4" imgW="5829300" imgH="266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512" y="1124744"/>
                        <a:ext cx="8727370" cy="39929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4"/>
          <p:cNvSpPr>
            <a:spLocks noGrp="1"/>
          </p:cNvSpPr>
          <p:nvPr>
            <p:ph idx="1"/>
          </p:nvPr>
        </p:nvSpPr>
        <p:spPr>
          <a:xfrm>
            <a:off x="457200" y="5301208"/>
            <a:ext cx="8219256" cy="576064"/>
          </a:xfrm>
        </p:spPr>
        <p:txBody>
          <a:bodyPr/>
          <a:lstStyle/>
          <a:p>
            <a:r>
              <a:rPr lang="en-US" dirty="0" smtClean="0"/>
              <a:t>Negligible bitrate increase due to DLT at each RAP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6209479" y="1032560"/>
            <a:ext cx="1008112" cy="3816424"/>
          </a:xfrm>
          <a:prstGeom prst="roundRect">
            <a:avLst/>
          </a:prstGeom>
          <a:noFill/>
          <a:ln w="381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59604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Results (AI) – Configuration B (Delta-DLT+RCBM)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8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 smtClean="0"/>
              <a:t>18.04.2013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JCT3V </a:t>
            </a:r>
            <a:r>
              <a:rPr lang="de-DE" dirty="0"/>
              <a:t>– </a:t>
            </a:r>
            <a:r>
              <a:rPr lang="de-DE" dirty="0" smtClean="0"/>
              <a:t>D0054</a:t>
            </a:r>
            <a:endParaRPr lang="de-DE" dirty="0"/>
          </a:p>
          <a:p>
            <a:endParaRPr lang="de-DE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876011"/>
              </p:ext>
            </p:extLst>
          </p:nvPr>
        </p:nvGraphicFramePr>
        <p:xfrm>
          <a:off x="179512" y="1124744"/>
          <a:ext cx="8727370" cy="3992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1" name="Dokument" r:id="rId4" imgW="5829300" imgH="2667000" progId="Word.Document.12">
                  <p:embed/>
                </p:oleObj>
              </mc:Choice>
              <mc:Fallback>
                <p:oleObj name="Dokument" r:id="rId4" imgW="5829300" imgH="266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512" y="1124744"/>
                        <a:ext cx="8727370" cy="39929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4"/>
          <p:cNvSpPr>
            <a:spLocks noGrp="1"/>
          </p:cNvSpPr>
          <p:nvPr>
            <p:ph idx="1"/>
          </p:nvPr>
        </p:nvSpPr>
        <p:spPr>
          <a:xfrm>
            <a:off x="457200" y="5301208"/>
            <a:ext cx="8219256" cy="576064"/>
          </a:xfrm>
        </p:spPr>
        <p:txBody>
          <a:bodyPr/>
          <a:lstStyle/>
          <a:p>
            <a:r>
              <a:rPr lang="en-US" dirty="0" smtClean="0"/>
              <a:t>Negligible bitrate decrease due to inter-view update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6209479" y="1032560"/>
            <a:ext cx="1008112" cy="3816424"/>
          </a:xfrm>
          <a:prstGeom prst="roundRect">
            <a:avLst/>
          </a:prstGeom>
          <a:noFill/>
          <a:ln w="381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20731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9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 smtClean="0"/>
              <a:t>18.04.2013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JCT3V </a:t>
            </a:r>
            <a:r>
              <a:rPr lang="de-DE" dirty="0"/>
              <a:t>– </a:t>
            </a:r>
            <a:r>
              <a:rPr lang="de-DE" dirty="0" smtClean="0"/>
              <a:t>D0054</a:t>
            </a:r>
            <a:endParaRPr lang="de-DE" dirty="0"/>
          </a:p>
          <a:p>
            <a:endParaRPr lang="de-DE" dirty="0"/>
          </a:p>
        </p:txBody>
      </p:sp>
      <p:sp>
        <p:nvSpPr>
          <p:cNvPr id="14" name="Inhaltsplatzhalter 4"/>
          <p:cNvSpPr>
            <a:spLocks noGrp="1"/>
          </p:cNvSpPr>
          <p:nvPr>
            <p:ph idx="1"/>
          </p:nvPr>
        </p:nvSpPr>
        <p:spPr>
          <a:xfrm>
            <a:off x="457200" y="981075"/>
            <a:ext cx="8219256" cy="4896197"/>
          </a:xfrm>
        </p:spPr>
        <p:txBody>
          <a:bodyPr/>
          <a:lstStyle/>
          <a:p>
            <a:r>
              <a:rPr lang="en-US" dirty="0" smtClean="0"/>
              <a:t>Proposed Delta-DLT Method</a:t>
            </a:r>
          </a:p>
          <a:p>
            <a:pPr lvl="1"/>
            <a:r>
              <a:rPr lang="en-US" dirty="0" smtClean="0"/>
              <a:t>Codes DLT data in slice header</a:t>
            </a:r>
          </a:p>
          <a:p>
            <a:pPr lvl="1"/>
            <a:r>
              <a:rPr lang="en-US" dirty="0" smtClean="0"/>
              <a:t>Adds maximum flexibility to DLT coding</a:t>
            </a:r>
          </a:p>
          <a:p>
            <a:pPr lvl="2"/>
            <a:r>
              <a:rPr lang="en-US" dirty="0" smtClean="0"/>
              <a:t>Inter-view update on RAP</a:t>
            </a:r>
          </a:p>
          <a:p>
            <a:pPr lvl="2"/>
            <a:r>
              <a:rPr lang="en-US" dirty="0" smtClean="0"/>
              <a:t>Fine-grained inter-frame update for all slices</a:t>
            </a:r>
          </a:p>
          <a:p>
            <a:pPr lvl="1"/>
            <a:r>
              <a:rPr lang="en-US" dirty="0" smtClean="0"/>
              <a:t>Negligible coding overhead to achieve this flexibility</a:t>
            </a:r>
          </a:p>
          <a:p>
            <a:pPr lvl="1"/>
            <a:endParaRPr lang="en-US" dirty="0"/>
          </a:p>
          <a:p>
            <a:r>
              <a:rPr lang="en-US" b="1" dirty="0" smtClean="0"/>
              <a:t>Recommendation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Adopt Delta-DLT approach to 3D-HEVC to allow for maximum flexibility for </a:t>
            </a:r>
            <a:r>
              <a:rPr lang="en-US" smtClean="0"/>
              <a:t>all </a:t>
            </a:r>
            <a:r>
              <a:rPr lang="en-US" smtClean="0"/>
              <a:t>types </a:t>
            </a:r>
            <a:r>
              <a:rPr lang="en-US" dirty="0" smtClean="0"/>
              <a:t>of depth sequences </a:t>
            </a:r>
          </a:p>
        </p:txBody>
      </p:sp>
    </p:spTree>
    <p:extLst>
      <p:ext uri="{BB962C8B-B14F-4D97-AF65-F5344CB8AC3E}">
        <p14:creationId xmlns:p14="http://schemas.microsoft.com/office/powerpoint/2010/main" val="383951918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ent-white-070615">
  <a:themeElements>
    <a:clrScheme name="ient-weiss-2007-06-1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nt-weiss-2007-06-15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ient-weiss-2007-06-1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nt-weiss-2007-06-1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ient-white-070615.pot</Template>
  <TotalTime>0</TotalTime>
  <Words>342</Words>
  <Application>Microsoft Macintosh PowerPoint</Application>
  <PresentationFormat>Bildschirmpräsentation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2" baseType="lpstr">
      <vt:lpstr>ient-white-070615</vt:lpstr>
      <vt:lpstr>CorelPhotoPaint.Image.9</vt:lpstr>
      <vt:lpstr>Dokument</vt:lpstr>
      <vt:lpstr>Updating Mechanism for Coding of Depth Lookup Table (Delta-DLT) </vt:lpstr>
      <vt:lpstr>DLT Coding in HTM 6</vt:lpstr>
      <vt:lpstr>General Coding Scheme of Proposed Method</vt:lpstr>
      <vt:lpstr>DLT Updating Mechanism</vt:lpstr>
      <vt:lpstr>Coding Results (CTC) – Configuration A (Delta-DLT)</vt:lpstr>
      <vt:lpstr>Coding Results (AI) – Configuration A (Delta-DLT)</vt:lpstr>
      <vt:lpstr>Coding Results (CTC) – Configuration B (Delta-DLT+RCBM)</vt:lpstr>
      <vt:lpstr>Coding Results (AI) – Configuration B (Delta-DLT+RCBM)</vt:lpstr>
      <vt:lpstr>Conclusion</vt:lpstr>
    </vt:vector>
  </TitlesOfParts>
  <Manager/>
  <Company>RWTH Aachen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Contour-based Segmentation and Coding for Depth Map Compression </dc:title>
  <dc:subject/>
  <dc:creator>Fabian Jäger</dc:creator>
  <cp:keywords/>
  <dc:description/>
  <cp:lastModifiedBy>Fabian Jäger</cp:lastModifiedBy>
  <cp:revision>314</cp:revision>
  <dcterms:created xsi:type="dcterms:W3CDTF">2007-01-31T08:00:34Z</dcterms:created>
  <dcterms:modified xsi:type="dcterms:W3CDTF">2013-04-19T05:35:10Z</dcterms:modified>
  <cp:category/>
</cp:coreProperties>
</file>