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6"/>
  </p:notesMasterIdLst>
  <p:handoutMasterIdLst>
    <p:handoutMasterId r:id="rId27"/>
  </p:handoutMasterIdLst>
  <p:sldIdLst>
    <p:sldId id="256" r:id="rId9"/>
    <p:sldId id="278" r:id="rId10"/>
    <p:sldId id="266" r:id="rId11"/>
    <p:sldId id="296" r:id="rId12"/>
    <p:sldId id="268" r:id="rId13"/>
    <p:sldId id="284" r:id="rId14"/>
    <p:sldId id="297" r:id="rId15"/>
    <p:sldId id="298" r:id="rId16"/>
    <p:sldId id="288" r:id="rId17"/>
    <p:sldId id="289" r:id="rId18"/>
    <p:sldId id="299" r:id="rId19"/>
    <p:sldId id="300" r:id="rId20"/>
    <p:sldId id="301" r:id="rId21"/>
    <p:sldId id="290" r:id="rId22"/>
    <p:sldId id="304" r:id="rId23"/>
    <p:sldId id="305" r:id="rId24"/>
    <p:sldId id="306" r:id="rId25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285"/>
    <a:srgbClr val="5ABE00"/>
    <a:srgbClr val="E6DA05"/>
    <a:srgbClr val="00765D"/>
    <a:srgbClr val="007A60"/>
    <a:srgbClr val="009474"/>
    <a:srgbClr val="85CA3A"/>
    <a:srgbClr val="BCBEC0"/>
    <a:srgbClr val="006600"/>
    <a:srgbClr val="0082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88" d="100"/>
          <a:sy n="88" d="100"/>
        </p:scale>
        <p:origin x="-780" y="-108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057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232997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marR="0" indent="-2762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541338" indent="-276225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marR="0" indent="-276225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/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Fiber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20.04.2013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541338" indent="-2762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7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8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5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/>
          <a:lstStyle/>
          <a:p>
            <a:r>
              <a:rPr lang="en-US" dirty="0" smtClean="0"/>
              <a:t>3D-CE6: Depth </a:t>
            </a:r>
            <a:r>
              <a:rPr lang="en-US" dirty="0"/>
              <a:t>intra </a:t>
            </a:r>
            <a:r>
              <a:rPr lang="en-US" dirty="0" smtClean="0"/>
              <a:t>coding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Summary Report (JCT3V-D0026)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Philipp Merkle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SDC: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2 contributions for tool under test </a:t>
            </a:r>
            <a:r>
              <a:rPr lang="en-CA" b="0" i="1" dirty="0" smtClean="0"/>
              <a:t>contexts and </a:t>
            </a:r>
            <a:r>
              <a:rPr lang="en-CA" b="0" i="1" dirty="0" err="1" smtClean="0"/>
              <a:t>binarization</a:t>
            </a:r>
            <a:r>
              <a:rPr lang="en-CA" b="0" i="1" dirty="0" smtClean="0"/>
              <a:t> SDC</a:t>
            </a:r>
            <a:r>
              <a:rPr lang="en-CA" b="0" dirty="0" smtClean="0"/>
              <a:t>: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JCT3V-D0032 </a:t>
            </a:r>
            <a:r>
              <a:rPr lang="en-CA" dirty="0"/>
              <a:t>proposes </a:t>
            </a:r>
            <a:r>
              <a:rPr lang="en-CA" dirty="0" smtClean="0"/>
              <a:t>context </a:t>
            </a:r>
            <a:r>
              <a:rPr lang="en-CA" dirty="0"/>
              <a:t>reduction</a:t>
            </a:r>
            <a:r>
              <a:rPr lang="en-CA" b="0" dirty="0" smtClean="0"/>
              <a:t>.</a:t>
            </a:r>
            <a:endParaRPr lang="en-CA" sz="1000" b="0" dirty="0" smtClean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JCT3V-D0141 </a:t>
            </a:r>
            <a:r>
              <a:rPr lang="en-CA" dirty="0"/>
              <a:t>proposes concatenate </a:t>
            </a:r>
            <a:r>
              <a:rPr lang="en-CA" dirty="0" err="1"/>
              <a:t>binarization</a:t>
            </a:r>
            <a:r>
              <a:rPr lang="en-CA" dirty="0"/>
              <a:t> </a:t>
            </a:r>
            <a:r>
              <a:rPr lang="en-CA" dirty="0" smtClean="0"/>
              <a:t>for residual indices.</a:t>
            </a:r>
            <a:endParaRPr lang="en-CA" dirty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proposals (</a:t>
            </a:r>
            <a:r>
              <a:rPr lang="en-CA" dirty="0"/>
              <a:t>JCT3V-D0110</a:t>
            </a:r>
            <a:r>
              <a:rPr lang="en-CA" b="0" dirty="0"/>
              <a:t>, </a:t>
            </a:r>
            <a:r>
              <a:rPr lang="en-CA" dirty="0"/>
              <a:t>JCT3V-D0136</a:t>
            </a:r>
            <a:r>
              <a:rPr lang="en-CA" b="0" dirty="0"/>
              <a:t>, </a:t>
            </a:r>
            <a:r>
              <a:rPr lang="en-CA" dirty="0"/>
              <a:t>JCT3V-D0155</a:t>
            </a:r>
            <a:r>
              <a:rPr lang="en-CA" b="0" dirty="0" smtClean="0"/>
              <a:t>) </a:t>
            </a:r>
            <a:r>
              <a:rPr lang="en-US" b="0" dirty="0" smtClean="0"/>
              <a:t>fix a </a:t>
            </a:r>
            <a:r>
              <a:rPr lang="en-US" b="0" dirty="0"/>
              <a:t>bug related to signal reconstruction for the Planar mode in </a:t>
            </a:r>
            <a:r>
              <a:rPr lang="en-US" b="0" dirty="0" smtClean="0"/>
              <a:t>SDC.</a:t>
            </a:r>
            <a:r>
              <a:rPr lang="en-CA" b="0" dirty="0" smtClean="0"/>
              <a:t> Might be necessary to consider fix for other proposals related to SDC.</a:t>
            </a:r>
            <a:endParaRPr lang="de-DE" dirty="0">
              <a:solidFill>
                <a:srgbClr val="FF0000"/>
              </a:solidFill>
            </a:endParaRPr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/>
              <a:t>3 </a:t>
            </a:r>
            <a:r>
              <a:rPr lang="en-CA" b="0" dirty="0" smtClean="0"/>
              <a:t>contributions (</a:t>
            </a:r>
            <a:r>
              <a:rPr lang="en-CA" dirty="0"/>
              <a:t>JCT3V-D0033, </a:t>
            </a:r>
            <a:r>
              <a:rPr lang="en-CA" dirty="0" smtClean="0"/>
              <a:t>JCT3V-D0155, </a:t>
            </a:r>
            <a:r>
              <a:rPr lang="en-CA" dirty="0"/>
              <a:t>JCT3V-D0190</a:t>
            </a:r>
            <a:r>
              <a:rPr lang="en-CA" b="0" dirty="0" smtClean="0"/>
              <a:t>) </a:t>
            </a:r>
            <a:r>
              <a:rPr lang="en-US" b="0" dirty="0"/>
              <a:t>propose simplifications and complexity reductions related to </a:t>
            </a:r>
            <a:r>
              <a:rPr lang="en-US" b="0" dirty="0" smtClean="0"/>
              <a:t> </a:t>
            </a:r>
            <a:r>
              <a:rPr lang="en-US" b="0" dirty="0"/>
              <a:t>prediction of partition DC values in SDC</a:t>
            </a:r>
            <a:r>
              <a:rPr lang="en-US" b="0" dirty="0" smtClean="0"/>
              <a:t>.</a:t>
            </a:r>
            <a:endParaRPr lang="en-CA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(2)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</p:spTree>
    <p:extLst>
      <p:ext uri="{BB962C8B-B14F-4D97-AF65-F5344CB8AC3E}">
        <p14:creationId xmlns:p14="http://schemas.microsoft.com/office/powerpoint/2010/main" val="252527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SDC: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JCT3V-D0066</a:t>
            </a:r>
            <a:r>
              <a:rPr lang="en-US" b="0" dirty="0" smtClean="0"/>
              <a:t> </a:t>
            </a:r>
            <a:r>
              <a:rPr lang="en-US" b="0" dirty="0"/>
              <a:t>proposes removing the DC mode from SDC.</a:t>
            </a:r>
            <a:endParaRPr lang="en-CA" b="0" dirty="0" smtClean="0"/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JCT3V-D0124</a:t>
            </a:r>
            <a:r>
              <a:rPr lang="en-CA" b="0" dirty="0" smtClean="0"/>
              <a:t> </a:t>
            </a:r>
            <a:r>
              <a:rPr lang="en-CA" b="0" dirty="0"/>
              <a:t>proposes restricting SDC to intra slices.</a:t>
            </a:r>
            <a:endParaRPr lang="de-DE" b="0" dirty="0">
              <a:solidFill>
                <a:srgbClr val="FF0000"/>
              </a:solidFill>
            </a:endParaRPr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JCT3V-D0193</a:t>
            </a:r>
            <a:r>
              <a:rPr lang="en-CA" b="0" dirty="0" smtClean="0"/>
              <a:t> </a:t>
            </a:r>
            <a:r>
              <a:rPr lang="en-CA" b="0" dirty="0"/>
              <a:t>proposes a clean-up for undefined decoder behaviour of 64x64 SDC.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(3)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</p:spTree>
    <p:extLst>
      <p:ext uri="{BB962C8B-B14F-4D97-AF65-F5344CB8AC3E}">
        <p14:creationId xmlns:p14="http://schemas.microsoft.com/office/powerpoint/2010/main" val="5530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DLT: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9 proposals about DLT modifications, including 2 contributions (</a:t>
            </a:r>
            <a:r>
              <a:rPr lang="en-CA" dirty="0"/>
              <a:t>JCT3V-D0147</a:t>
            </a:r>
            <a:r>
              <a:rPr lang="en-CA" b="0" dirty="0"/>
              <a:t>, </a:t>
            </a:r>
            <a:r>
              <a:rPr lang="en-CA" dirty="0"/>
              <a:t>JCT3V-D0151</a:t>
            </a:r>
            <a:r>
              <a:rPr lang="en-CA" b="0" dirty="0" smtClean="0"/>
              <a:t>) for tool under test </a:t>
            </a:r>
            <a:r>
              <a:rPr lang="en-CA" b="0" i="1" dirty="0" smtClean="0"/>
              <a:t>signaling and </a:t>
            </a:r>
            <a:r>
              <a:rPr lang="en-CA" b="0" i="1" dirty="0" err="1" smtClean="0"/>
              <a:t>binarization</a:t>
            </a:r>
            <a:r>
              <a:rPr lang="en-CA" b="0" i="1" dirty="0" smtClean="0"/>
              <a:t> SDC</a:t>
            </a:r>
            <a:r>
              <a:rPr lang="en-CA" b="0" dirty="0" smtClean="0"/>
              <a:t>.</a:t>
            </a:r>
            <a:endParaRPr lang="en-CA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(4)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0049422"/>
              </p:ext>
            </p:extLst>
          </p:nvPr>
        </p:nvGraphicFramePr>
        <p:xfrm>
          <a:off x="467543" y="2779538"/>
          <a:ext cx="8044196" cy="4609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1" name="Document" r:id="rId3" imgW="5851699" imgH="3355373" progId="Word.Document.12">
                  <p:embed/>
                </p:oleObj>
              </mc:Choice>
              <mc:Fallback>
                <p:oleObj name="Document" r:id="rId3" imgW="5851699" imgH="33553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7543" y="2779538"/>
                        <a:ext cx="8044196" cy="4609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79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DMM:</a:t>
            </a:r>
          </a:p>
          <a:p>
            <a:pPr marL="0" lv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JCT3V-D0035</a:t>
            </a:r>
            <a:r>
              <a:rPr lang="en-CA" b="0" dirty="0" smtClean="0"/>
              <a:t> for tool under test </a:t>
            </a:r>
            <a:r>
              <a:rPr lang="en-CA" b="0" i="1" dirty="0" smtClean="0"/>
              <a:t>DLT for DMM</a:t>
            </a:r>
            <a:r>
              <a:rPr lang="en-CA" b="0" dirty="0" smtClean="0"/>
              <a:t>, proposing use of DLT indices instead of depth values for </a:t>
            </a:r>
            <a:r>
              <a:rPr lang="en-CA" b="0" dirty="0" err="1" smtClean="0"/>
              <a:t>deltaDC</a:t>
            </a:r>
            <a:r>
              <a:rPr lang="en-CA" b="0" dirty="0" smtClean="0"/>
              <a:t> coding in DMM.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4 proposals about simplifications related to DMM intra modes.</a:t>
            </a:r>
          </a:p>
          <a:p>
            <a:pPr marL="342900" indent="-342900">
              <a:buFont typeface="Arial" pitchFamily="34" charset="0"/>
              <a:buChar char="•"/>
            </a:pPr>
            <a:endParaRPr lang="en-CA" b="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CA" b="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CA" b="0" dirty="0">
              <a:solidFill>
                <a:srgbClr val="FF000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endParaRPr lang="en-CA" b="0" dirty="0" smtClean="0">
              <a:solidFill>
                <a:srgbClr val="FF0000"/>
              </a:solidFill>
            </a:endParaRPr>
          </a:p>
          <a:p>
            <a:pPr marL="0" indent="0"/>
            <a:endParaRPr lang="en-CA" sz="1000" b="0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(5)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401898"/>
              </p:ext>
            </p:extLst>
          </p:nvPr>
        </p:nvGraphicFramePr>
        <p:xfrm>
          <a:off x="392112" y="3330374"/>
          <a:ext cx="7348239" cy="189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4" name="Document" r:id="rId3" imgW="5851699" imgH="1519217" progId="Word.Document.12">
                  <p:embed/>
                </p:oleObj>
              </mc:Choice>
              <mc:Fallback>
                <p:oleObj name="Document" r:id="rId3" imgW="5851699" imgH="151921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112" y="3330374"/>
                        <a:ext cx="7348239" cy="1898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113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RBC: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dirty="0" smtClean="0"/>
              <a:t>JCT3V-D0077</a:t>
            </a:r>
            <a:r>
              <a:rPr lang="en-CA" b="0" dirty="0" smtClean="0"/>
              <a:t> </a:t>
            </a:r>
            <a:r>
              <a:rPr lang="en-CA" b="0" dirty="0"/>
              <a:t>proposes modifying the </a:t>
            </a:r>
            <a:r>
              <a:rPr lang="en-CA" b="0" dirty="0" err="1"/>
              <a:t>binarization</a:t>
            </a:r>
            <a:r>
              <a:rPr lang="en-CA" b="0" dirty="0"/>
              <a:t> for RBC</a:t>
            </a:r>
            <a:r>
              <a:rPr lang="en-CA" b="0" dirty="0" smtClean="0"/>
              <a:t>.</a:t>
            </a:r>
            <a:endParaRPr lang="en-CA" sz="1000" b="0" dirty="0" smtClean="0"/>
          </a:p>
          <a:p>
            <a:pPr marL="0" indent="0"/>
            <a:endParaRPr lang="en-CA" b="0" dirty="0" smtClean="0"/>
          </a:p>
          <a:p>
            <a:pPr marL="0" indent="0"/>
            <a:r>
              <a:rPr lang="en-CA" dirty="0" smtClean="0"/>
              <a:t>Other:</a:t>
            </a:r>
            <a:endParaRPr lang="en-CA" dirty="0"/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2 contributions about encoder optimization:</a:t>
            </a:r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 smtClean="0"/>
              <a:t>JCT3V-D0163</a:t>
            </a:r>
            <a:r>
              <a:rPr lang="en-CA" dirty="0" smtClean="0"/>
              <a:t> </a:t>
            </a:r>
            <a:r>
              <a:rPr lang="en-CA" dirty="0"/>
              <a:t>proposes WVSO for SDC</a:t>
            </a:r>
            <a:r>
              <a:rPr lang="en-CA" dirty="0" smtClean="0"/>
              <a:t>.</a:t>
            </a:r>
            <a:endParaRPr lang="en-CA" dirty="0"/>
          </a:p>
          <a:p>
            <a:pPr marL="596900" lvl="2" indent="-342900">
              <a:buFont typeface="Wingdings" pitchFamily="2" charset="2"/>
              <a:buChar char="§"/>
            </a:pPr>
            <a:r>
              <a:rPr lang="en-CA" b="1" dirty="0"/>
              <a:t>JCT3V-D0175</a:t>
            </a:r>
            <a:r>
              <a:rPr lang="en-CA" dirty="0"/>
              <a:t> proposes </a:t>
            </a:r>
            <a:r>
              <a:rPr lang="en-CA" dirty="0" smtClean="0"/>
              <a:t>fast </a:t>
            </a:r>
            <a:r>
              <a:rPr lang="en-CA" dirty="0"/>
              <a:t>mode selection for DMM and RBC</a:t>
            </a:r>
            <a:r>
              <a:rPr lang="en-CA" dirty="0" smtClean="0"/>
              <a:t>.</a:t>
            </a:r>
            <a:endParaRPr lang="en-CA" dirty="0"/>
          </a:p>
          <a:p>
            <a:pPr marL="0" indent="0"/>
            <a:endParaRPr lang="en-CA" sz="1000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</a:t>
            </a:r>
            <a:r>
              <a:rPr lang="en-CA" b="0" dirty="0"/>
              <a:t>contributions about </a:t>
            </a:r>
            <a:r>
              <a:rPr lang="en-CA" b="0" dirty="0" smtClean="0"/>
              <a:t>aligning SW and draft specification:</a:t>
            </a:r>
            <a:br>
              <a:rPr lang="en-CA" b="0" dirty="0" smtClean="0"/>
            </a:br>
            <a:r>
              <a:rPr lang="en-CA" dirty="0"/>
              <a:t>JCT3V-D0034</a:t>
            </a:r>
            <a:r>
              <a:rPr lang="en-CA" b="0" dirty="0"/>
              <a:t> for SDC, </a:t>
            </a:r>
            <a:r>
              <a:rPr lang="en-CA" dirty="0"/>
              <a:t>JCT3V-D0036</a:t>
            </a:r>
            <a:r>
              <a:rPr lang="en-CA" b="0" dirty="0"/>
              <a:t> for DMM and </a:t>
            </a:r>
            <a:r>
              <a:rPr lang="en-CA" dirty="0"/>
              <a:t>JCT3V-D0076 </a:t>
            </a:r>
            <a:r>
              <a:rPr lang="en-CA" b="0" dirty="0"/>
              <a:t>for RBC</a:t>
            </a:r>
            <a:r>
              <a:rPr lang="en-CA" b="0" dirty="0" smtClean="0"/>
              <a:t>.</a:t>
            </a:r>
            <a:endParaRPr lang="en-CA" b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 (6)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</p:spTree>
    <p:extLst>
      <p:ext uri="{BB962C8B-B14F-4D97-AF65-F5344CB8AC3E}">
        <p14:creationId xmlns:p14="http://schemas.microsoft.com/office/powerpoint/2010/main" val="23412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/>
              <a:t>Context reduction and </a:t>
            </a:r>
            <a:r>
              <a:rPr lang="en-CA" dirty="0" err="1"/>
              <a:t>binarization</a:t>
            </a:r>
            <a:r>
              <a:rPr lang="en-CA" dirty="0"/>
              <a:t> for SDC</a:t>
            </a:r>
          </a:p>
          <a:p>
            <a:pPr marL="0" indent="0"/>
            <a:endParaRPr lang="en-CA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dirty="0" smtClean="0"/>
          </a:p>
          <a:p>
            <a:pPr marL="0" indent="0"/>
            <a:r>
              <a:rPr lang="en-CA" b="0" dirty="0" smtClean="0"/>
              <a:t>Test 1: Context reduction and simplification for SDC 	(JCT3V-D0032)</a:t>
            </a:r>
            <a:endParaRPr lang="en-US" b="0" dirty="0" smtClean="0"/>
          </a:p>
          <a:p>
            <a:pPr marL="0" indent="0"/>
            <a:r>
              <a:rPr lang="en-US" b="0" dirty="0" smtClean="0"/>
              <a:t>Test 2: Concatenate </a:t>
            </a:r>
            <a:r>
              <a:rPr lang="en-US" b="0" dirty="0" err="1" smtClean="0"/>
              <a:t>binarization</a:t>
            </a:r>
            <a:r>
              <a:rPr lang="en-US" b="0" dirty="0" smtClean="0"/>
              <a:t> for residual indices 	(JCT3V-D0141)</a:t>
            </a:r>
          </a:p>
          <a:p>
            <a:pPr marL="0" indent="0"/>
            <a:r>
              <a:rPr lang="en-US" b="0" dirty="0" smtClean="0"/>
              <a:t>Test 3: </a:t>
            </a:r>
            <a:r>
              <a:rPr lang="en-US" b="0" dirty="0"/>
              <a:t>Combined changes of test 1 and test </a:t>
            </a:r>
            <a:r>
              <a:rPr lang="en-US" b="0" dirty="0" smtClean="0"/>
              <a:t>2 [?]	(JCT3V-D0141)</a:t>
            </a:r>
            <a:endParaRPr lang="en-CA" b="0" dirty="0" smtClean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CE6.H results – tools under test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474060"/>
              </p:ext>
            </p:extLst>
          </p:nvPr>
        </p:nvGraphicFramePr>
        <p:xfrm>
          <a:off x="467544" y="1844824"/>
          <a:ext cx="7488832" cy="260858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20280"/>
                <a:gridCol w="828092"/>
                <a:gridCol w="828092"/>
                <a:gridCol w="828092"/>
                <a:gridCol w="828092"/>
                <a:gridCol w="828092"/>
                <a:gridCol w="828092"/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</a:rPr>
                        <a:t>video PSNR / video bitrate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video PSNR / total bitrate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synth PSNR / total bitrate 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enc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dec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ren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100.2%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100.3%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n/a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99.4%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97.4%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98.5%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2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99.4%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89.6%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101.0%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2 </a:t>
                      </a:r>
                      <a:r>
                        <a:rPr lang="de-DE" sz="1600" dirty="0" smtClean="0"/>
                        <a:t>(</a:t>
                      </a:r>
                      <a:r>
                        <a:rPr lang="de-DE" sz="1600" dirty="0" smtClean="0"/>
                        <a:t>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99.6%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99.2%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6800" marR="46800" marT="46800" marB="468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3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-0.1%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-0.2%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100.2%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99.2%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96.0%</a:t>
                      </a:r>
                    </a:p>
                  </a:txBody>
                  <a:tcPr marL="46800" marR="46800" marT="46800" marB="4680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</a:t>
                      </a:r>
                      <a:r>
                        <a:rPr lang="de-DE" sz="1600" baseline="0" dirty="0" smtClean="0"/>
                        <a:t> 3 (all-</a:t>
                      </a:r>
                      <a:r>
                        <a:rPr lang="de-DE" sz="1600" baseline="0" dirty="0" err="1" smtClean="0"/>
                        <a:t>intra</a:t>
                      </a:r>
                      <a:r>
                        <a:rPr lang="de-DE" sz="1600" baseline="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99.5%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95.3%</a:t>
                      </a:r>
                    </a:p>
                  </a:txBody>
                  <a:tcPr marL="46800" marR="46800" marT="46800" marB="4680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96.9%</a:t>
                      </a:r>
                    </a:p>
                  </a:txBody>
                  <a:tcPr marL="46800" marR="46800" marT="46800" marB="468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61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DLT </a:t>
            </a:r>
            <a:r>
              <a:rPr lang="en-CA" dirty="0"/>
              <a:t>for DMM </a:t>
            </a:r>
            <a:r>
              <a:rPr lang="en-CA" dirty="0" err="1"/>
              <a:t>deltaDC</a:t>
            </a:r>
            <a:r>
              <a:rPr lang="en-CA" dirty="0"/>
              <a:t> </a:t>
            </a:r>
            <a:r>
              <a:rPr lang="en-CA" dirty="0" smtClean="0"/>
              <a:t>coding</a:t>
            </a:r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dirty="0" smtClean="0"/>
          </a:p>
          <a:p>
            <a:pPr marL="0" indent="0"/>
            <a:r>
              <a:rPr lang="en-CA" b="0" dirty="0" smtClean="0"/>
              <a:t>Test 1: using DLT indices instead of </a:t>
            </a:r>
            <a:r>
              <a:rPr lang="en-US" b="0" dirty="0" smtClean="0"/>
              <a:t>depth sample values	(JCT3V-D0035</a:t>
            </a:r>
            <a:r>
              <a:rPr lang="en-US" b="0" dirty="0"/>
              <a:t>)</a:t>
            </a:r>
            <a:endParaRPr lang="en-US" b="0" dirty="0" smtClean="0"/>
          </a:p>
          <a:p>
            <a:pPr marL="0" indent="0"/>
            <a:r>
              <a:rPr lang="en-US" b="0" dirty="0" smtClean="0"/>
              <a:t>Test 2: Test 1 + signaling/</a:t>
            </a:r>
            <a:r>
              <a:rPr lang="en-US" b="0" dirty="0" err="1" smtClean="0"/>
              <a:t>binarization</a:t>
            </a:r>
            <a:r>
              <a:rPr lang="en-US" b="0" dirty="0" smtClean="0"/>
              <a:t> like for SDC	(JCT3V-D0035)</a:t>
            </a:r>
            <a:endParaRPr lang="en-CA" b="0" dirty="0" smtClean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CE6.H results – tools under test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860125"/>
              </p:ext>
            </p:extLst>
          </p:nvPr>
        </p:nvGraphicFramePr>
        <p:xfrm>
          <a:off x="467544" y="1844824"/>
          <a:ext cx="7488832" cy="2595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20280"/>
                <a:gridCol w="828092"/>
                <a:gridCol w="828092"/>
                <a:gridCol w="828092"/>
                <a:gridCol w="828092"/>
                <a:gridCol w="828092"/>
                <a:gridCol w="828092"/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</a:rPr>
                        <a:t>video PSNR / video bitrate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video PSNR / total bitrate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synth PSNR / total bitrate 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enc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dec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ren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99.8%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100.2%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99.5%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100.2%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2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-0.2%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99.7%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2  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99.8%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99.8%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D0032 + Test 2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99.9%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100.4%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99.4%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D0032 + Test 2</a:t>
                      </a:r>
                      <a:r>
                        <a:rPr lang="de-DE" sz="1600" dirty="0" smtClean="0"/>
                        <a:t> 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100.1%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99.0%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99.9%</a:t>
                      </a:r>
                      <a:endParaRPr lang="de-DE" sz="1600" b="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49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dirty="0" smtClean="0"/>
              <a:t>DLT </a:t>
            </a:r>
            <a:r>
              <a:rPr lang="en-CA" dirty="0"/>
              <a:t>for DMM </a:t>
            </a:r>
            <a:r>
              <a:rPr lang="en-CA" dirty="0" err="1"/>
              <a:t>deltaDC</a:t>
            </a:r>
            <a:r>
              <a:rPr lang="en-CA" dirty="0"/>
              <a:t> </a:t>
            </a:r>
            <a:r>
              <a:rPr lang="en-CA" dirty="0" smtClean="0"/>
              <a:t>coding</a:t>
            </a:r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endParaRPr lang="en-CA" b="0" dirty="0"/>
          </a:p>
          <a:p>
            <a:pPr marL="0" indent="0"/>
            <a:endParaRPr lang="en-CA" b="0" dirty="0" smtClean="0"/>
          </a:p>
          <a:p>
            <a:pPr marL="0" indent="0"/>
            <a:r>
              <a:rPr lang="en-CA" b="0" dirty="0" smtClean="0"/>
              <a:t>Test 1: Signaling DLT in intra slice h. ■ </a:t>
            </a:r>
            <a:r>
              <a:rPr lang="en-US" b="0" dirty="0" smtClean="0"/>
              <a:t>Test 2: all slice h.	(JCT3V-D0147)</a:t>
            </a:r>
          </a:p>
          <a:p>
            <a:pPr marL="0" indent="0"/>
            <a:r>
              <a:rPr lang="en-US" b="0" dirty="0" smtClean="0"/>
              <a:t>Test 3: </a:t>
            </a:r>
            <a:r>
              <a:rPr lang="en-US" b="0" dirty="0" err="1" smtClean="0"/>
              <a:t>Binarization</a:t>
            </a:r>
            <a:r>
              <a:rPr lang="en-US" b="0" dirty="0" smtClean="0"/>
              <a:t> of DLT values with RBCM		(JCT3V-D0151)</a:t>
            </a:r>
          </a:p>
          <a:p>
            <a:pPr marL="0" indent="0"/>
            <a:r>
              <a:rPr lang="en-US" b="0" dirty="0" smtClean="0"/>
              <a:t>Test 4: Comb. test 1 and 3 </a:t>
            </a:r>
            <a:r>
              <a:rPr lang="en-CA" b="0" dirty="0"/>
              <a:t>■</a:t>
            </a:r>
            <a:r>
              <a:rPr lang="en-US" b="0" dirty="0" smtClean="0"/>
              <a:t> Test 5: Comb. Test 2 and 3	(JCT3V-D0151)</a:t>
            </a:r>
            <a:endParaRPr lang="en-CA" b="0" dirty="0" smtClean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CE6.H results – tools under test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367373"/>
              </p:ext>
            </p:extLst>
          </p:nvPr>
        </p:nvGraphicFramePr>
        <p:xfrm>
          <a:off x="467544" y="1844824"/>
          <a:ext cx="7488832" cy="2595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20280"/>
                <a:gridCol w="828092"/>
                <a:gridCol w="828092"/>
                <a:gridCol w="828092"/>
                <a:gridCol w="828092"/>
                <a:gridCol w="828092"/>
                <a:gridCol w="828092"/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effectLst/>
                          <a:latin typeface="Times New Roman"/>
                          <a:ea typeface="Times New Roman"/>
                        </a:rPr>
                        <a:t>video PSNR / video bitrate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video PSNR / total bitrate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effectLst/>
                          <a:latin typeface="Times New Roman"/>
                          <a:ea typeface="Times New Roman"/>
                        </a:rPr>
                        <a:t>synth PSNR / total bitrate </a:t>
                      </a:r>
                      <a:endParaRPr lang="de-DE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enc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dec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 err="1">
                          <a:effectLst/>
                          <a:latin typeface="Times New Roman"/>
                          <a:ea typeface="Malgun Gothic"/>
                        </a:rPr>
                        <a:t>ren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Malgun Gothic"/>
                        </a:rPr>
                        <a:t> time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100.4%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100.3%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n/a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1 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0.3%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0.3%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99.5%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97.6%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n/a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</a:t>
                      </a:r>
                      <a:r>
                        <a:rPr lang="de-DE" sz="1600" dirty="0" smtClean="0"/>
                        <a:t>3 </a:t>
                      </a:r>
                      <a:r>
                        <a:rPr lang="de-DE" sz="1600" dirty="0" smtClean="0"/>
                        <a:t>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99.5%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/>
                        <a:t>Test </a:t>
                      </a:r>
                      <a:r>
                        <a:rPr lang="de-DE" sz="1600" dirty="0" smtClean="0"/>
                        <a:t>3  </a:t>
                      </a:r>
                      <a:r>
                        <a:rPr lang="de-DE" sz="1600" dirty="0" smtClean="0"/>
                        <a:t>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99.7%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100.3%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Test 4 </a:t>
                      </a:r>
                      <a:r>
                        <a:rPr lang="de-DE" sz="1600" baseline="0" dirty="0" smtClean="0"/>
                        <a:t>(CTC)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99.9%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100.5%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100.1%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aseline="0" dirty="0" smtClean="0"/>
                        <a:t>Test 4</a:t>
                      </a:r>
                      <a:r>
                        <a:rPr lang="de-DE" sz="1600" dirty="0" smtClean="0"/>
                        <a:t> </a:t>
                      </a:r>
                      <a:r>
                        <a:rPr lang="de-DE" sz="1600" dirty="0" smtClean="0"/>
                        <a:t>(all-</a:t>
                      </a:r>
                      <a:r>
                        <a:rPr lang="de-DE" sz="1600" dirty="0" err="1" smtClean="0"/>
                        <a:t>intra</a:t>
                      </a:r>
                      <a:r>
                        <a:rPr lang="de-DE" sz="1600" dirty="0" smtClean="0"/>
                        <a:t>)</a:t>
                      </a:r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99.6%</a:t>
                      </a:r>
                      <a:endParaRPr lang="de-DE" sz="160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100.5%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r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99.5%</a:t>
                      </a:r>
                      <a:endParaRPr lang="de-DE" sz="16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606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de-DE" dirty="0" smtClean="0"/>
              <a:t>Goal </a:t>
            </a:r>
            <a:r>
              <a:rPr lang="de-DE" dirty="0" err="1" smtClean="0"/>
              <a:t>of</a:t>
            </a:r>
            <a:r>
              <a:rPr lang="de-DE" dirty="0" smtClean="0"/>
              <a:t> CE: 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0" dirty="0" smtClean="0"/>
              <a:t>Investigate </a:t>
            </a:r>
            <a:r>
              <a:rPr lang="en-US" b="0" dirty="0"/>
              <a:t>tools for depth intra </a:t>
            </a:r>
            <a:r>
              <a:rPr lang="en-US" b="0" dirty="0" smtClean="0"/>
              <a:t>coding, covering </a:t>
            </a:r>
            <a:r>
              <a:rPr lang="en-CA" b="0" dirty="0"/>
              <a:t>HEVC-based proposals under sub-experiment </a:t>
            </a:r>
            <a:r>
              <a:rPr lang="en-CA" b="0" dirty="0" smtClean="0"/>
              <a:t>CE6.H.</a:t>
            </a:r>
            <a:endParaRPr lang="en-US" b="0" dirty="0" smtClean="0"/>
          </a:p>
          <a:p>
            <a:endParaRPr lang="en-US" sz="1000" dirty="0" smtClean="0"/>
          </a:p>
          <a:p>
            <a:r>
              <a:rPr lang="en-US" dirty="0" smtClean="0"/>
              <a:t>Evaluation:</a:t>
            </a:r>
          </a:p>
          <a:p>
            <a:pPr marL="254000" lvl="2" indent="0">
              <a:buNone/>
            </a:pPr>
            <a:r>
              <a:rPr lang="en-US" dirty="0" smtClean="0"/>
              <a:t>Random access (CTC) and all-intra configuration.</a:t>
            </a:r>
          </a:p>
          <a:p>
            <a:endParaRPr lang="en-US" sz="1000" dirty="0" smtClean="0"/>
          </a:p>
          <a:p>
            <a:r>
              <a:rPr lang="en-US" dirty="0" smtClean="0"/>
              <a:t>Contributions:</a:t>
            </a:r>
            <a:endParaRPr lang="en-US" dirty="0"/>
          </a:p>
          <a:p>
            <a:pPr marL="254000" lvl="2" indent="0">
              <a:buNone/>
            </a:pPr>
            <a:r>
              <a:rPr lang="en-US" dirty="0" smtClean="0"/>
              <a:t>5 tools under test, </a:t>
            </a:r>
            <a:r>
              <a:rPr lang="en-US" dirty="0" smtClean="0">
                <a:solidFill>
                  <a:schemeClr val="tx1"/>
                </a:solidFill>
              </a:rPr>
              <a:t>28 </a:t>
            </a:r>
            <a:r>
              <a:rPr lang="en-US" dirty="0" smtClean="0"/>
              <a:t>related proposals, and </a:t>
            </a:r>
            <a:r>
              <a:rPr lang="en-US" dirty="0" smtClean="0">
                <a:solidFill>
                  <a:schemeClr val="tx1"/>
                </a:solidFill>
              </a:rPr>
              <a:t>28 </a:t>
            </a:r>
            <a:r>
              <a:rPr lang="en-US" dirty="0" smtClean="0"/>
              <a:t>cross-check reports.</a:t>
            </a:r>
            <a:endParaRPr lang="de-DE" dirty="0"/>
          </a:p>
          <a:p>
            <a:pPr marL="254000" lvl="2" indent="0">
              <a:buNone/>
            </a:pPr>
            <a:endParaRPr lang="de-DE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Philipp Merkle (JCT3V-D0026)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25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en-US" dirty="0" smtClean="0"/>
              <a:t>Participants: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348656"/>
              </p:ext>
            </p:extLst>
          </p:nvPr>
        </p:nvGraphicFramePr>
        <p:xfrm>
          <a:off x="971600" y="1844824"/>
          <a:ext cx="6993934" cy="4536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5" name="Document" r:id="rId3" imgW="5868239" imgH="3806857" progId="Word.Document.12">
                  <p:embed/>
                </p:oleObj>
              </mc:Choice>
              <mc:Fallback>
                <p:oleObj name="Document" r:id="rId3" imgW="5868239" imgH="38068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600" y="1844824"/>
                        <a:ext cx="6993934" cy="4536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306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r>
              <a:rPr lang="en-US" dirty="0" smtClean="0"/>
              <a:t>Tools under test: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Context reduction and </a:t>
            </a:r>
            <a:r>
              <a:rPr lang="en-CA" b="0" dirty="0" err="1" smtClean="0"/>
              <a:t>binarization</a:t>
            </a:r>
            <a:r>
              <a:rPr lang="en-CA" b="0" dirty="0" smtClean="0"/>
              <a:t> for SDC</a:t>
            </a:r>
          </a:p>
          <a:p>
            <a:pPr marL="539750" lvl="2" indent="0">
              <a:buNone/>
              <a:tabLst>
                <a:tab pos="1258888" algn="l"/>
              </a:tabLst>
            </a:pPr>
            <a:r>
              <a:rPr lang="en-CA" sz="1200" b="0" dirty="0" smtClean="0"/>
              <a:t>Test </a:t>
            </a:r>
            <a:r>
              <a:rPr lang="en-US" sz="1200" b="0" dirty="0" smtClean="0"/>
              <a:t>1:</a:t>
            </a:r>
            <a:r>
              <a:rPr lang="en-US" sz="1200" b="0" dirty="0"/>
              <a:t>	Change contexts for SDC according to JCT3V-C0143</a:t>
            </a:r>
            <a:r>
              <a:rPr lang="en-US" sz="1200" b="0" dirty="0" smtClean="0"/>
              <a:t>.</a:t>
            </a:r>
            <a:br>
              <a:rPr lang="en-US" sz="1200" b="0" dirty="0" smtClean="0"/>
            </a:br>
            <a:r>
              <a:rPr lang="en-US" sz="1200" b="0" dirty="0" smtClean="0"/>
              <a:t>Test 2:</a:t>
            </a:r>
            <a:r>
              <a:rPr lang="en-US" sz="1200" b="0" dirty="0"/>
              <a:t>	Change </a:t>
            </a:r>
            <a:r>
              <a:rPr lang="en-US" sz="1200" b="0" dirty="0" err="1"/>
              <a:t>binarization</a:t>
            </a:r>
            <a:r>
              <a:rPr lang="en-US" sz="1200" b="0" dirty="0"/>
              <a:t> and contexts according to JCT3V-C0067</a:t>
            </a:r>
            <a:r>
              <a:rPr lang="en-US" sz="1200" b="0" dirty="0" smtClean="0"/>
              <a:t>.</a:t>
            </a:r>
            <a:br>
              <a:rPr lang="en-US" sz="1200" b="0" dirty="0" smtClean="0"/>
            </a:br>
            <a:r>
              <a:rPr lang="en-US" sz="1200" b="0" dirty="0" smtClean="0"/>
              <a:t>Test 3:	Combined </a:t>
            </a:r>
            <a:r>
              <a:rPr lang="en-US" sz="1200" b="0" dirty="0"/>
              <a:t>changes of test 1 and test 2.</a:t>
            </a:r>
          </a:p>
          <a:p>
            <a:pPr marL="342900" indent="-342900">
              <a:buFont typeface="Arial" pitchFamily="34" charset="0"/>
              <a:buChar char="•"/>
            </a:pPr>
            <a:endParaRPr lang="en-CA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DLT </a:t>
            </a:r>
            <a:r>
              <a:rPr lang="en-CA" b="0" dirty="0"/>
              <a:t>for DMM </a:t>
            </a:r>
            <a:r>
              <a:rPr lang="en-CA" b="0" dirty="0" err="1"/>
              <a:t>deltaDC</a:t>
            </a:r>
            <a:r>
              <a:rPr lang="en-CA" b="0" dirty="0"/>
              <a:t> coding</a:t>
            </a:r>
          </a:p>
          <a:p>
            <a:pPr marL="539750" lvl="2" indent="0">
              <a:buNone/>
              <a:tabLst>
                <a:tab pos="1258888" algn="l"/>
              </a:tabLst>
            </a:pPr>
            <a:r>
              <a:rPr lang="en-CA" sz="1200" dirty="0"/>
              <a:t>Test </a:t>
            </a:r>
            <a:r>
              <a:rPr lang="en-US" sz="1200" dirty="0" smtClean="0"/>
              <a:t>1:</a:t>
            </a:r>
            <a:r>
              <a:rPr lang="en-US" sz="1200" dirty="0"/>
              <a:t>	</a:t>
            </a:r>
            <a:r>
              <a:rPr lang="pt-BR" sz="1200" dirty="0"/>
              <a:t>Change the representation of partition offsets to depth values represented by DLT indices instead of full </a:t>
            </a:r>
            <a:r>
              <a:rPr lang="pt-BR" sz="1200" dirty="0" smtClean="0"/>
              <a:t>	precision </a:t>
            </a:r>
            <a:r>
              <a:rPr lang="pt-BR" sz="1200" dirty="0"/>
              <a:t>depth values. DLT indices are signaled the same way as current deltaDC values.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Test </a:t>
            </a:r>
            <a:r>
              <a:rPr lang="en-US" sz="1200" dirty="0" smtClean="0"/>
              <a:t>2:</a:t>
            </a:r>
            <a:r>
              <a:rPr lang="en-US" sz="1200" dirty="0"/>
              <a:t>	</a:t>
            </a:r>
            <a:r>
              <a:rPr lang="pt-BR" sz="1200" dirty="0"/>
              <a:t>Same as test 1., but signaling DLT indices the same way as current SDC.</a:t>
            </a:r>
            <a:r>
              <a:rPr lang="en-US" sz="1200" dirty="0"/>
              <a:t/>
            </a:r>
            <a:br>
              <a:rPr lang="en-US" sz="1200" dirty="0"/>
            </a:br>
            <a:endParaRPr lang="en-US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 smtClean="0"/>
              <a:t>Signaling </a:t>
            </a:r>
            <a:r>
              <a:rPr lang="en-US" b="0" dirty="0"/>
              <a:t>and </a:t>
            </a:r>
            <a:r>
              <a:rPr lang="en-US" b="0" dirty="0" err="1"/>
              <a:t>binarization</a:t>
            </a:r>
            <a:r>
              <a:rPr lang="en-US" b="0" dirty="0"/>
              <a:t> of DLT</a:t>
            </a:r>
            <a:endParaRPr lang="en-CA" b="0" dirty="0"/>
          </a:p>
          <a:p>
            <a:pPr marL="539750" lvl="2" indent="0">
              <a:buNone/>
              <a:tabLst>
                <a:tab pos="1258888" algn="l"/>
              </a:tabLst>
            </a:pPr>
            <a:r>
              <a:rPr lang="en-CA" sz="1200" dirty="0" smtClean="0"/>
              <a:t>Test </a:t>
            </a:r>
            <a:r>
              <a:rPr lang="en-US" sz="1200" dirty="0" smtClean="0"/>
              <a:t>1:</a:t>
            </a:r>
            <a:r>
              <a:rPr lang="en-US" sz="1200" dirty="0"/>
              <a:t>	</a:t>
            </a:r>
            <a:r>
              <a:rPr lang="en-US" sz="1200" dirty="0" smtClean="0"/>
              <a:t>Change </a:t>
            </a:r>
            <a:r>
              <a:rPr lang="en-US" sz="1200" dirty="0"/>
              <a:t>DLT construction and signaling according to JCT3V-C0093, i.e. for every intra-slice.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Test 2:	</a:t>
            </a:r>
            <a:r>
              <a:rPr lang="pt-BR" sz="1200" dirty="0"/>
              <a:t>Same as test 1., but extend DLT construction and signaling to all slices in random access units.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 smtClean="0"/>
              <a:t>Test 3:</a:t>
            </a:r>
            <a:r>
              <a:rPr lang="en-US" sz="1200" dirty="0"/>
              <a:t>	</a:t>
            </a:r>
            <a:r>
              <a:rPr lang="en-US" sz="1200" dirty="0" smtClean="0"/>
              <a:t>Change </a:t>
            </a:r>
            <a:r>
              <a:rPr lang="en-US" sz="1200" dirty="0"/>
              <a:t>the </a:t>
            </a:r>
            <a:r>
              <a:rPr lang="en-US" sz="1200" dirty="0" err="1"/>
              <a:t>binarization</a:t>
            </a:r>
            <a:r>
              <a:rPr lang="en-US" sz="1200" dirty="0"/>
              <a:t> of DLT values according to JCT3V-C0142.</a:t>
            </a: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1200" dirty="0"/>
              <a:t>Test </a:t>
            </a:r>
            <a:r>
              <a:rPr lang="en-US" sz="1200" dirty="0" smtClean="0"/>
              <a:t>4:</a:t>
            </a:r>
            <a:r>
              <a:rPr lang="en-US" sz="1200" dirty="0"/>
              <a:t>	</a:t>
            </a:r>
            <a:r>
              <a:rPr lang="pt-BR" sz="1200" dirty="0"/>
              <a:t>Combined changes of test 1 and test 3.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/>
              <a:t>Test </a:t>
            </a:r>
            <a:r>
              <a:rPr lang="en-US" sz="1200" dirty="0" smtClean="0"/>
              <a:t>5:</a:t>
            </a:r>
            <a:r>
              <a:rPr lang="en-US" sz="1200" dirty="0"/>
              <a:t>	</a:t>
            </a:r>
            <a:r>
              <a:rPr lang="pt-BR" sz="1200" dirty="0"/>
              <a:t>Combined changes of test 2 and test 3.</a:t>
            </a:r>
            <a:endParaRPr lang="en-US" sz="1200" dirty="0"/>
          </a:p>
          <a:p>
            <a:pPr marL="539750" lvl="2" indent="0">
              <a:buNone/>
              <a:tabLst>
                <a:tab pos="1258888" algn="l"/>
              </a:tabLst>
            </a:pPr>
            <a:endParaRPr lang="en-US" sz="120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overview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</p:spTree>
    <p:extLst>
      <p:ext uri="{BB962C8B-B14F-4D97-AF65-F5344CB8AC3E}">
        <p14:creationId xmlns:p14="http://schemas.microsoft.com/office/powerpoint/2010/main" val="21506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documents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(JCT3V-C0026)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3469799"/>
              </p:ext>
            </p:extLst>
          </p:nvPr>
        </p:nvGraphicFramePr>
        <p:xfrm>
          <a:off x="1258888" y="981075"/>
          <a:ext cx="7058025" cy="576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4" name="Document" r:id="rId3" imgW="6080028" imgH="4964528" progId="Word.Document.12">
                  <p:embed/>
                </p:oleObj>
              </mc:Choice>
              <mc:Fallback>
                <p:oleObj name="Document" r:id="rId3" imgW="6080028" imgH="4964528" progId="Word.Documen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981075"/>
                        <a:ext cx="7058025" cy="576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7659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proposals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043568"/>
              </p:ext>
            </p:extLst>
          </p:nvPr>
        </p:nvGraphicFramePr>
        <p:xfrm>
          <a:off x="1260475" y="984250"/>
          <a:ext cx="6923088" cy="543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8" name="Document" r:id="rId3" imgW="6080028" imgH="4779257" progId="Word.Document.12">
                  <p:embed/>
                </p:oleObj>
              </mc:Choice>
              <mc:Fallback>
                <p:oleObj name="Document" r:id="rId3" imgW="6080028" imgH="4779257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84250"/>
                        <a:ext cx="6923088" cy="543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17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proposals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1005166"/>
              </p:ext>
            </p:extLst>
          </p:nvPr>
        </p:nvGraphicFramePr>
        <p:xfrm>
          <a:off x="1260475" y="984250"/>
          <a:ext cx="6923088" cy="543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Document" r:id="rId3" imgW="6080028" imgH="4896535" progId="Word.Document.12">
                  <p:embed/>
                </p:oleObj>
              </mc:Choice>
              <mc:Fallback>
                <p:oleObj name="Document" r:id="rId3" imgW="6080028" imgH="4896535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0475" y="984250"/>
                        <a:ext cx="6923088" cy="543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85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CE6.H </a:t>
            </a:r>
            <a:r>
              <a:rPr lang="de-DE" dirty="0" err="1" smtClean="0"/>
              <a:t>related</a:t>
            </a:r>
            <a:r>
              <a:rPr lang="de-DE" dirty="0" smtClean="0"/>
              <a:t> </a:t>
            </a:r>
            <a:r>
              <a:rPr lang="de-DE" dirty="0" err="1" smtClean="0"/>
              <a:t>proposals</a:t>
            </a:r>
            <a:r>
              <a:rPr lang="de-DE" dirty="0" smtClean="0"/>
              <a:t> (3)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05286"/>
              </p:ext>
            </p:extLst>
          </p:nvPr>
        </p:nvGraphicFramePr>
        <p:xfrm>
          <a:off x="1250950" y="987425"/>
          <a:ext cx="6897688" cy="538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4" name="Document" r:id="rId3" imgW="6100020" imgH="4770003" progId="Word.Document.12">
                  <p:embed/>
                </p:oleObj>
              </mc:Choice>
              <mc:Fallback>
                <p:oleObj name="Document" r:id="rId3" imgW="6100020" imgH="4770003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950" y="987425"/>
                        <a:ext cx="6897688" cy="5386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854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0"/>
          </p:nvPr>
        </p:nvSpPr>
        <p:spPr>
          <a:xfrm>
            <a:off x="468312" y="1412875"/>
            <a:ext cx="8208143" cy="4516455"/>
          </a:xfrm>
        </p:spPr>
        <p:txBody>
          <a:bodyPr/>
          <a:lstStyle/>
          <a:p>
            <a:pPr marL="0" indent="0"/>
            <a:r>
              <a:rPr lang="en-CA" b="0" dirty="0"/>
              <a:t>All the proposals are related to the specific depth intra coding methods SDC, DLT, DMM, and RBC (region boundary chain</a:t>
            </a:r>
            <a:r>
              <a:rPr lang="en-CA" b="0" dirty="0" smtClean="0"/>
              <a:t>).</a:t>
            </a:r>
          </a:p>
          <a:p>
            <a:pPr marL="0" indent="0"/>
            <a:endParaRPr lang="en-CA" dirty="0" smtClean="0"/>
          </a:p>
          <a:p>
            <a:pPr marL="0" indent="0"/>
            <a:r>
              <a:rPr lang="en-CA" dirty="0" smtClean="0"/>
              <a:t>All depth intra modes:</a:t>
            </a:r>
          </a:p>
          <a:p>
            <a:pPr marL="0" indent="0"/>
            <a:endParaRPr lang="en-CA" sz="1000" b="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CA" b="0" dirty="0" smtClean="0"/>
              <a:t>3 </a:t>
            </a:r>
            <a:r>
              <a:rPr lang="en-US" b="0" dirty="0"/>
              <a:t>propose simplifications related to </a:t>
            </a:r>
            <a:r>
              <a:rPr lang="en-US" b="0" dirty="0" smtClean="0"/>
              <a:t>prediction </a:t>
            </a:r>
            <a:r>
              <a:rPr lang="en-US" b="0" dirty="0"/>
              <a:t>of partition DC value</a:t>
            </a:r>
            <a:r>
              <a:rPr lang="en-CA" b="0" dirty="0" smtClean="0"/>
              <a:t>:</a:t>
            </a:r>
          </a:p>
          <a:p>
            <a:pPr marL="342900" indent="-342900">
              <a:buFont typeface="Arial" pitchFamily="34" charset="0"/>
              <a:buChar char="•"/>
            </a:pPr>
            <a:endParaRPr lang="en-CA" b="0" dirty="0"/>
          </a:p>
          <a:p>
            <a:pPr marL="342900" indent="-342900">
              <a:buFont typeface="Arial" pitchFamily="34" charset="0"/>
              <a:buChar char="•"/>
            </a:pPr>
            <a:endParaRPr lang="en-CA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CA" b="0" dirty="0"/>
          </a:p>
          <a:p>
            <a:pPr marL="342900" indent="-342900">
              <a:buFont typeface="Arial" pitchFamily="34" charset="0"/>
              <a:buChar char="•"/>
            </a:pPr>
            <a:endParaRPr lang="en-CA" b="0" dirty="0" smtClean="0"/>
          </a:p>
          <a:p>
            <a:pPr marL="342900" indent="-342900">
              <a:buFont typeface="Arial" pitchFamily="34" charset="0"/>
              <a:buChar char="•"/>
            </a:pPr>
            <a:endParaRPr lang="en-CA" b="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/>
              <a:t>JCT3V-D0195</a:t>
            </a:r>
            <a:r>
              <a:rPr lang="en-US" b="0" dirty="0" smtClean="0"/>
              <a:t> </a:t>
            </a:r>
            <a:r>
              <a:rPr lang="en-US" b="0" dirty="0"/>
              <a:t>proposes unifying the syntax of depth intra mode signaling for SDC, DMM, and RBC</a:t>
            </a:r>
            <a:r>
              <a:rPr lang="en-US" b="0" dirty="0" smtClean="0"/>
              <a:t>.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CE6.H proposals overview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433C7D-9573-4166-A965-D986308EAD4F}" type="datetime1">
              <a:rPr lang="de-DE" smtClean="0"/>
              <a:pPr>
                <a:defRPr/>
              </a:pPr>
              <a:t>20.04.2013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Philipp Merkle (JCT3V-D0026)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613867"/>
              </p:ext>
            </p:extLst>
          </p:nvPr>
        </p:nvGraphicFramePr>
        <p:xfrm>
          <a:off x="176213" y="3427412"/>
          <a:ext cx="9351396" cy="2017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6" name="Document" r:id="rId3" imgW="5851699" imgH="1264516" progId="Word.Document.12">
                  <p:embed/>
                </p:oleObj>
              </mc:Choice>
              <mc:Fallback>
                <p:oleObj name="Document" r:id="rId3" imgW="5851699" imgH="126451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213" y="3427412"/>
                        <a:ext cx="9351396" cy="2017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3134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930</Words>
  <Application>Microsoft Office PowerPoint</Application>
  <PresentationFormat>On-screen Show (4:3)</PresentationFormat>
  <Paragraphs>310</Paragraphs>
  <Slides>17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Document</vt:lpstr>
      <vt:lpstr>Microsoft Word Document</vt:lpstr>
      <vt:lpstr>PowerPoint Presentation</vt:lpstr>
      <vt:lpstr>CE6 overview</vt:lpstr>
      <vt:lpstr>CE6.H overview</vt:lpstr>
      <vt:lpstr>CE6.H overview</vt:lpstr>
      <vt:lpstr>CE6.H documents</vt:lpstr>
      <vt:lpstr>CE6.H related proposals</vt:lpstr>
      <vt:lpstr>CE6.H related proposals (2)</vt:lpstr>
      <vt:lpstr>CE6.H related proposals (3)</vt:lpstr>
      <vt:lpstr>CE6.H proposals overview</vt:lpstr>
      <vt:lpstr>CE6.H proposals overview (2)</vt:lpstr>
      <vt:lpstr>CE6.H proposals overview (3)</vt:lpstr>
      <vt:lpstr>CE6.H proposals overview (4)</vt:lpstr>
      <vt:lpstr>CE6.H proposals overview (5)</vt:lpstr>
      <vt:lpstr>CE6.H proposals overview (6)</vt:lpstr>
      <vt:lpstr>CE6.H results – tools under test</vt:lpstr>
      <vt:lpstr>CE6.H results – tools under test</vt:lpstr>
      <vt:lpstr>CE6.H results – tools under test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Merkle, Philipp</cp:lastModifiedBy>
  <cp:revision>434</cp:revision>
  <dcterms:created xsi:type="dcterms:W3CDTF">2010-10-12T07:03:46Z</dcterms:created>
  <dcterms:modified xsi:type="dcterms:W3CDTF">2013-04-20T00:28:45Z</dcterms:modified>
</cp:coreProperties>
</file>