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00" r:id="rId3"/>
    <p:sldId id="301" r:id="rId4"/>
    <p:sldId id="312" r:id="rId5"/>
    <p:sldId id="304" r:id="rId6"/>
    <p:sldId id="311" r:id="rId7"/>
    <p:sldId id="307" r:id="rId8"/>
    <p:sldId id="309" r:id="rId9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99" autoAdjust="0"/>
  </p:normalViewPr>
  <p:slideViewPr>
    <p:cSldViewPr>
      <p:cViewPr varScale="1">
        <p:scale>
          <a:sx n="87" d="100"/>
          <a:sy n="87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724" y="-96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FB43EA8-D6A7-470C-B029-FC937E5E52B0}" type="datetimeFigureOut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9D3956B1-81D1-4B3B-8ACA-B948915103F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A0E29-F77E-4CD6-BA5D-C02977D8A22E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4605-8BDA-4D6B-8D86-E9E46EE1445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CDEDD-BE77-41D0-B78D-D2A59AFC89E2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586E8-8A70-4C22-9953-E0F7F1AA183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566B3-BD3A-4CAC-A692-2367D5D34707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0D1E2-796B-4303-9987-2D2A510679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83BC-F987-4802-8BDA-CC81EB05C684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20E8BBFA-7616-4681-AA93-B37284E71718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9163-9F7D-4473-8719-327A347FF05B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75A45-B67D-48DA-8D17-12620B213CA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9E90E-B8D7-4343-84D6-1384B194812A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8D07E-E3C7-4A63-8785-D73E75C7FA7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A98AD-8337-4EE4-A7D1-184848E81555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8E24B-21D4-491D-998C-4D64816D2B9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3EF4-9334-467A-98BB-C2B3F565FD6C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B802-FFBD-477C-9CEC-B1799560662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3E4D4-6EA7-46CE-B415-21C666F4363E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771C-B5B3-48A0-8EF9-8B1EA5A7F84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F105-5925-43E0-AB3A-D25CC7709C28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102D-DAD8-4742-BA13-544EC000BE7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25869-B1FD-4675-AF41-654F4ED98835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1EE73-428D-4387-BCAC-6CF92943E3A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F8DB86-C5A6-4CE0-8DA1-6636E11CD97F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08B431-836D-4DA3-9E3B-D63D721EB96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24750" y="115888"/>
            <a:ext cx="153888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+mn-lt"/>
                <a:ea typeface="+mn-ea"/>
              </a:rPr>
              <a:t>JCT3V-C0230</a:t>
            </a:r>
            <a:endParaRPr lang="ja-JP" altLang="en-US" sz="2000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8" name="Picture 34" descr="新ｾｯﾄﾛｺﾞ（基本表示）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4650" y="115888"/>
            <a:ext cx="1063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Calculation Sample Reduction for Depth Modeling Mode 1 and 3</a:t>
            </a:r>
            <a:endParaRPr lang="ja-JP" altLang="en-US" dirty="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K. Kawamura, M. Sato, S. Naito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KDDI Corp. (KDDI R&amp;D Labs. Inc.)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7023-C376-4873-B09F-5F50ED7F3200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Further simplification of DMM 1 and 3</a:t>
            </a:r>
          </a:p>
          <a:p>
            <a:pPr lvl="1"/>
            <a:r>
              <a:rPr kumimoji="1" lang="en-US" altLang="ja-JP" dirty="0" smtClean="0"/>
              <a:t>For reducing calculation sample of SAD etc,</a:t>
            </a:r>
          </a:p>
          <a:p>
            <a:pPr lvl="1"/>
            <a:r>
              <a:rPr lang="en-US" altLang="ja-JP" dirty="0" smtClean="0"/>
              <a:t>By </a:t>
            </a:r>
            <a:r>
              <a:rPr kumimoji="1" lang="en-US" altLang="ja-JP" dirty="0" smtClean="0"/>
              <a:t>skipping non-</a:t>
            </a:r>
            <a:r>
              <a:rPr lang="en-US" altLang="ja-JP" dirty="0" smtClean="0"/>
              <a:t>edge region of the pattern.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Decoder/render runtime is reduced by 1.0%/4.4%.</a:t>
            </a:r>
          </a:p>
          <a:p>
            <a:r>
              <a:rPr kumimoji="1" lang="en-US" altLang="ja-JP" dirty="0" smtClean="0"/>
              <a:t>Recommend to study the proposal in the core experiments.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Depth Modeling Modes are adapted to the depth map characteristics.</a:t>
            </a:r>
          </a:p>
          <a:p>
            <a:r>
              <a:rPr lang="en-US" altLang="ja-JP" dirty="0" smtClean="0"/>
              <a:t>A </a:t>
            </a:r>
            <a:r>
              <a:rPr lang="en-US" altLang="ja-JP" dirty="0" smtClean="0"/>
              <a:t>W</a:t>
            </a:r>
            <a:r>
              <a:rPr lang="en-US" altLang="ja-JP" dirty="0" smtClean="0"/>
              <a:t>edgelet search of DMM1 and 3 is a heavy burden in the decoder side</a:t>
            </a:r>
          </a:p>
          <a:p>
            <a:pPr lvl="1"/>
            <a:r>
              <a:rPr lang="en-US" altLang="ja-JP" dirty="0" smtClean="0"/>
              <a:t>Some simplification schemes have been adopted.</a:t>
            </a:r>
          </a:p>
          <a:p>
            <a:pPr lvl="1"/>
            <a:r>
              <a:rPr lang="en-US" altLang="ja-JP" dirty="0" smtClean="0"/>
              <a:t>Hardware acceleration is also considered.</a:t>
            </a:r>
          </a:p>
          <a:p>
            <a:pPr lvl="2"/>
            <a:r>
              <a:rPr lang="en-US" altLang="ja-JP" dirty="0" smtClean="0"/>
              <a:t>A very elaborated algorithm is not acceptable.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DMM 1 and 3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Wedgelet patter lists are generated.</a:t>
            </a:r>
          </a:p>
          <a:p>
            <a:pPr lvl="1"/>
            <a:r>
              <a:rPr kumimoji="1" lang="en-US" altLang="ja-JP" dirty="0" smtClean="0"/>
              <a:t>4x4 pixels (half-</a:t>
            </a:r>
            <a:r>
              <a:rPr kumimoji="1" lang="en-US" altLang="ja-JP" dirty="0" err="1" smtClean="0"/>
              <a:t>pel</a:t>
            </a:r>
            <a:r>
              <a:rPr kumimoji="1" lang="en-US" altLang="ja-JP" dirty="0" smtClean="0"/>
              <a:t>) </a:t>
            </a:r>
            <a:r>
              <a:rPr kumimoji="1" lang="en-US" altLang="ja-JP" dirty="0" smtClean="0">
                <a:sym typeface="Wingdings" pitchFamily="2" charset="2"/>
              </a:rPr>
              <a:t> 8x8 samples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8x8 pixels (half-</a:t>
            </a:r>
            <a:r>
              <a:rPr lang="en-US" altLang="ja-JP" dirty="0" err="1" smtClean="0">
                <a:sym typeface="Wingdings" pitchFamily="2" charset="2"/>
              </a:rPr>
              <a:t>pel</a:t>
            </a:r>
            <a:r>
              <a:rPr lang="en-US" altLang="ja-JP" dirty="0" smtClean="0">
                <a:sym typeface="Wingdings" pitchFamily="2" charset="2"/>
              </a:rPr>
              <a:t>)  16x16 samples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16x16 pixels (full-</a:t>
            </a:r>
            <a:r>
              <a:rPr kumimoji="1" lang="en-US" altLang="ja-JP" dirty="0" err="1" smtClean="0">
                <a:sym typeface="Wingdings" pitchFamily="2" charset="2"/>
              </a:rPr>
              <a:t>pel</a:t>
            </a:r>
            <a:r>
              <a:rPr kumimoji="1" lang="en-US" altLang="ja-JP" dirty="0" smtClean="0">
                <a:sym typeface="Wingdings" pitchFamily="2" charset="2"/>
              </a:rPr>
              <a:t>)  16x16 samples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32x32 pixels (double-</a:t>
            </a:r>
            <a:r>
              <a:rPr lang="en-US" altLang="ja-JP" dirty="0" err="1" smtClean="0">
                <a:sym typeface="Wingdings" pitchFamily="2" charset="2"/>
              </a:rPr>
              <a:t>pel</a:t>
            </a:r>
            <a:r>
              <a:rPr lang="en-US" altLang="ja-JP" dirty="0" smtClean="0">
                <a:sym typeface="Wingdings" pitchFamily="2" charset="2"/>
              </a:rPr>
              <a:t>) 16x16 samples</a:t>
            </a:r>
          </a:p>
          <a:p>
            <a:r>
              <a:rPr kumimoji="1" lang="en-US" altLang="ja-JP" dirty="0" smtClean="0">
                <a:sym typeface="Wingdings" pitchFamily="2" charset="2"/>
              </a:rPr>
              <a:t>Calculation of average luma for two regions</a:t>
            </a:r>
          </a:p>
          <a:p>
            <a:r>
              <a:rPr lang="en-US" altLang="ja-JP" dirty="0" smtClean="0">
                <a:sym typeface="Wingdings" pitchFamily="2" charset="2"/>
              </a:rPr>
              <a:t>Calculation of SAD for two regions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Motivation &amp; Solution</a:t>
            </a:r>
            <a:endParaRPr lang="ja-JP" altLang="en-US" smtClean="0"/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Concept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Non-edge region may not affect the decision</a:t>
            </a:r>
          </a:p>
          <a:p>
            <a:pPr lvl="1"/>
            <a:r>
              <a:rPr lang="en-US" altLang="ja-JP" dirty="0" smtClean="0"/>
              <a:t>Chunk of pixels should be kept for SIMD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Additive scheme for other complexity reduction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Proposed solution</a:t>
            </a:r>
          </a:p>
          <a:p>
            <a:pPr lvl="1"/>
            <a:r>
              <a:rPr lang="en-US" altLang="ja-JP" dirty="0" smtClean="0"/>
              <a:t>Skipping computation region based on the start/end position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FC115-278D-4E17-982D-47C8BAEA743F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正方形/長方形 158"/>
          <p:cNvSpPr/>
          <p:nvPr/>
        </p:nvSpPr>
        <p:spPr>
          <a:xfrm>
            <a:off x="5280030" y="4149080"/>
            <a:ext cx="1440160" cy="14401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/>
          <p:cNvSpPr/>
          <p:nvPr/>
        </p:nvSpPr>
        <p:spPr>
          <a:xfrm>
            <a:off x="5280030" y="2708920"/>
            <a:ext cx="1440160" cy="14401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/>
          <p:cNvSpPr/>
          <p:nvPr/>
        </p:nvSpPr>
        <p:spPr>
          <a:xfrm>
            <a:off x="3839870" y="4149080"/>
            <a:ext cx="1440160" cy="14401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/>
          <p:cNvSpPr/>
          <p:nvPr/>
        </p:nvSpPr>
        <p:spPr>
          <a:xfrm>
            <a:off x="3839870" y="2708920"/>
            <a:ext cx="1440160" cy="14401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タイトル 1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Proposed method (overview)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3839870" y="2348880"/>
            <a:ext cx="0" cy="3240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>
            <a:off x="3839870" y="5589240"/>
            <a:ext cx="324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3839870" y="2708920"/>
            <a:ext cx="2880000" cy="288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>
            <a:stCxn id="11" idx="0"/>
            <a:endCxn id="11" idx="2"/>
          </p:cNvCxnSpPr>
          <p:nvPr/>
        </p:nvCxnSpPr>
        <p:spPr>
          <a:xfrm>
            <a:off x="527987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600011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636015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564007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55995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419991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91999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stCxn id="11" idx="1"/>
            <a:endCxn id="11" idx="3"/>
          </p:cNvCxnSpPr>
          <p:nvPr/>
        </p:nvCxnSpPr>
        <p:spPr>
          <a:xfrm>
            <a:off x="3839870" y="414892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839870" y="342900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839870" y="486916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839870" y="306896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3839870" y="378904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3839870" y="450912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839870" y="522920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3551838" y="2132856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v</a:t>
            </a:r>
            <a:endParaRPr kumimoji="1" lang="ja-JP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008222" y="55172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u</a:t>
            </a:r>
            <a:endParaRPr kumimoji="1" lang="ja-JP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8" name="グループ化 157"/>
          <p:cNvGrpSpPr/>
          <p:nvPr/>
        </p:nvGrpSpPr>
        <p:grpSpPr>
          <a:xfrm>
            <a:off x="3952822" y="2821872"/>
            <a:ext cx="2664296" cy="2664296"/>
            <a:chOff x="1763688" y="2060848"/>
            <a:chExt cx="2664296" cy="2664296"/>
          </a:xfrm>
        </p:grpSpPr>
        <p:grpSp>
          <p:nvGrpSpPr>
            <p:cNvPr id="156" name="グループ化 155"/>
            <p:cNvGrpSpPr/>
            <p:nvPr/>
          </p:nvGrpSpPr>
          <p:grpSpPr>
            <a:xfrm>
              <a:off x="1763688" y="2060848"/>
              <a:ext cx="2664296" cy="2664296"/>
              <a:chOff x="1763688" y="2060848"/>
              <a:chExt cx="2664296" cy="2664296"/>
            </a:xfrm>
          </p:grpSpPr>
          <p:sp>
            <p:nvSpPr>
              <p:cNvPr id="70" name="円/楕円 69"/>
              <p:cNvSpPr/>
              <p:nvPr/>
            </p:nvSpPr>
            <p:spPr>
              <a:xfrm>
                <a:off x="1763688" y="2060848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1763688" y="2420888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1763688" y="2780928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1763688" y="3140968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3203848" y="4581128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3563888" y="4581128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3923928" y="4581128"/>
                <a:ext cx="144016" cy="14401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4283968" y="4581128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/>
            <p:cNvGrpSpPr/>
            <p:nvPr/>
          </p:nvGrpSpPr>
          <p:grpSpPr>
            <a:xfrm>
              <a:off x="1835696" y="2132856"/>
              <a:ext cx="2520280" cy="2520280"/>
              <a:chOff x="5292080" y="1268760"/>
              <a:chExt cx="2520280" cy="2520280"/>
            </a:xfrm>
          </p:grpSpPr>
          <p:cxnSp>
            <p:nvCxnSpPr>
              <p:cNvPr id="109" name="直線コネクタ 108"/>
              <p:cNvCxnSpPr/>
              <p:nvPr/>
            </p:nvCxnSpPr>
            <p:spPr>
              <a:xfrm>
                <a:off x="5292080" y="1268760"/>
                <a:ext cx="1440160" cy="25202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/>
              <p:cNvCxnSpPr/>
              <p:nvPr/>
            </p:nvCxnSpPr>
            <p:spPr>
              <a:xfrm>
                <a:off x="5292080" y="2348880"/>
                <a:ext cx="1800200" cy="144016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>
                <a:off x="5292080" y="1988840"/>
                <a:ext cx="1440160" cy="1800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>
                <a:off x="5292080" y="1628800"/>
                <a:ext cx="1800200" cy="21602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コネクタ 119"/>
              <p:cNvCxnSpPr/>
              <p:nvPr/>
            </p:nvCxnSpPr>
            <p:spPr>
              <a:xfrm>
                <a:off x="5292080" y="1268760"/>
                <a:ext cx="2160240" cy="25202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線コネクタ 131"/>
              <p:cNvCxnSpPr/>
              <p:nvPr/>
            </p:nvCxnSpPr>
            <p:spPr>
              <a:xfrm>
                <a:off x="5292080" y="2348880"/>
                <a:ext cx="2520280" cy="144016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/>
              <p:cNvCxnSpPr/>
              <p:nvPr/>
            </p:nvCxnSpPr>
            <p:spPr>
              <a:xfrm>
                <a:off x="5292080" y="1988840"/>
                <a:ext cx="1800200" cy="1800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/>
              <p:cNvCxnSpPr/>
              <p:nvPr/>
            </p:nvCxnSpPr>
            <p:spPr>
              <a:xfrm>
                <a:off x="5292080" y="1268760"/>
                <a:ext cx="1800200" cy="25202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線コネクタ 139"/>
              <p:cNvCxnSpPr/>
              <p:nvPr/>
            </p:nvCxnSpPr>
            <p:spPr>
              <a:xfrm>
                <a:off x="5292080" y="1628800"/>
                <a:ext cx="2520280" cy="21602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/>
              <p:cNvCxnSpPr/>
              <p:nvPr/>
            </p:nvCxnSpPr>
            <p:spPr>
              <a:xfrm>
                <a:off x="5292080" y="1988840"/>
                <a:ext cx="2160240" cy="1800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/>
              <p:cNvCxnSpPr/>
              <p:nvPr/>
            </p:nvCxnSpPr>
            <p:spPr>
              <a:xfrm>
                <a:off x="5292080" y="1988840"/>
                <a:ext cx="2520280" cy="1800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/>
              <p:cNvCxnSpPr/>
              <p:nvPr/>
            </p:nvCxnSpPr>
            <p:spPr>
              <a:xfrm>
                <a:off x="5292080" y="1268760"/>
                <a:ext cx="2520280" cy="25202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グループ化 99"/>
            <p:cNvGrpSpPr/>
            <p:nvPr/>
          </p:nvGrpSpPr>
          <p:grpSpPr>
            <a:xfrm>
              <a:off x="1835696" y="2492896"/>
              <a:ext cx="2160240" cy="2160240"/>
              <a:chOff x="5292080" y="1628800"/>
              <a:chExt cx="2160240" cy="2160240"/>
            </a:xfrm>
          </p:grpSpPr>
          <p:cxnSp>
            <p:nvCxnSpPr>
              <p:cNvPr id="86" name="直線コネクタ 85"/>
              <p:cNvCxnSpPr/>
              <p:nvPr/>
            </p:nvCxnSpPr>
            <p:spPr>
              <a:xfrm>
                <a:off x="5292080" y="2348880"/>
                <a:ext cx="1440160" cy="14401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5292080" y="1628800"/>
                <a:ext cx="1440160" cy="21602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/>
              <p:cNvCxnSpPr/>
              <p:nvPr/>
            </p:nvCxnSpPr>
            <p:spPr>
              <a:xfrm>
                <a:off x="5292080" y="1628800"/>
                <a:ext cx="2160240" cy="21602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/>
              <p:cNvCxnSpPr/>
              <p:nvPr/>
            </p:nvCxnSpPr>
            <p:spPr>
              <a:xfrm>
                <a:off x="5292080" y="2348880"/>
                <a:ext cx="2160240" cy="14401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1" name="正方形/長方形 160"/>
          <p:cNvSpPr/>
          <p:nvPr/>
        </p:nvSpPr>
        <p:spPr>
          <a:xfrm>
            <a:off x="227420" y="4149080"/>
            <a:ext cx="1440160" cy="14401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227420" y="2708920"/>
            <a:ext cx="1440160" cy="14401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3" name="直線矢印コネクタ 162"/>
          <p:cNvCxnSpPr/>
          <p:nvPr/>
        </p:nvCxnSpPr>
        <p:spPr>
          <a:xfrm flipV="1">
            <a:off x="227420" y="2348880"/>
            <a:ext cx="0" cy="3240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矢印コネクタ 163"/>
          <p:cNvCxnSpPr/>
          <p:nvPr/>
        </p:nvCxnSpPr>
        <p:spPr>
          <a:xfrm>
            <a:off x="227420" y="5589240"/>
            <a:ext cx="324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正方形/長方形 164"/>
          <p:cNvSpPr/>
          <p:nvPr/>
        </p:nvSpPr>
        <p:spPr>
          <a:xfrm>
            <a:off x="227420" y="2708920"/>
            <a:ext cx="2880000" cy="288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6" name="直線コネクタ 165"/>
          <p:cNvCxnSpPr>
            <a:stCxn id="165" idx="0"/>
            <a:endCxn id="165" idx="2"/>
          </p:cNvCxnSpPr>
          <p:nvPr/>
        </p:nvCxnSpPr>
        <p:spPr>
          <a:xfrm>
            <a:off x="166742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線コネクタ 166"/>
          <p:cNvCxnSpPr/>
          <p:nvPr/>
        </p:nvCxnSpPr>
        <p:spPr>
          <a:xfrm>
            <a:off x="238766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線コネクタ 167"/>
          <p:cNvCxnSpPr/>
          <p:nvPr/>
        </p:nvCxnSpPr>
        <p:spPr>
          <a:xfrm>
            <a:off x="274770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線コネクタ 168"/>
          <p:cNvCxnSpPr/>
          <p:nvPr/>
        </p:nvCxnSpPr>
        <p:spPr>
          <a:xfrm>
            <a:off x="202762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線コネクタ 169"/>
          <p:cNvCxnSpPr/>
          <p:nvPr/>
        </p:nvCxnSpPr>
        <p:spPr>
          <a:xfrm>
            <a:off x="94750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/>
          <p:nvPr/>
        </p:nvCxnSpPr>
        <p:spPr>
          <a:xfrm>
            <a:off x="58746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線コネクタ 171"/>
          <p:cNvCxnSpPr/>
          <p:nvPr/>
        </p:nvCxnSpPr>
        <p:spPr>
          <a:xfrm>
            <a:off x="1307540" y="2708920"/>
            <a:ext cx="0" cy="28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線コネクタ 172"/>
          <p:cNvCxnSpPr>
            <a:stCxn id="165" idx="1"/>
            <a:endCxn id="165" idx="3"/>
          </p:cNvCxnSpPr>
          <p:nvPr/>
        </p:nvCxnSpPr>
        <p:spPr>
          <a:xfrm>
            <a:off x="227420" y="414892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線コネクタ 173"/>
          <p:cNvCxnSpPr/>
          <p:nvPr/>
        </p:nvCxnSpPr>
        <p:spPr>
          <a:xfrm>
            <a:off x="227420" y="342900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コネクタ 174"/>
          <p:cNvCxnSpPr/>
          <p:nvPr/>
        </p:nvCxnSpPr>
        <p:spPr>
          <a:xfrm>
            <a:off x="227420" y="486916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線コネクタ 175"/>
          <p:cNvCxnSpPr/>
          <p:nvPr/>
        </p:nvCxnSpPr>
        <p:spPr>
          <a:xfrm>
            <a:off x="227420" y="306896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線コネクタ 176"/>
          <p:cNvCxnSpPr/>
          <p:nvPr/>
        </p:nvCxnSpPr>
        <p:spPr>
          <a:xfrm>
            <a:off x="227420" y="378904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線コネクタ 177"/>
          <p:cNvCxnSpPr/>
          <p:nvPr/>
        </p:nvCxnSpPr>
        <p:spPr>
          <a:xfrm>
            <a:off x="227420" y="450912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線コネクタ 178"/>
          <p:cNvCxnSpPr/>
          <p:nvPr/>
        </p:nvCxnSpPr>
        <p:spPr>
          <a:xfrm>
            <a:off x="227420" y="5229200"/>
            <a:ext cx="28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テキスト ボックス 179"/>
          <p:cNvSpPr txBox="1"/>
          <p:nvPr/>
        </p:nvSpPr>
        <p:spPr>
          <a:xfrm>
            <a:off x="-60612" y="2132856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v</a:t>
            </a:r>
            <a:endParaRPr kumimoji="1" lang="ja-JP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3395772" y="55172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u</a:t>
            </a:r>
            <a:endParaRPr kumimoji="1" lang="ja-JP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2" name="グループ化 181"/>
          <p:cNvGrpSpPr/>
          <p:nvPr/>
        </p:nvGrpSpPr>
        <p:grpSpPr>
          <a:xfrm>
            <a:off x="340372" y="2818816"/>
            <a:ext cx="1224136" cy="2664280"/>
            <a:chOff x="1763688" y="2132856"/>
            <a:chExt cx="1224136" cy="2664280"/>
          </a:xfrm>
        </p:grpSpPr>
        <p:grpSp>
          <p:nvGrpSpPr>
            <p:cNvPr id="183" name="グループ化 144"/>
            <p:cNvGrpSpPr/>
            <p:nvPr/>
          </p:nvGrpSpPr>
          <p:grpSpPr>
            <a:xfrm>
              <a:off x="1835696" y="2204864"/>
              <a:ext cx="1080120" cy="2520280"/>
              <a:chOff x="5292080" y="1268760"/>
              <a:chExt cx="1080120" cy="2520280"/>
            </a:xfrm>
          </p:grpSpPr>
          <p:cxnSp>
            <p:nvCxnSpPr>
              <p:cNvPr id="202" name="直線コネクタ 201"/>
              <p:cNvCxnSpPr/>
              <p:nvPr/>
            </p:nvCxnSpPr>
            <p:spPr>
              <a:xfrm>
                <a:off x="5292080" y="3429000"/>
                <a:ext cx="360040" cy="36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線コネクタ 202"/>
              <p:cNvCxnSpPr/>
              <p:nvPr/>
            </p:nvCxnSpPr>
            <p:spPr>
              <a:xfrm>
                <a:off x="5292080" y="3789040"/>
                <a:ext cx="105841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線コネクタ 203"/>
              <p:cNvCxnSpPr/>
              <p:nvPr/>
            </p:nvCxnSpPr>
            <p:spPr>
              <a:xfrm>
                <a:off x="5292080" y="3068960"/>
                <a:ext cx="360040" cy="72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線コネクタ 204"/>
              <p:cNvCxnSpPr/>
              <p:nvPr/>
            </p:nvCxnSpPr>
            <p:spPr>
              <a:xfrm>
                <a:off x="5292080" y="2708920"/>
                <a:ext cx="360040" cy="10801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直線コネクタ 205"/>
              <p:cNvCxnSpPr/>
              <p:nvPr/>
            </p:nvCxnSpPr>
            <p:spPr>
              <a:xfrm>
                <a:off x="5292080" y="2348880"/>
                <a:ext cx="360040" cy="144016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線コネクタ 206"/>
              <p:cNvCxnSpPr/>
              <p:nvPr/>
            </p:nvCxnSpPr>
            <p:spPr>
              <a:xfrm>
                <a:off x="5292080" y="1988840"/>
                <a:ext cx="360040" cy="1800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線コネクタ 207"/>
              <p:cNvCxnSpPr/>
              <p:nvPr/>
            </p:nvCxnSpPr>
            <p:spPr>
              <a:xfrm>
                <a:off x="5292080" y="1628800"/>
                <a:ext cx="360040" cy="21602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/>
              <p:cNvCxnSpPr/>
              <p:nvPr/>
            </p:nvCxnSpPr>
            <p:spPr>
              <a:xfrm>
                <a:off x="5292080" y="1268760"/>
                <a:ext cx="360040" cy="25202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直線コネクタ 209"/>
              <p:cNvCxnSpPr/>
              <p:nvPr/>
            </p:nvCxnSpPr>
            <p:spPr>
              <a:xfrm>
                <a:off x="5292080" y="3429000"/>
                <a:ext cx="720080" cy="36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/>
              <p:cNvCxnSpPr/>
              <p:nvPr/>
            </p:nvCxnSpPr>
            <p:spPr>
              <a:xfrm>
                <a:off x="5292080" y="2708920"/>
                <a:ext cx="720080" cy="10801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/>
              <p:cNvCxnSpPr/>
              <p:nvPr/>
            </p:nvCxnSpPr>
            <p:spPr>
              <a:xfrm>
                <a:off x="5292080" y="1988840"/>
                <a:ext cx="720080" cy="1800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線コネクタ 212"/>
              <p:cNvCxnSpPr/>
              <p:nvPr/>
            </p:nvCxnSpPr>
            <p:spPr>
              <a:xfrm>
                <a:off x="5292080" y="1268760"/>
                <a:ext cx="720080" cy="25202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直線コネクタ 213"/>
              <p:cNvCxnSpPr/>
              <p:nvPr/>
            </p:nvCxnSpPr>
            <p:spPr>
              <a:xfrm>
                <a:off x="5292080" y="2708920"/>
                <a:ext cx="1080120" cy="10801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直線コネクタ 214"/>
              <p:cNvCxnSpPr/>
              <p:nvPr/>
            </p:nvCxnSpPr>
            <p:spPr>
              <a:xfrm>
                <a:off x="5292080" y="3068960"/>
                <a:ext cx="1080120" cy="72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直線コネクタ 215"/>
              <p:cNvCxnSpPr/>
              <p:nvPr/>
            </p:nvCxnSpPr>
            <p:spPr>
              <a:xfrm>
                <a:off x="5292080" y="3429000"/>
                <a:ext cx="1080120" cy="36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直線コネクタ 216"/>
              <p:cNvCxnSpPr/>
              <p:nvPr/>
            </p:nvCxnSpPr>
            <p:spPr>
              <a:xfrm>
                <a:off x="5292080" y="2348880"/>
                <a:ext cx="1080120" cy="144016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直線コネクタ 217"/>
              <p:cNvCxnSpPr/>
              <p:nvPr/>
            </p:nvCxnSpPr>
            <p:spPr>
              <a:xfrm>
                <a:off x="5292080" y="1988840"/>
                <a:ext cx="1080120" cy="1800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線コネクタ 218"/>
              <p:cNvCxnSpPr/>
              <p:nvPr/>
            </p:nvCxnSpPr>
            <p:spPr>
              <a:xfrm>
                <a:off x="5292080" y="1628800"/>
                <a:ext cx="1080120" cy="21602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直線コネクタ 219"/>
              <p:cNvCxnSpPr/>
              <p:nvPr/>
            </p:nvCxnSpPr>
            <p:spPr>
              <a:xfrm>
                <a:off x="5292080" y="1268760"/>
                <a:ext cx="1080120" cy="25202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直線コネクタ 220"/>
              <p:cNvCxnSpPr/>
              <p:nvPr/>
            </p:nvCxnSpPr>
            <p:spPr>
              <a:xfrm flipV="1">
                <a:off x="5292080" y="1268761"/>
                <a:ext cx="1" cy="25202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グループ化 139"/>
            <p:cNvGrpSpPr/>
            <p:nvPr/>
          </p:nvGrpSpPr>
          <p:grpSpPr>
            <a:xfrm>
              <a:off x="1835696" y="2564904"/>
              <a:ext cx="720080" cy="2160240"/>
              <a:chOff x="5292080" y="1628800"/>
              <a:chExt cx="720080" cy="2160240"/>
            </a:xfrm>
          </p:grpSpPr>
          <p:cxnSp>
            <p:nvCxnSpPr>
              <p:cNvPr id="197" name="直線コネクタ 196"/>
              <p:cNvCxnSpPr/>
              <p:nvPr/>
            </p:nvCxnSpPr>
            <p:spPr>
              <a:xfrm>
                <a:off x="5292080" y="3068960"/>
                <a:ext cx="720080" cy="720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線コネクタ 197"/>
              <p:cNvCxnSpPr/>
              <p:nvPr/>
            </p:nvCxnSpPr>
            <p:spPr>
              <a:xfrm>
                <a:off x="5292080" y="1628800"/>
                <a:ext cx="720080" cy="21602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線コネクタ 198"/>
              <p:cNvCxnSpPr/>
              <p:nvPr/>
            </p:nvCxnSpPr>
            <p:spPr>
              <a:xfrm>
                <a:off x="5292080" y="1628800"/>
                <a:ext cx="0" cy="21602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線コネクタ 199"/>
              <p:cNvCxnSpPr/>
              <p:nvPr/>
            </p:nvCxnSpPr>
            <p:spPr>
              <a:xfrm>
                <a:off x="5292080" y="2348880"/>
                <a:ext cx="720080" cy="14401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直線コネクタ 200"/>
              <p:cNvCxnSpPr/>
              <p:nvPr/>
            </p:nvCxnSpPr>
            <p:spPr>
              <a:xfrm>
                <a:off x="5292080" y="3789040"/>
                <a:ext cx="72008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5" name="グループ化 146"/>
            <p:cNvGrpSpPr/>
            <p:nvPr/>
          </p:nvGrpSpPr>
          <p:grpSpPr>
            <a:xfrm>
              <a:off x="1763688" y="2132856"/>
              <a:ext cx="1224136" cy="2664280"/>
              <a:chOff x="1763688" y="2132856"/>
              <a:chExt cx="1224136" cy="2664280"/>
            </a:xfrm>
          </p:grpSpPr>
          <p:sp>
            <p:nvSpPr>
              <p:cNvPr id="186" name="円/楕円 28"/>
              <p:cNvSpPr/>
              <p:nvPr/>
            </p:nvSpPr>
            <p:spPr>
              <a:xfrm>
                <a:off x="1763688" y="2132856"/>
                <a:ext cx="144016" cy="14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30"/>
              <p:cNvSpPr/>
              <p:nvPr/>
            </p:nvSpPr>
            <p:spPr>
              <a:xfrm>
                <a:off x="1763688" y="2492896"/>
                <a:ext cx="144016" cy="1440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円/楕円 187"/>
              <p:cNvSpPr/>
              <p:nvPr/>
            </p:nvSpPr>
            <p:spPr>
              <a:xfrm>
                <a:off x="1763688" y="2852936"/>
                <a:ext cx="144016" cy="14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円/楕円 188"/>
              <p:cNvSpPr/>
              <p:nvPr/>
            </p:nvSpPr>
            <p:spPr>
              <a:xfrm>
                <a:off x="1763688" y="3212976"/>
                <a:ext cx="144016" cy="1440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円/楕円 189"/>
              <p:cNvSpPr/>
              <p:nvPr/>
            </p:nvSpPr>
            <p:spPr>
              <a:xfrm>
                <a:off x="1763688" y="4653136"/>
                <a:ext cx="144016" cy="1440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円/楕円 190"/>
              <p:cNvSpPr/>
              <p:nvPr/>
            </p:nvSpPr>
            <p:spPr>
              <a:xfrm>
                <a:off x="2123728" y="4653136"/>
                <a:ext cx="144016" cy="14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円/楕円 191"/>
              <p:cNvSpPr/>
              <p:nvPr/>
            </p:nvSpPr>
            <p:spPr>
              <a:xfrm>
                <a:off x="2483768" y="4653136"/>
                <a:ext cx="144016" cy="1440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円/楕円 192"/>
              <p:cNvSpPr/>
              <p:nvPr/>
            </p:nvSpPr>
            <p:spPr>
              <a:xfrm>
                <a:off x="2843808" y="4653136"/>
                <a:ext cx="144016" cy="14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円/楕円 193"/>
              <p:cNvSpPr/>
              <p:nvPr/>
            </p:nvSpPr>
            <p:spPr>
              <a:xfrm>
                <a:off x="1763688" y="3573016"/>
                <a:ext cx="144016" cy="14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円/楕円 194"/>
              <p:cNvSpPr/>
              <p:nvPr/>
            </p:nvSpPr>
            <p:spPr>
              <a:xfrm>
                <a:off x="1763688" y="3933056"/>
                <a:ext cx="144016" cy="1440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円/楕円 195"/>
              <p:cNvSpPr/>
              <p:nvPr/>
            </p:nvSpPr>
            <p:spPr>
              <a:xfrm>
                <a:off x="1763688" y="4293096"/>
                <a:ext cx="144016" cy="14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2" name="グループ化 221"/>
          <p:cNvGrpSpPr/>
          <p:nvPr/>
        </p:nvGrpSpPr>
        <p:grpSpPr>
          <a:xfrm>
            <a:off x="7020272" y="4293096"/>
            <a:ext cx="1997281" cy="729372"/>
            <a:chOff x="5940152" y="3717032"/>
            <a:chExt cx="1997281" cy="729372"/>
          </a:xfrm>
        </p:grpSpPr>
        <p:sp>
          <p:nvSpPr>
            <p:cNvPr id="223" name="円/楕円 222"/>
            <p:cNvSpPr/>
            <p:nvPr/>
          </p:nvSpPr>
          <p:spPr>
            <a:xfrm>
              <a:off x="5940152" y="3861048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5940152" y="4221088"/>
              <a:ext cx="144000" cy="1440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テキスト ボックス 224"/>
            <p:cNvSpPr txBox="1"/>
            <p:nvPr/>
          </p:nvSpPr>
          <p:spPr>
            <a:xfrm>
              <a:off x="6156176" y="3717032"/>
              <a:ext cx="1781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Times New Roman" pitchFamily="18" charset="0"/>
                  <a:cs typeface="Times New Roman" pitchFamily="18" charset="0"/>
                </a:rPr>
                <a:t>start/end position</a:t>
              </a:r>
              <a:endParaRPr kumimoji="1" lang="ja-JP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" name="テキスト ボックス 225"/>
            <p:cNvSpPr txBox="1"/>
            <p:nvPr/>
          </p:nvSpPr>
          <p:spPr>
            <a:xfrm>
              <a:off x="6156176" y="4077072"/>
              <a:ext cx="1409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Times New Roman" pitchFamily="18" charset="0"/>
                  <a:cs typeface="Times New Roman" pitchFamily="18" charset="0"/>
                </a:rPr>
                <a:t>coarse subset</a:t>
              </a:r>
              <a:endParaRPr kumimoji="1" lang="ja-JP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2" name="テキスト ボックス 121"/>
          <p:cNvSpPr txBox="1"/>
          <p:nvPr/>
        </p:nvSpPr>
        <p:spPr>
          <a:xfrm>
            <a:off x="251520" y="57239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Pattern left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3851920" y="57239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Pattern all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Experimental Result</a:t>
            </a:r>
            <a:endParaRPr lang="ja-JP" altLang="en-US" dirty="0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Implemented on HTM5.0.1</a:t>
            </a:r>
          </a:p>
          <a:p>
            <a:r>
              <a:rPr lang="en-US" altLang="ja-JP" dirty="0" smtClean="0"/>
              <a:t>Result for 3-view scenario </a:t>
            </a: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22759"/>
            <a:ext cx="8712968" cy="391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Further simplification of DMM 1 and 3</a:t>
            </a:r>
          </a:p>
          <a:p>
            <a:pPr lvl="1"/>
            <a:r>
              <a:rPr lang="en-US" altLang="ja-JP" dirty="0" smtClean="0"/>
              <a:t>Calculation region is reduced roughly half.</a:t>
            </a:r>
          </a:p>
          <a:p>
            <a:pPr lvl="1"/>
            <a:r>
              <a:rPr lang="en-US" altLang="ja-JP" dirty="0" smtClean="0"/>
              <a:t>Decoder/render runtime is reduced by 1.0%/4.4%.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Recommend to study the proposal in the core experiments.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3369</TotalTime>
  <Words>280</Words>
  <Application>Microsoft Office PowerPoint</Application>
  <PresentationFormat>画面に合わせる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テーマ</vt:lpstr>
      <vt:lpstr>Calculation Sample Reduction for Depth Modeling Mode 1 and 3</vt:lpstr>
      <vt:lpstr>Overview</vt:lpstr>
      <vt:lpstr>Introduction</vt:lpstr>
      <vt:lpstr>DMM 1 and 3</vt:lpstr>
      <vt:lpstr>Motivation &amp; Solution</vt:lpstr>
      <vt:lpstr>Proposed method (overview)</vt:lpstr>
      <vt:lpstr>Experimental Result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loop filtering using directional activity</dc:title>
  <dc:creator>kei</dc:creator>
  <cp:lastModifiedBy>kei</cp:lastModifiedBy>
  <cp:revision>274</cp:revision>
  <dcterms:created xsi:type="dcterms:W3CDTF">2011-03-08T07:14:25Z</dcterms:created>
  <dcterms:modified xsi:type="dcterms:W3CDTF">2013-01-17T07:58:46Z</dcterms:modified>
</cp:coreProperties>
</file>