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4"/>
  </p:notesMasterIdLst>
  <p:handoutMasterIdLst>
    <p:handoutMasterId r:id="rId15"/>
  </p:handoutMasterIdLst>
  <p:sldIdLst>
    <p:sldId id="402" r:id="rId2"/>
    <p:sldId id="400" r:id="rId3"/>
    <p:sldId id="431" r:id="rId4"/>
    <p:sldId id="435" r:id="rId5"/>
    <p:sldId id="434" r:id="rId6"/>
    <p:sldId id="426" r:id="rId7"/>
    <p:sldId id="424" r:id="rId8"/>
    <p:sldId id="423" r:id="rId9"/>
    <p:sldId id="428" r:id="rId10"/>
    <p:sldId id="430" r:id="rId11"/>
    <p:sldId id="429" r:id="rId12"/>
    <p:sldId id="410" r:id="rId13"/>
  </p:sldIdLst>
  <p:sldSz cx="9906000" cy="6858000" type="A4"/>
  <p:notesSz cx="6807200" cy="99393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FFCC99"/>
    <a:srgbClr val="0000CC"/>
    <a:srgbClr val="FFFFCC"/>
    <a:srgbClr val="CC0000"/>
    <a:srgbClr val="B2B2B2"/>
    <a:srgbClr val="C0C0C0"/>
    <a:srgbClr val="96969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85" autoAdjust="0"/>
    <p:restoredTop sz="84227" autoAdjust="0"/>
  </p:normalViewPr>
  <p:slideViewPr>
    <p:cSldViewPr>
      <p:cViewPr varScale="1">
        <p:scale>
          <a:sx n="73" d="100"/>
          <a:sy n="73" d="100"/>
        </p:scale>
        <p:origin x="-1146" y="-102"/>
      </p:cViewPr>
      <p:guideLst>
        <p:guide orient="horz"/>
        <p:guide pos="3120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4044" y="-102"/>
      </p:cViewPr>
      <p:guideLst>
        <p:guide orient="horz" pos="3130"/>
        <p:guide pos="214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B79D380-C1C9-41F6-86DB-61C150C837A4}" type="datetimeFigureOut">
              <a:rPr lang="ko-KR" altLang="en-US"/>
              <a:pPr>
                <a:defRPr/>
              </a:pPr>
              <a:t>2013-01-19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948859D9-71D6-42BF-A323-DE29B7C730B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BEF7DB3C-C0A8-4F2D-83FC-A020F76BBBB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Line 21"/>
          <p:cNvSpPr>
            <a:spLocks noChangeShapeType="1"/>
          </p:cNvSpPr>
          <p:nvPr userDrawn="1"/>
        </p:nvSpPr>
        <p:spPr bwMode="auto">
          <a:xfrm>
            <a:off x="0" y="64531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pic>
        <p:nvPicPr>
          <p:cNvPr id="1027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73050" y="6600825"/>
            <a:ext cx="287972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1" name="Line 14"/>
          <p:cNvSpPr>
            <a:spLocks noChangeShapeType="1"/>
          </p:cNvSpPr>
          <p:nvPr userDrawn="1"/>
        </p:nvSpPr>
        <p:spPr bwMode="auto">
          <a:xfrm>
            <a:off x="0" y="5349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pic>
        <p:nvPicPr>
          <p:cNvPr id="2" name="Picture 9"/>
          <p:cNvPicPr>
            <a:picLocks noChangeAspect="1" noChangeArrowheads="1"/>
          </p:cNvPicPr>
          <p:nvPr userDrawn="1"/>
        </p:nvPicPr>
        <p:blipFill>
          <a:blip r:embed="rId4"/>
          <a:srcRect b="6294"/>
          <a:stretch>
            <a:fillRect/>
          </a:stretch>
        </p:blipFill>
        <p:spPr bwMode="auto">
          <a:xfrm>
            <a:off x="9064625" y="34925"/>
            <a:ext cx="76200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그림 5" descr="백색바탕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8350" y="6011863"/>
            <a:ext cx="12906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2"/>
          <p:cNvSpPr>
            <a:spLocks noChangeArrowheads="1"/>
          </p:cNvSpPr>
          <p:nvPr/>
        </p:nvSpPr>
        <p:spPr bwMode="auto">
          <a:xfrm>
            <a:off x="1809750" y="1285875"/>
            <a:ext cx="6357938" cy="1660525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en-US" sz="2800" b="1" dirty="0">
                <a:latin typeface="Arial" charset="0"/>
                <a:ea typeface="돋움" pitchFamily="50" charset="-127"/>
              </a:rPr>
              <a:t>Results on Weighted Prediction </a:t>
            </a:r>
            <a:br>
              <a:rPr lang="en-US" altLang="en-US" sz="2800" b="1" dirty="0">
                <a:latin typeface="Arial" charset="0"/>
                <a:ea typeface="돋움" pitchFamily="50" charset="-127"/>
              </a:rPr>
            </a:br>
            <a:r>
              <a:rPr lang="en-US" altLang="en-US" sz="2800" b="1" dirty="0" smtClean="0">
                <a:latin typeface="Arial" charset="0"/>
                <a:ea typeface="돋움" pitchFamily="50" charset="-127"/>
              </a:rPr>
              <a:t>for 3D-HEVC</a:t>
            </a:r>
            <a:r>
              <a:rPr lang="en-US" altLang="en-US" sz="2800" b="1" dirty="0">
                <a:latin typeface="Arial" charset="0"/>
                <a:ea typeface="돋움" pitchFamily="50" charset="-127"/>
              </a:rPr>
              <a:t/>
            </a:r>
            <a:br>
              <a:rPr lang="en-US" altLang="en-US" sz="2800" b="1" dirty="0">
                <a:latin typeface="Arial" charset="0"/>
                <a:ea typeface="돋움" pitchFamily="50" charset="-127"/>
              </a:rPr>
            </a:br>
            <a:r>
              <a:rPr lang="en-US" altLang="en-US" sz="2800" b="1" dirty="0">
                <a:latin typeface="Arial" charset="0"/>
                <a:ea typeface="돋움" pitchFamily="50" charset="-127"/>
              </a:rPr>
              <a:t>(</a:t>
            </a:r>
            <a:r>
              <a:rPr lang="en-US" altLang="en-US" sz="2800" b="1" dirty="0" smtClean="0">
                <a:latin typeface="Arial" charset="0"/>
                <a:ea typeface="돋움" pitchFamily="50" charset="-127"/>
              </a:rPr>
              <a:t>JCT3V-C0223)</a:t>
            </a:r>
            <a:endParaRPr lang="en-US" altLang="en-US" sz="2800" b="1" dirty="0">
              <a:latin typeface="Arial" charset="0"/>
              <a:ea typeface="돋움" pitchFamily="50" charset="-127"/>
            </a:endParaRPr>
          </a:p>
        </p:txBody>
      </p:sp>
      <p:sp>
        <p:nvSpPr>
          <p:cNvPr id="2053" name="Text Box 6"/>
          <p:cNvSpPr txBox="1">
            <a:spLocks noChangeArrowheads="1"/>
          </p:cNvSpPr>
          <p:nvPr/>
        </p:nvSpPr>
        <p:spPr bwMode="auto">
          <a:xfrm>
            <a:off x="4295775" y="5378450"/>
            <a:ext cx="145103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 dirty="0" smtClean="0">
                <a:solidFill>
                  <a:srgbClr val="000000"/>
                </a:solidFill>
                <a:latin typeface="Arial" charset="0"/>
                <a:ea typeface="돋움" pitchFamily="50" charset="-127"/>
              </a:rPr>
              <a:t>Jan. 17, 2013</a:t>
            </a:r>
            <a:endParaRPr lang="en-US" altLang="ko-KR" sz="1600" b="1" dirty="0">
              <a:solidFill>
                <a:srgbClr val="000000"/>
              </a:solidFill>
              <a:latin typeface="Arial" charset="0"/>
              <a:ea typeface="돋움" pitchFamily="50" charset="-127"/>
            </a:endParaRPr>
          </a:p>
        </p:txBody>
      </p:sp>
      <p:sp>
        <p:nvSpPr>
          <p:cNvPr id="2054" name="Text Box 36"/>
          <p:cNvSpPr txBox="1">
            <a:spLocks noChangeArrowheads="1"/>
          </p:cNvSpPr>
          <p:nvPr/>
        </p:nvSpPr>
        <p:spPr bwMode="auto">
          <a:xfrm>
            <a:off x="1738313" y="5756275"/>
            <a:ext cx="64293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 dirty="0" err="1">
                <a:solidFill>
                  <a:srgbClr val="000000"/>
                </a:solidFill>
                <a:latin typeface="Arial" charset="0"/>
                <a:ea typeface="돋움" pitchFamily="50" charset="-127"/>
              </a:rPr>
              <a:t>Jiwook</a:t>
            </a:r>
            <a:r>
              <a:rPr lang="en-US" altLang="ko-KR" sz="1600" b="1" dirty="0">
                <a:solidFill>
                  <a:srgbClr val="000000"/>
                </a:solidFill>
                <a:latin typeface="Arial" charset="0"/>
                <a:ea typeface="돋움" pitchFamily="50" charset="-127"/>
              </a:rPr>
              <a:t> Jung, </a:t>
            </a:r>
            <a:r>
              <a:rPr lang="en-US" altLang="ko-KR" sz="1600" b="1" dirty="0" err="1">
                <a:solidFill>
                  <a:srgbClr val="000000"/>
                </a:solidFill>
                <a:latin typeface="Arial" charset="0"/>
                <a:ea typeface="돋움" pitchFamily="50" charset="-127"/>
              </a:rPr>
              <a:t>Hongbin</a:t>
            </a:r>
            <a:r>
              <a:rPr lang="en-US" altLang="ko-KR" sz="1600" b="1" dirty="0">
                <a:solidFill>
                  <a:srgbClr val="000000"/>
                </a:solidFill>
                <a:latin typeface="Arial" charset="0"/>
                <a:ea typeface="돋움" pitchFamily="50" charset="-127"/>
              </a:rPr>
              <a:t> Liu, </a:t>
            </a:r>
            <a:r>
              <a:rPr lang="en-US" altLang="ko-KR" sz="1600" b="1" dirty="0" err="1" smtClean="0">
                <a:solidFill>
                  <a:srgbClr val="000000"/>
                </a:solidFill>
                <a:latin typeface="Arial" charset="0"/>
                <a:ea typeface="돋움" pitchFamily="50" charset="-127"/>
              </a:rPr>
              <a:t>Sehoon</a:t>
            </a:r>
            <a:r>
              <a:rPr lang="en-US" altLang="ko-KR" sz="1600" b="1" dirty="0" smtClean="0">
                <a:solidFill>
                  <a:srgbClr val="000000"/>
                </a:solidFill>
                <a:latin typeface="Arial" charset="0"/>
                <a:ea typeface="돋움" pitchFamily="50" charset="-127"/>
              </a:rPr>
              <a:t> </a:t>
            </a:r>
            <a:r>
              <a:rPr lang="en-US" altLang="ko-KR" sz="1600" b="1" dirty="0">
                <a:solidFill>
                  <a:srgbClr val="000000"/>
                </a:solidFill>
                <a:latin typeface="Arial" charset="0"/>
                <a:ea typeface="돋움" pitchFamily="50" charset="-127"/>
              </a:rPr>
              <a:t>Yea (LG)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0" y="0"/>
            <a:ext cx="6572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2800" b="1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Simulation result </a:t>
            </a:r>
            <a:r>
              <a:rPr lang="en-US" altLang="ko-KR" sz="2800" b="1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2</a:t>
            </a:r>
            <a:endParaRPr lang="ko-KR" altLang="en-US" sz="2800" b="1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66750" y="785813"/>
            <a:ext cx="923925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16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Anchor	: WP On w/o WP Parameter Inheritance </a:t>
            </a:r>
          </a:p>
          <a:p>
            <a:r>
              <a:rPr lang="en-US" altLang="ko-KR" sz="16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                 (weight and offset for inter-view ref. </a:t>
            </a:r>
            <a:r>
              <a:rPr lang="en-US" altLang="ko-KR" sz="1600" dirty="0" err="1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pic</a:t>
            </a:r>
            <a:r>
              <a:rPr lang="en-US" altLang="ko-KR" sz="16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set to 1.0, 0.0) </a:t>
            </a:r>
          </a:p>
          <a:p>
            <a:endParaRPr lang="en-US" altLang="ko-KR" sz="1600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r>
              <a:rPr lang="en-US" altLang="ko-KR" sz="16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Test    	: WP On, </a:t>
            </a:r>
            <a:r>
              <a:rPr lang="en-US" altLang="ko-KR" sz="1600" u="sng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WP Parameter Inheritance</a:t>
            </a:r>
            <a:endParaRPr lang="ko-KR" altLang="en-US" sz="1600" u="sng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endParaRPr lang="ko-KR" altLang="en-US" sz="1600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881034" y="2000240"/>
          <a:ext cx="7742179" cy="4143409"/>
        </p:xfrm>
        <a:graphic>
          <a:graphicData uri="http://schemas.openxmlformats.org/drawingml/2006/table">
            <a:tbl>
              <a:tblPr/>
              <a:tblGrid>
                <a:gridCol w="1191451"/>
                <a:gridCol w="1091788"/>
                <a:gridCol w="1091788"/>
                <a:gridCol w="1091788"/>
                <a:gridCol w="1091788"/>
                <a:gridCol w="1091788"/>
                <a:gridCol w="1091788"/>
              </a:tblGrid>
              <a:tr h="386933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only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enc time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dec time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1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Balloons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0.0%</a:t>
                      </a:r>
                      <a:endParaRPr lang="ko-KR" sz="14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-8.7%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-8.8%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-3.4%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103.1%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101.0%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7081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Kendo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0.0%</a:t>
                      </a:r>
                      <a:endParaRPr lang="ko-KR" sz="14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latin typeface="Arial"/>
                          <a:ea typeface="맑은 고딕"/>
                          <a:cs typeface="Times New Roman"/>
                        </a:rPr>
                        <a:t>-8.6%</a:t>
                      </a:r>
                      <a:endParaRPr lang="ko-KR" sz="14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-8.9%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-3.3%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100.6%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96.2%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081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Newspapercc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0.0%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latin typeface="Arial"/>
                          <a:ea typeface="맑은 고딕"/>
                          <a:cs typeface="Times New Roman"/>
                        </a:rPr>
                        <a:t>-7.5%</a:t>
                      </a:r>
                      <a:endParaRPr lang="ko-KR" sz="14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latin typeface="Arial"/>
                          <a:ea typeface="맑은 고딕"/>
                          <a:cs typeface="Times New Roman"/>
                        </a:rPr>
                        <a:t>-7.3%</a:t>
                      </a:r>
                      <a:endParaRPr lang="ko-KR" sz="14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-2.8%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104.0%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94.3%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081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GhostTownFly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0.0%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-9.7%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-8.2%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-1.9%</a:t>
                      </a:r>
                      <a:endParaRPr lang="ko-KR" sz="14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101.2%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100.6%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081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PoznanHall2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0.0%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-8.1%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-6.8%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-2.9%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101.4%</a:t>
                      </a:r>
                      <a:endParaRPr lang="ko-KR" sz="14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100.8%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081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PoznanStreet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0.0%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-4.2%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-5.5%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-1.3%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104.1%</a:t>
                      </a:r>
                      <a:endParaRPr lang="ko-KR" sz="14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100.0%</a:t>
                      </a:r>
                      <a:endParaRPr lang="ko-KR" sz="14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693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UndoDancer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0.0%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-4.6%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-3.2%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-0.8%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101.5%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100.9%</a:t>
                      </a:r>
                      <a:endParaRPr lang="ko-KR" sz="14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1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1024x768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0.0%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-8.3%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-8.4%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-3.2%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102.6%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97.1%</a:t>
                      </a:r>
                      <a:endParaRPr lang="ko-KR" sz="14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8693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1920x1088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0.0%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-6.7%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-5.9%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-1.7%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102.0%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100.6%</a:t>
                      </a:r>
                      <a:endParaRPr lang="ko-KR" sz="14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93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average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0.0%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>
                          <a:latin typeface="맑은 고딕"/>
                          <a:ea typeface="맑은 고딕"/>
                          <a:cs typeface="Times New Roman"/>
                        </a:rPr>
                        <a:t>-7.4%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>
                          <a:latin typeface="맑은 고딕"/>
                          <a:ea typeface="맑은 고딕"/>
                          <a:cs typeface="Times New Roman"/>
                        </a:rPr>
                        <a:t>-7.0%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-2.3%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102.3%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99.1%</a:t>
                      </a:r>
                      <a:endParaRPr lang="ko-KR" sz="14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2"/>
          <p:cNvSpPr txBox="1">
            <a:spLocks noChangeArrowheads="1"/>
          </p:cNvSpPr>
          <p:nvPr/>
        </p:nvSpPr>
        <p:spPr bwMode="auto">
          <a:xfrm>
            <a:off x="0" y="0"/>
            <a:ext cx="6572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2800" b="1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Simulation result </a:t>
            </a:r>
            <a:r>
              <a:rPr lang="en-US" altLang="ko-KR" sz="2800" b="1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3 </a:t>
            </a:r>
            <a:endParaRPr lang="ko-KR" altLang="en-US" sz="2800" b="1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7171" name="TextBox 4"/>
          <p:cNvSpPr txBox="1">
            <a:spLocks noChangeArrowheads="1"/>
          </p:cNvSpPr>
          <p:nvPr/>
        </p:nvSpPr>
        <p:spPr bwMode="auto">
          <a:xfrm>
            <a:off x="666750" y="785813"/>
            <a:ext cx="92392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16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Anchor	: WP Off</a:t>
            </a:r>
          </a:p>
          <a:p>
            <a:r>
              <a:rPr lang="en-US" altLang="ko-KR" sz="16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Test    	: WP On, </a:t>
            </a:r>
            <a:r>
              <a:rPr lang="en-US" altLang="ko-KR" sz="1600" u="sng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WP parameter inheritance</a:t>
            </a:r>
            <a:endParaRPr lang="ko-KR" altLang="en-US" sz="1600" u="sng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endParaRPr lang="ko-KR" altLang="en-US" sz="1600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881035" y="2000240"/>
          <a:ext cx="7715305" cy="4143405"/>
        </p:xfrm>
        <a:graphic>
          <a:graphicData uri="http://schemas.openxmlformats.org/drawingml/2006/table">
            <a:tbl>
              <a:tblPr/>
              <a:tblGrid>
                <a:gridCol w="1322914"/>
                <a:gridCol w="1028267"/>
                <a:gridCol w="1028267"/>
                <a:gridCol w="952860"/>
                <a:gridCol w="1326463"/>
                <a:gridCol w="1028267"/>
                <a:gridCol w="1028267"/>
              </a:tblGrid>
              <a:tr h="38789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　</a:t>
                      </a:r>
                      <a:endParaRPr lang="ko-KR" sz="14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video 0</a:t>
                      </a:r>
                      <a:endParaRPr lang="ko-KR" sz="14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video 1</a:t>
                      </a:r>
                      <a:endParaRPr lang="ko-KR" sz="14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video 2</a:t>
                      </a:r>
                      <a:endParaRPr lang="ko-KR" sz="14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video only</a:t>
                      </a:r>
                      <a:endParaRPr lang="ko-KR" sz="14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enc time</a:t>
                      </a:r>
                      <a:endParaRPr lang="ko-KR" sz="14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dec time</a:t>
                      </a:r>
                      <a:endParaRPr lang="ko-KR" sz="14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72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Balloons</a:t>
                      </a:r>
                      <a:endParaRPr lang="ko-KR" sz="14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-36.0%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-26.6%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-25.5%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-32.1%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151.6%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103.7%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7172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Kendo</a:t>
                      </a:r>
                      <a:endParaRPr lang="ko-KR" sz="14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-18.6%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-12.9%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-11.3%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-16.4%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187.3%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96.6%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172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Newspapercc</a:t>
                      </a:r>
                      <a:endParaRPr lang="ko-KR" sz="14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-33.0%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-27.9%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-29.2%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-31.3%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132.8%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92.2%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147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GhostTownFly</a:t>
                      </a:r>
                      <a:endParaRPr lang="ko-KR" sz="14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-29.6%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-11.7%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-10.9%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-26.1%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161.5%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106.8%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172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PoznanHall2</a:t>
                      </a:r>
                      <a:endParaRPr lang="ko-KR" sz="14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-32.1%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-17.2%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-21.7%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-27.1%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162.4%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101.2%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172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PoznanStreet</a:t>
                      </a:r>
                      <a:endParaRPr lang="ko-KR" sz="14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-27.5%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-20.0%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-19.4%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-25.6%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133.7%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101.2%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789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UndoDancer</a:t>
                      </a:r>
                      <a:endParaRPr lang="ko-KR" sz="14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-37.2%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-23.0%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-26.4%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-33.9%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153.0%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99.5%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72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1024x768</a:t>
                      </a:r>
                      <a:endParaRPr lang="ko-KR" sz="14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-29.2%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-22.5%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-22.0%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-26.6%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155.6%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97.4%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8789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1920x1088</a:t>
                      </a:r>
                      <a:endParaRPr lang="ko-KR" sz="14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-31.6%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-18.0%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-19.6%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-28.1%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152.2%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102.1%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89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average</a:t>
                      </a:r>
                      <a:endParaRPr lang="ko-KR" sz="1400" b="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>
                          <a:latin typeface="맑은 고딕"/>
                          <a:ea typeface="맑은 고딕"/>
                          <a:cs typeface="Times New Roman"/>
                        </a:rPr>
                        <a:t>-30.6%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>
                          <a:latin typeface="맑은 고딕"/>
                          <a:ea typeface="맑은 고딕"/>
                          <a:cs typeface="Times New Roman"/>
                        </a:rPr>
                        <a:t>-19.9%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>
                          <a:latin typeface="맑은 고딕"/>
                          <a:ea typeface="맑은 고딕"/>
                          <a:cs typeface="Times New Roman"/>
                        </a:rPr>
                        <a:t>-20.6%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>
                          <a:latin typeface="맑은 고딕"/>
                          <a:ea typeface="맑은 고딕"/>
                          <a:cs typeface="Times New Roman"/>
                        </a:rPr>
                        <a:t>-27.5%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153.7%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100.1%</a:t>
                      </a:r>
                      <a:endParaRPr lang="ko-KR" sz="14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0" y="0"/>
            <a:ext cx="6572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2800" b="1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Conclusion</a:t>
            </a:r>
            <a:endParaRPr lang="ko-KR" altLang="en-US" sz="2800" b="1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8195" name="Text Box 157"/>
          <p:cNvSpPr txBox="1">
            <a:spLocks noChangeArrowheads="1"/>
          </p:cNvSpPr>
          <p:nvPr/>
        </p:nvSpPr>
        <p:spPr bwMode="auto">
          <a:xfrm>
            <a:off x="238125" y="785813"/>
            <a:ext cx="9286875" cy="1938992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altLang="ko-KR" sz="2000" dirty="0" smtClean="0">
                <a:latin typeface="Arial" charset="0"/>
                <a:ea typeface="돋움" pitchFamily="50" charset="-127"/>
              </a:rPr>
              <a:t>This contribution proposed the inheritance of WP parameters for dependent views from the base view. </a:t>
            </a:r>
          </a:p>
          <a:p>
            <a:pPr marL="342900" indent="-342900"/>
            <a:endParaRPr lang="en-US" altLang="ko-KR" sz="2000" dirty="0" smtClean="0">
              <a:latin typeface="Arial" charset="0"/>
              <a:ea typeface="돋움" pitchFamily="50" charset="-127"/>
            </a:endParaRPr>
          </a:p>
          <a:p>
            <a:pPr marL="342900" indent="-342900">
              <a:buFont typeface="Arial" charset="0"/>
              <a:buChar char="•"/>
            </a:pPr>
            <a:r>
              <a:rPr lang="en-US" altLang="ko-KR" sz="2000" dirty="0" smtClean="0">
                <a:latin typeface="Arial" charset="0"/>
                <a:ea typeface="돋움" pitchFamily="50" charset="-127"/>
              </a:rPr>
              <a:t>BD-rate gains are -7.4%, -7.5%, -2.6% for V1, V2, video only</a:t>
            </a:r>
          </a:p>
          <a:p>
            <a:pPr marL="342900" indent="-342900">
              <a:buFont typeface="Arial" charset="0"/>
              <a:buChar char="•"/>
            </a:pPr>
            <a:endParaRPr lang="en-US" altLang="ko-KR" sz="2000" dirty="0" smtClean="0">
              <a:latin typeface="Arial" charset="0"/>
              <a:ea typeface="돋움" pitchFamily="50" charset="-127"/>
            </a:endParaRPr>
          </a:p>
          <a:p>
            <a:pPr marL="342900" indent="-342900">
              <a:buFont typeface="Arial" charset="0"/>
              <a:buChar char="•"/>
            </a:pPr>
            <a:r>
              <a:rPr lang="en-US" altLang="ko-KR" sz="2000" dirty="0" smtClean="0">
                <a:latin typeface="Arial" charset="0"/>
                <a:ea typeface="돋움" pitchFamily="50" charset="-127"/>
              </a:rPr>
              <a:t>We recommend to adopt the proposal.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57"/>
          <p:cNvSpPr txBox="1">
            <a:spLocks noChangeArrowheads="1"/>
          </p:cNvSpPr>
          <p:nvPr/>
        </p:nvSpPr>
        <p:spPr bwMode="auto">
          <a:xfrm>
            <a:off x="238125" y="785813"/>
            <a:ext cx="9667875" cy="433965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/>
            <a:endParaRPr lang="en-US" altLang="ko-KR" dirty="0">
              <a:latin typeface="Arial" charset="0"/>
              <a:ea typeface="돋움" pitchFamily="50" charset="-127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CA" altLang="ko-KR" sz="2400" b="1" dirty="0" smtClean="0">
                <a:latin typeface="Arial" charset="0"/>
                <a:ea typeface="돋움" pitchFamily="50" charset="-127"/>
              </a:rPr>
              <a:t>Weighted Prediction (WP)  </a:t>
            </a:r>
            <a:endParaRPr lang="en-CA" altLang="ko-KR" sz="2400" dirty="0" smtClean="0">
              <a:latin typeface="Arial" charset="0"/>
              <a:ea typeface="돋움" pitchFamily="50" charset="-127"/>
            </a:endParaRPr>
          </a:p>
          <a:p>
            <a:pPr marL="800100" lvl="1" indent="-342900"/>
            <a:r>
              <a:rPr lang="en-CA" altLang="ko-KR" sz="2400" dirty="0" smtClean="0">
                <a:latin typeface="Arial" charset="0"/>
                <a:ea typeface="돋움" pitchFamily="50" charset="-127"/>
              </a:rPr>
              <a:t>- useful for coding fading sequences (normative in HEVC)</a:t>
            </a:r>
          </a:p>
          <a:p>
            <a:pPr marL="800100" lvl="1" indent="-342900">
              <a:buFontTx/>
              <a:buChar char="-"/>
            </a:pPr>
            <a:endParaRPr lang="en-CA" altLang="ko-KR" dirty="0" smtClean="0">
              <a:latin typeface="Arial" charset="0"/>
              <a:ea typeface="돋움" pitchFamily="50" charset="-127"/>
            </a:endParaRPr>
          </a:p>
          <a:p>
            <a:pPr marL="800100" lvl="1" indent="-342900"/>
            <a:endParaRPr lang="en-CA" altLang="ko-KR" dirty="0" smtClean="0">
              <a:latin typeface="Arial" charset="0"/>
              <a:ea typeface="돋움" pitchFamily="50" charset="-127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CA" altLang="ko-KR" sz="2400" dirty="0" smtClean="0">
                <a:latin typeface="Arial" charset="0"/>
                <a:ea typeface="돋움" pitchFamily="50" charset="-127"/>
              </a:rPr>
              <a:t>HTM computes the WP parameters independently for each view</a:t>
            </a:r>
          </a:p>
          <a:p>
            <a:pPr marL="800100" lvl="1" indent="-342900"/>
            <a:r>
              <a:rPr lang="en-CA" altLang="ko-KR" sz="2400" dirty="0" smtClean="0">
                <a:latin typeface="Arial" charset="0"/>
                <a:ea typeface="돋움" pitchFamily="50" charset="-127"/>
              </a:rPr>
              <a:t>- Currently non-CTC, the current implementation buggy</a:t>
            </a:r>
          </a:p>
          <a:p>
            <a:pPr marL="342900" indent="-342900">
              <a:buFont typeface="Arial" pitchFamily="34" charset="0"/>
              <a:buChar char="•"/>
            </a:pPr>
            <a:endParaRPr lang="en-CA" altLang="ko-KR" dirty="0" smtClean="0">
              <a:latin typeface="Arial" charset="0"/>
              <a:ea typeface="돋움" pitchFamily="50" charset="-127"/>
            </a:endParaRPr>
          </a:p>
          <a:p>
            <a:pPr marL="342900" indent="-342900">
              <a:buFont typeface="Arial" pitchFamily="34" charset="0"/>
              <a:buChar char="•"/>
            </a:pPr>
            <a:endParaRPr lang="en-CA" altLang="ko-KR" dirty="0" smtClean="0">
              <a:latin typeface="Arial" charset="0"/>
              <a:ea typeface="돋움" pitchFamily="50" charset="-127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CA" altLang="ko-KR" sz="2400" dirty="0" smtClean="0">
                <a:latin typeface="Arial" charset="0"/>
                <a:ea typeface="돋움" pitchFamily="50" charset="-127"/>
              </a:rPr>
              <a:t>In principle, the fading in/out effect apply to all views simultaneously with the same magnitude</a:t>
            </a:r>
          </a:p>
          <a:p>
            <a:pPr marL="800100" lvl="1" indent="-342900"/>
            <a:r>
              <a:rPr lang="en-CA" altLang="ko-KR" sz="2400" dirty="0" smtClean="0">
                <a:latin typeface="Arial" charset="0"/>
                <a:ea typeface="돋움" pitchFamily="50" charset="-127"/>
              </a:rPr>
              <a:t>- predominantly a temporal effect</a:t>
            </a:r>
          </a:p>
          <a:p>
            <a:pPr marL="342900" indent="-342900"/>
            <a:endParaRPr lang="en-CA" altLang="ko-KR" dirty="0" smtClean="0">
              <a:latin typeface="Arial" charset="0"/>
              <a:ea typeface="돋움" pitchFamily="50" charset="-127"/>
            </a:endParaRPr>
          </a:p>
        </p:txBody>
      </p:sp>
      <p:sp>
        <p:nvSpPr>
          <p:cNvPr id="3075" name="TextBox 5"/>
          <p:cNvSpPr txBox="1">
            <a:spLocks noChangeArrowheads="1"/>
          </p:cNvSpPr>
          <p:nvPr/>
        </p:nvSpPr>
        <p:spPr bwMode="auto">
          <a:xfrm>
            <a:off x="7938" y="0"/>
            <a:ext cx="6572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2800" b="1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Backdrop</a:t>
            </a:r>
            <a:endParaRPr lang="ko-KR" altLang="en-US" sz="2800" b="1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3076" name="Rectangle 17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3077" name="Rectangle 173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3078" name="Rectangle 17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3079" name="Rectangle 17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57"/>
          <p:cNvSpPr txBox="1">
            <a:spLocks noChangeArrowheads="1"/>
          </p:cNvSpPr>
          <p:nvPr/>
        </p:nvSpPr>
        <p:spPr bwMode="auto">
          <a:xfrm>
            <a:off x="238125" y="785813"/>
            <a:ext cx="9429783" cy="3970318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CA" altLang="ko-KR" sz="2200" dirty="0" smtClean="0">
                <a:latin typeface="Arial" charset="0"/>
                <a:ea typeface="돋움" pitchFamily="50" charset="-127"/>
              </a:rPr>
              <a:t>Provides a  SW bug-fix that would make the WP in the HTM work </a:t>
            </a:r>
          </a:p>
          <a:p>
            <a:pPr marL="342900" indent="-342900"/>
            <a:endParaRPr lang="en-CA" altLang="ko-KR" sz="2200" dirty="0" smtClean="0">
              <a:latin typeface="Arial" charset="0"/>
              <a:ea typeface="돋움" pitchFamily="50" charset="-127"/>
            </a:endParaRPr>
          </a:p>
          <a:p>
            <a:pPr marL="342900" indent="-342900">
              <a:buFont typeface="+mj-lt"/>
              <a:buAutoNum type="arabicPeriod" startAt="2"/>
            </a:pPr>
            <a:r>
              <a:rPr lang="en-CA" altLang="ko-KR" sz="2200" dirty="0" smtClean="0">
                <a:latin typeface="Arial" charset="0"/>
                <a:ea typeface="돋움" pitchFamily="50" charset="-127"/>
              </a:rPr>
              <a:t>Propose to inherit WP parameters for a dependent view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lang="en-CA" altLang="ko-KR" sz="2200" dirty="0" smtClean="0">
                <a:latin typeface="Arial" charset="0"/>
                <a:ea typeface="돋움" pitchFamily="50" charset="-127"/>
              </a:rPr>
              <a:t>by inheriting from the base view when available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lang="en-CA" altLang="ko-KR" sz="2200" dirty="0" smtClean="0">
                <a:latin typeface="Arial" charset="0"/>
                <a:ea typeface="돋움" pitchFamily="50" charset="-127"/>
              </a:rPr>
              <a:t>by setting to default values (weight 1, offset 0) when unavailable</a:t>
            </a:r>
          </a:p>
          <a:p>
            <a:pPr marL="342900" indent="-342900"/>
            <a:endParaRPr lang="en-US" altLang="ko-KR" sz="2200" dirty="0" smtClean="0">
              <a:latin typeface="Arial" charset="0"/>
              <a:ea typeface="돋움" pitchFamily="50" charset="-127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altLang="ko-KR" sz="2200" dirty="0" smtClean="0">
                <a:latin typeface="Arial" charset="0"/>
                <a:ea typeface="돋움" pitchFamily="50" charset="-127"/>
              </a:rPr>
              <a:t>Results </a:t>
            </a:r>
          </a:p>
          <a:p>
            <a:pPr marL="342900" indent="-342900"/>
            <a:r>
              <a:rPr lang="en-US" altLang="ko-KR" sz="2200" dirty="0" smtClean="0">
                <a:latin typeface="Arial" charset="0"/>
                <a:ea typeface="돋움" pitchFamily="50" charset="-127"/>
              </a:rPr>
              <a:t>     - BD-gains on fading seq.:  -7.4%, -7.5%, -2.6%  for V1, V2, video only</a:t>
            </a:r>
          </a:p>
          <a:p>
            <a:pPr marL="342900" indent="-342900"/>
            <a:r>
              <a:rPr lang="en-US" altLang="ko-KR" sz="2200" dirty="0" smtClean="0">
                <a:latin typeface="Arial" charset="0"/>
                <a:ea typeface="돋움" pitchFamily="50" charset="-127"/>
              </a:rPr>
              <a:t>     - Anchor:  HTM (with the proposed bug-fix) without inheritance </a:t>
            </a:r>
          </a:p>
          <a:p>
            <a:pPr marL="342900" indent="-342900">
              <a:buFont typeface="Wingdings" pitchFamily="2" charset="2"/>
              <a:buChar char="u"/>
            </a:pPr>
            <a:endParaRPr lang="en-CA" altLang="ko-KR" dirty="0" smtClean="0">
              <a:latin typeface="Arial" charset="0"/>
              <a:ea typeface="돋움" pitchFamily="50" charset="-127"/>
            </a:endParaRPr>
          </a:p>
          <a:p>
            <a:pPr marL="342900" indent="-342900">
              <a:buFont typeface="Wingdings" pitchFamily="2" charset="2"/>
              <a:buChar char="u"/>
            </a:pPr>
            <a:endParaRPr lang="en-CA" altLang="ko-KR" dirty="0" smtClean="0">
              <a:latin typeface="Arial" charset="0"/>
              <a:ea typeface="돋움" pitchFamily="50" charset="-127"/>
            </a:endParaRPr>
          </a:p>
          <a:p>
            <a:pPr marL="342900" indent="-342900">
              <a:buFont typeface="Wingdings" pitchFamily="2" charset="2"/>
              <a:buChar char="u"/>
            </a:pPr>
            <a:endParaRPr lang="en-CA" altLang="ko-KR" dirty="0" smtClean="0">
              <a:latin typeface="Arial" charset="0"/>
              <a:ea typeface="돋움" pitchFamily="50" charset="-127"/>
            </a:endParaRPr>
          </a:p>
        </p:txBody>
      </p:sp>
      <p:sp>
        <p:nvSpPr>
          <p:cNvPr id="3075" name="TextBox 5"/>
          <p:cNvSpPr txBox="1">
            <a:spLocks noChangeArrowheads="1"/>
          </p:cNvSpPr>
          <p:nvPr/>
        </p:nvSpPr>
        <p:spPr bwMode="auto">
          <a:xfrm>
            <a:off x="7938" y="0"/>
            <a:ext cx="6572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2800" b="1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Contribution</a:t>
            </a:r>
            <a:endParaRPr lang="ko-KR" altLang="en-US" sz="2800" b="1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3076" name="Rectangle 17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3077" name="Rectangle 173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3078" name="Rectangle 17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3079" name="Rectangle 17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" name="직사각형 7"/>
          <p:cNvSpPr/>
          <p:nvPr/>
        </p:nvSpPr>
        <p:spPr bwMode="auto">
          <a:xfrm>
            <a:off x="2244565" y="5156205"/>
            <a:ext cx="1284287" cy="8255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WP </a:t>
            </a:r>
            <a:r>
              <a:rPr kumimoji="0" lang="en-US" altLang="ko-KR" sz="1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Parameters</a:t>
            </a:r>
            <a:endParaRPr kumimoji="0"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 bwMode="auto">
          <a:xfrm>
            <a:off x="5499115" y="5156205"/>
            <a:ext cx="1284287" cy="8255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WP </a:t>
            </a:r>
            <a:r>
              <a:rPr kumimoji="0" lang="en-US" altLang="ko-KR" sz="1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Parameters</a:t>
            </a:r>
            <a:endParaRPr kumimoji="0"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TextBox 37"/>
          <p:cNvSpPr txBox="1">
            <a:spLocks noChangeArrowheads="1"/>
          </p:cNvSpPr>
          <p:nvPr/>
        </p:nvSpPr>
        <p:spPr bwMode="auto">
          <a:xfrm>
            <a:off x="2024042" y="4429132"/>
            <a:ext cx="1868557" cy="307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0" lang="en-US" altLang="ko-KR" sz="1400" dirty="0" smtClean="0">
                <a:latin typeface="맑은 고딕" pitchFamily="50" charset="-127"/>
                <a:ea typeface="맑은 고딕" pitchFamily="50" charset="-127"/>
              </a:rPr>
              <a:t>Base </a:t>
            </a:r>
            <a:r>
              <a:rPr kumimoji="0" lang="en-US" altLang="ko-KR" sz="1400" dirty="0">
                <a:latin typeface="맑은 고딕" pitchFamily="50" charset="-127"/>
                <a:ea typeface="맑은 고딕" pitchFamily="50" charset="-127"/>
              </a:rPr>
              <a:t>view</a:t>
            </a:r>
            <a:endParaRPr kumimoji="0" lang="ko-KR" altLang="en-US" sz="1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TextBox 39"/>
          <p:cNvSpPr txBox="1">
            <a:spLocks noChangeArrowheads="1"/>
          </p:cNvSpPr>
          <p:nvPr/>
        </p:nvSpPr>
        <p:spPr bwMode="auto">
          <a:xfrm>
            <a:off x="5299021" y="4429132"/>
            <a:ext cx="1868557" cy="307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0" lang="en-US" altLang="ko-KR" sz="1400" dirty="0">
                <a:latin typeface="맑은 고딕" pitchFamily="50" charset="-127"/>
                <a:ea typeface="맑은 고딕" pitchFamily="50" charset="-127"/>
              </a:rPr>
              <a:t>Dependent view</a:t>
            </a:r>
            <a:endParaRPr kumimoji="0" lang="ko-KR" altLang="en-US" sz="1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아래쪽 화살표 11"/>
          <p:cNvSpPr/>
          <p:nvPr/>
        </p:nvSpPr>
        <p:spPr>
          <a:xfrm rot="16200000">
            <a:off x="4417215" y="4964917"/>
            <a:ext cx="428628" cy="1214446"/>
          </a:xfrm>
          <a:prstGeom prst="downArrow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lowchart: Decision 12"/>
          <p:cNvSpPr/>
          <p:nvPr/>
        </p:nvSpPr>
        <p:spPr>
          <a:xfrm>
            <a:off x="666720" y="928670"/>
            <a:ext cx="4929222" cy="1143008"/>
          </a:xfrm>
          <a:prstGeom prst="flowChartDecision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err="1" smtClean="0">
                <a:solidFill>
                  <a:schemeClr val="tx1"/>
                </a:solidFill>
              </a:rPr>
              <a:t>weighted_pred_flag</a:t>
            </a:r>
            <a:r>
              <a:rPr lang="en-US" altLang="ko-KR" b="1" dirty="0" smtClean="0">
                <a:solidFill>
                  <a:schemeClr val="tx1"/>
                </a:solidFill>
              </a:rPr>
              <a:t> = 1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3075" name="TextBox 5"/>
          <p:cNvSpPr txBox="1">
            <a:spLocks noChangeArrowheads="1"/>
          </p:cNvSpPr>
          <p:nvPr/>
        </p:nvSpPr>
        <p:spPr bwMode="auto">
          <a:xfrm>
            <a:off x="7938" y="0"/>
            <a:ext cx="6572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2800" b="1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Contribution</a:t>
            </a:r>
            <a:endParaRPr lang="ko-KR" altLang="en-US" sz="2800" b="1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3076" name="Rectangle 17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3077" name="Rectangle 173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3078" name="Rectangle 17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3079" name="Rectangle 17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14" name="Rectangle 13"/>
          <p:cNvSpPr/>
          <p:nvPr/>
        </p:nvSpPr>
        <p:spPr>
          <a:xfrm>
            <a:off x="1738290" y="3786190"/>
            <a:ext cx="2786082" cy="112871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</a:rPr>
              <a:t>Y=W*X+O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81760" y="1214422"/>
            <a:ext cx="32351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/>
              <a:t>Set by the encoder per slice</a:t>
            </a:r>
          </a:p>
          <a:p>
            <a:r>
              <a:rPr lang="en-US" altLang="ko-KR" b="1" dirty="0" smtClean="0"/>
              <a:t>as per RD-consideration</a:t>
            </a:r>
            <a:endParaRPr lang="ko-KR" altLang="en-US" b="1" dirty="0"/>
          </a:p>
        </p:txBody>
      </p:sp>
      <p:sp>
        <p:nvSpPr>
          <p:cNvPr id="16" name="Right Arrow 15"/>
          <p:cNvSpPr/>
          <p:nvPr/>
        </p:nvSpPr>
        <p:spPr>
          <a:xfrm flipH="1">
            <a:off x="5953132" y="1214422"/>
            <a:ext cx="28575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ight Arrow 16"/>
          <p:cNvSpPr/>
          <p:nvPr/>
        </p:nvSpPr>
        <p:spPr>
          <a:xfrm flipH="1">
            <a:off x="6024570" y="4071942"/>
            <a:ext cx="28575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6596074" y="3929066"/>
            <a:ext cx="31229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/>
              <a:t>W &amp; O saved in a table for </a:t>
            </a:r>
          </a:p>
          <a:p>
            <a:r>
              <a:rPr lang="en-US" altLang="ko-KR" b="1" dirty="0" smtClean="0"/>
              <a:t>each </a:t>
            </a:r>
            <a:r>
              <a:rPr lang="en-US" altLang="ko-KR" b="1" dirty="0" err="1" smtClean="0"/>
              <a:t>ref_pic</a:t>
            </a:r>
            <a:r>
              <a:rPr lang="en-US" altLang="ko-KR" b="1" dirty="0" smtClean="0"/>
              <a:t> candidate</a:t>
            </a:r>
            <a:endParaRPr lang="ko-KR" altLang="en-US" b="1" dirty="0"/>
          </a:p>
        </p:txBody>
      </p:sp>
      <p:sp>
        <p:nvSpPr>
          <p:cNvPr id="19" name="Oval Callout 18"/>
          <p:cNvSpPr/>
          <p:nvPr/>
        </p:nvSpPr>
        <p:spPr>
          <a:xfrm>
            <a:off x="5738818" y="2214554"/>
            <a:ext cx="3214710" cy="642942"/>
          </a:xfrm>
          <a:prstGeom prst="wedgeEllipseCallout">
            <a:avLst>
              <a:gd name="adj1" fmla="val 43199"/>
              <a:gd name="adj2" fmla="val -86036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u="sng" dirty="0" smtClean="0">
                <a:solidFill>
                  <a:srgbClr val="FF0000"/>
                </a:solidFill>
              </a:rPr>
              <a:t>Bug-fix for dependent view</a:t>
            </a:r>
            <a:endParaRPr lang="ko-KR" altLang="en-US" b="1" u="sng" dirty="0">
              <a:solidFill>
                <a:srgbClr val="FF0000"/>
              </a:solidFill>
            </a:endParaRPr>
          </a:p>
        </p:txBody>
      </p:sp>
      <p:cxnSp>
        <p:nvCxnSpPr>
          <p:cNvPr id="22" name="Straight Arrow Connector 21"/>
          <p:cNvCxnSpPr>
            <a:stCxn id="13" idx="2"/>
            <a:endCxn id="14" idx="0"/>
          </p:cNvCxnSpPr>
          <p:nvPr/>
        </p:nvCxnSpPr>
        <p:spPr>
          <a:xfrm rot="5400000">
            <a:off x="2274075" y="2928934"/>
            <a:ext cx="171451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524240" y="3000372"/>
            <a:ext cx="553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yes</a:t>
            </a:r>
            <a:endParaRPr lang="ko-KR" altLang="en-US" dirty="0"/>
          </a:p>
        </p:txBody>
      </p:sp>
      <p:sp>
        <p:nvSpPr>
          <p:cNvPr id="24" name="Oval Callout 23"/>
          <p:cNvSpPr/>
          <p:nvPr/>
        </p:nvSpPr>
        <p:spPr>
          <a:xfrm>
            <a:off x="5524504" y="5000636"/>
            <a:ext cx="3357586" cy="1143008"/>
          </a:xfrm>
          <a:prstGeom prst="wedgeEllipseCallout">
            <a:avLst>
              <a:gd name="adj1" fmla="val 43199"/>
              <a:gd name="adj2" fmla="val -86036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u="sng" dirty="0" smtClean="0">
                <a:solidFill>
                  <a:srgbClr val="FF0000"/>
                </a:solidFill>
              </a:rPr>
              <a:t>Copy, if available, from the base-view</a:t>
            </a:r>
            <a:endParaRPr lang="ko-KR" altLang="en-US" b="1" u="sng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738686" y="2857496"/>
            <a:ext cx="1712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</a:rPr>
              <a:t>Contribution 1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810124" y="4714884"/>
            <a:ext cx="1712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</a:rPr>
              <a:t>Contribution 2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0" y="0"/>
            <a:ext cx="84813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2800" b="1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Bug Fix on Weighted Prediction in HTM5.0.1</a:t>
            </a:r>
            <a:endParaRPr lang="ko-KR" altLang="en-US" sz="2800" b="1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8195" name="Text Box 157"/>
          <p:cNvSpPr txBox="1">
            <a:spLocks noChangeArrowheads="1"/>
          </p:cNvSpPr>
          <p:nvPr/>
        </p:nvSpPr>
        <p:spPr bwMode="auto">
          <a:xfrm>
            <a:off x="238125" y="785813"/>
            <a:ext cx="9286875" cy="1477328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altLang="ko-KR" dirty="0" err="1" smtClean="0">
                <a:latin typeface="Arial" charset="0"/>
                <a:ea typeface="돋움" pitchFamily="50" charset="-127"/>
              </a:rPr>
              <a:t>TComRdCostWeightPrediction</a:t>
            </a:r>
            <a:r>
              <a:rPr lang="en-US" altLang="ko-KR" dirty="0" smtClean="0">
                <a:latin typeface="Arial" charset="0"/>
                <a:ea typeface="돋움" pitchFamily="50" charset="-127"/>
              </a:rPr>
              <a:t>::</a:t>
            </a:r>
            <a:r>
              <a:rPr lang="en-US" altLang="ko-KR" dirty="0" err="1" smtClean="0">
                <a:latin typeface="Arial" charset="0"/>
                <a:ea typeface="돋움" pitchFamily="50" charset="-127"/>
              </a:rPr>
              <a:t>xGetSADw</a:t>
            </a:r>
            <a:r>
              <a:rPr lang="en-US" altLang="ko-KR" dirty="0" smtClean="0">
                <a:latin typeface="Arial" charset="0"/>
                <a:ea typeface="돋움" pitchFamily="50" charset="-127"/>
              </a:rPr>
              <a:t>( </a:t>
            </a:r>
            <a:r>
              <a:rPr lang="en-US" altLang="ko-KR" dirty="0" err="1" smtClean="0">
                <a:latin typeface="Arial" charset="0"/>
                <a:ea typeface="돋움" pitchFamily="50" charset="-127"/>
              </a:rPr>
              <a:t>DistParam</a:t>
            </a:r>
            <a:r>
              <a:rPr lang="en-US" altLang="ko-KR" dirty="0" smtClean="0">
                <a:latin typeface="Arial" charset="0"/>
                <a:ea typeface="돋움" pitchFamily="50" charset="-127"/>
              </a:rPr>
              <a:t>* </a:t>
            </a:r>
            <a:r>
              <a:rPr lang="en-US" altLang="ko-KR" dirty="0" err="1" smtClean="0">
                <a:latin typeface="Arial" charset="0"/>
                <a:ea typeface="돋움" pitchFamily="50" charset="-127"/>
              </a:rPr>
              <a:t>pcDtParam</a:t>
            </a:r>
            <a:r>
              <a:rPr lang="en-US" altLang="ko-KR" dirty="0" smtClean="0">
                <a:latin typeface="Arial" charset="0"/>
                <a:ea typeface="돋움" pitchFamily="50" charset="-127"/>
              </a:rPr>
              <a:t>) in TComRdCostWeightPrediction.cpp,</a:t>
            </a:r>
          </a:p>
          <a:p>
            <a:pPr marL="342900" indent="-342900">
              <a:buFont typeface="Arial" charset="0"/>
              <a:buChar char="•"/>
            </a:pPr>
            <a:endParaRPr lang="en-US" altLang="ko-KR" dirty="0" smtClean="0">
              <a:latin typeface="Arial" charset="0"/>
              <a:ea typeface="돋움" pitchFamily="50" charset="-127"/>
            </a:endParaRPr>
          </a:p>
          <a:p>
            <a:pPr marL="342900" indent="-342900">
              <a:buFont typeface="Arial" charset="0"/>
              <a:buChar char="•"/>
            </a:pPr>
            <a:r>
              <a:rPr lang="en-US" altLang="ko-KR" b="1" dirty="0" err="1" smtClean="0">
                <a:latin typeface="Arial" charset="0"/>
                <a:ea typeface="돋움" pitchFamily="50" charset="-127"/>
              </a:rPr>
              <a:t>pcDtParam</a:t>
            </a:r>
            <a:r>
              <a:rPr lang="en-US" altLang="ko-KR" b="1" dirty="0" smtClean="0">
                <a:latin typeface="Arial" charset="0"/>
                <a:ea typeface="돋움" pitchFamily="50" charset="-127"/>
              </a:rPr>
              <a:t>-&gt;</a:t>
            </a:r>
            <a:r>
              <a:rPr lang="en-US" altLang="ko-KR" b="1" dirty="0" err="1" smtClean="0">
                <a:latin typeface="Arial" charset="0"/>
                <a:ea typeface="돋움" pitchFamily="50" charset="-127"/>
              </a:rPr>
              <a:t>pUsed</a:t>
            </a:r>
            <a:r>
              <a:rPr lang="en-US" altLang="ko-KR" dirty="0" smtClean="0">
                <a:latin typeface="Arial" charset="0"/>
                <a:ea typeface="돋움" pitchFamily="50" charset="-127"/>
              </a:rPr>
              <a:t> represents whether the tool </a:t>
            </a:r>
            <a:r>
              <a:rPr lang="en-US" altLang="ko-KR" dirty="0" err="1" smtClean="0">
                <a:latin typeface="Arial" charset="0"/>
                <a:ea typeface="돋움" pitchFamily="50" charset="-127"/>
              </a:rPr>
              <a:t>InterViewSkip</a:t>
            </a:r>
            <a:r>
              <a:rPr lang="en-US" altLang="ko-KR" dirty="0" smtClean="0">
                <a:latin typeface="Arial" charset="0"/>
                <a:ea typeface="돋움" pitchFamily="50" charset="-127"/>
              </a:rPr>
              <a:t> is on or off.</a:t>
            </a:r>
          </a:p>
          <a:p>
            <a:pPr marL="342900" indent="-342900"/>
            <a:r>
              <a:rPr lang="en-US" altLang="ko-KR" dirty="0" smtClean="0">
                <a:latin typeface="Arial" charset="0"/>
                <a:ea typeface="돋움" pitchFamily="50" charset="-127"/>
              </a:rPr>
              <a:t>	(default setting : </a:t>
            </a:r>
            <a:r>
              <a:rPr lang="en-US" altLang="ko-KR" dirty="0" err="1" smtClean="0">
                <a:latin typeface="Arial" charset="0"/>
                <a:ea typeface="돋움" pitchFamily="50" charset="-127"/>
              </a:rPr>
              <a:t>InterViewSkip</a:t>
            </a:r>
            <a:r>
              <a:rPr lang="en-US" altLang="ko-KR" dirty="0" smtClean="0">
                <a:latin typeface="Arial" charset="0"/>
                <a:ea typeface="돋움" pitchFamily="50" charset="-127"/>
              </a:rPr>
              <a:t> is off in CTC)</a:t>
            </a:r>
          </a:p>
        </p:txBody>
      </p:sp>
      <p:sp>
        <p:nvSpPr>
          <p:cNvPr id="4" name="Text Box 157"/>
          <p:cNvSpPr txBox="1">
            <a:spLocks noChangeArrowheads="1"/>
          </p:cNvSpPr>
          <p:nvPr/>
        </p:nvSpPr>
        <p:spPr bwMode="auto">
          <a:xfrm>
            <a:off x="1633019" y="5853356"/>
            <a:ext cx="1928663" cy="369332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dirty="0" smtClean="0">
                <a:latin typeface="Arial" charset="0"/>
                <a:ea typeface="돋움" pitchFamily="50" charset="-127"/>
              </a:rPr>
              <a:t>Original code</a:t>
            </a:r>
          </a:p>
        </p:txBody>
      </p:sp>
      <p:sp>
        <p:nvSpPr>
          <p:cNvPr id="5" name="Text Box 157"/>
          <p:cNvSpPr txBox="1">
            <a:spLocks noChangeArrowheads="1"/>
          </p:cNvSpPr>
          <p:nvPr/>
        </p:nvSpPr>
        <p:spPr bwMode="auto">
          <a:xfrm>
            <a:off x="6817595" y="5853356"/>
            <a:ext cx="1928663" cy="369332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dirty="0" smtClean="0">
                <a:latin typeface="Arial" charset="0"/>
                <a:ea typeface="돋움" pitchFamily="50" charset="-127"/>
              </a:rPr>
              <a:t>Bug fixed code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56" y="2564904"/>
            <a:ext cx="4809173" cy="22107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2" name="그룹 14"/>
          <p:cNvGrpSpPr/>
          <p:nvPr/>
        </p:nvGrpSpPr>
        <p:grpSpPr>
          <a:xfrm>
            <a:off x="5029894" y="2564904"/>
            <a:ext cx="4819650" cy="3153728"/>
            <a:chOff x="5086350" y="2852936"/>
            <a:chExt cx="4819650" cy="3153728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86350" y="2852936"/>
              <a:ext cx="4819650" cy="315372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4" name="직사각형 13"/>
            <p:cNvSpPr/>
            <p:nvPr/>
          </p:nvSpPr>
          <p:spPr>
            <a:xfrm>
              <a:off x="5194782" y="4470483"/>
              <a:ext cx="4536504" cy="1080120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57"/>
          <p:cNvSpPr txBox="1">
            <a:spLocks noChangeArrowheads="1"/>
          </p:cNvSpPr>
          <p:nvPr/>
        </p:nvSpPr>
        <p:spPr bwMode="auto">
          <a:xfrm>
            <a:off x="238125" y="714356"/>
            <a:ext cx="9286875" cy="3108543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en-CA" altLang="ko-KR" sz="2000" u="sng" dirty="0" smtClean="0">
                <a:latin typeface="Arial" charset="0"/>
                <a:ea typeface="돋움" pitchFamily="50" charset="-127"/>
              </a:rPr>
              <a:t>Inheritance of </a:t>
            </a:r>
            <a:r>
              <a:rPr lang="en-US" altLang="ko-KR" sz="2000" u="sng" dirty="0" smtClean="0">
                <a:latin typeface="Arial" charset="0"/>
                <a:ea typeface="돋움" pitchFamily="50" charset="-127"/>
              </a:rPr>
              <a:t>WP </a:t>
            </a:r>
            <a:r>
              <a:rPr lang="ko-KR" altLang="ko-KR" sz="2000" u="sng" dirty="0" smtClean="0">
                <a:latin typeface="Arial" charset="0"/>
                <a:ea typeface="돋움" pitchFamily="50" charset="-127"/>
              </a:rPr>
              <a:t>parameter</a:t>
            </a:r>
            <a:r>
              <a:rPr lang="en-US" altLang="ko-KR" sz="2000" u="sng" dirty="0" smtClean="0">
                <a:latin typeface="Arial" charset="0"/>
                <a:ea typeface="돋움" pitchFamily="50" charset="-127"/>
              </a:rPr>
              <a:t>s for a dependent view</a:t>
            </a:r>
          </a:p>
          <a:p>
            <a:pPr marL="342900" indent="-342900"/>
            <a:endParaRPr lang="en-US" altLang="ko-KR" sz="1600" dirty="0">
              <a:latin typeface="Arial" charset="0"/>
              <a:ea typeface="돋움" pitchFamily="50" charset="-127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altLang="ko-KR" sz="1600" dirty="0" smtClean="0">
                <a:latin typeface="Arial" charset="0"/>
                <a:ea typeface="돋움" pitchFamily="50" charset="-127"/>
              </a:rPr>
              <a:t>For each temporal reference picture of the dependent view, </a:t>
            </a:r>
            <a:r>
              <a:rPr lang="en-US" altLang="ko-KR" sz="1600" dirty="0" err="1" smtClean="0">
                <a:latin typeface="Arial" charset="0"/>
                <a:ea typeface="돋움" pitchFamily="50" charset="-127"/>
              </a:rPr>
              <a:t>refPic</a:t>
            </a:r>
            <a:r>
              <a:rPr lang="en-US" altLang="ko-KR" sz="1600" dirty="0" smtClean="0">
                <a:latin typeface="Arial" charset="0"/>
                <a:ea typeface="돋움" pitchFamily="50" charset="-127"/>
              </a:rPr>
              <a:t> with </a:t>
            </a:r>
            <a:r>
              <a:rPr lang="en-US" altLang="ko-KR" sz="1600" dirty="0" err="1" smtClean="0">
                <a:latin typeface="Arial" charset="0"/>
                <a:ea typeface="돋움" pitchFamily="50" charset="-127"/>
              </a:rPr>
              <a:t>refIdx</a:t>
            </a:r>
            <a:r>
              <a:rPr lang="en-US" altLang="ko-KR" sz="1600" dirty="0" smtClean="0">
                <a:latin typeface="Arial" charset="0"/>
                <a:ea typeface="돋움" pitchFamily="50" charset="-127"/>
              </a:rPr>
              <a:t>,</a:t>
            </a:r>
          </a:p>
          <a:p>
            <a:pPr marL="342900" indent="-342900">
              <a:buFontTx/>
              <a:buChar char="-"/>
            </a:pPr>
            <a:r>
              <a:rPr lang="en-US" altLang="ko-KR" sz="1600" dirty="0" smtClean="0">
                <a:latin typeface="Arial" charset="0"/>
                <a:ea typeface="돋움" pitchFamily="50" charset="-127"/>
              </a:rPr>
              <a:t>A reference picture of the base view picture, </a:t>
            </a:r>
            <a:r>
              <a:rPr lang="en-US" altLang="ko-KR" sz="1600" dirty="0" err="1" smtClean="0">
                <a:latin typeface="Arial" charset="0"/>
                <a:ea typeface="돋움" pitchFamily="50" charset="-127"/>
              </a:rPr>
              <a:t>refPicBase</a:t>
            </a:r>
            <a:r>
              <a:rPr lang="en-US" altLang="ko-KR" sz="1600" dirty="0" smtClean="0">
                <a:latin typeface="Arial" charset="0"/>
                <a:ea typeface="돋움" pitchFamily="50" charset="-127"/>
              </a:rPr>
              <a:t>, having the same POC with </a:t>
            </a:r>
            <a:r>
              <a:rPr lang="en-US" altLang="ko-KR" sz="1600" dirty="0" err="1" smtClean="0">
                <a:latin typeface="Arial" charset="0"/>
                <a:ea typeface="돋움" pitchFamily="50" charset="-127"/>
              </a:rPr>
              <a:t>refPic</a:t>
            </a:r>
            <a:r>
              <a:rPr lang="en-US" altLang="ko-KR" sz="1600" dirty="0" smtClean="0">
                <a:latin typeface="Arial" charset="0"/>
                <a:ea typeface="돋움" pitchFamily="50" charset="-127"/>
              </a:rPr>
              <a:t> is searched</a:t>
            </a:r>
          </a:p>
          <a:p>
            <a:pPr marL="342900" indent="-342900">
              <a:buFontTx/>
              <a:buChar char="-"/>
            </a:pPr>
            <a:r>
              <a:rPr lang="en-US" altLang="ko-KR" sz="1600" dirty="0" smtClean="0">
                <a:latin typeface="Arial" charset="0"/>
                <a:ea typeface="돋움" pitchFamily="50" charset="-127"/>
              </a:rPr>
              <a:t>If the </a:t>
            </a:r>
            <a:r>
              <a:rPr lang="en-US" altLang="ko-KR" sz="1600" dirty="0" err="1" smtClean="0">
                <a:latin typeface="Arial" charset="0"/>
                <a:ea typeface="돋움" pitchFamily="50" charset="-127"/>
              </a:rPr>
              <a:t>refPicBase</a:t>
            </a:r>
            <a:r>
              <a:rPr lang="en-US" altLang="ko-KR" sz="1600" dirty="0" smtClean="0">
                <a:latin typeface="Arial" charset="0"/>
                <a:ea typeface="돋움" pitchFamily="50" charset="-127"/>
              </a:rPr>
              <a:t> is found, </a:t>
            </a:r>
          </a:p>
          <a:p>
            <a:pPr marL="800100" lvl="1" indent="-342900">
              <a:buFontTx/>
              <a:buChar char="-"/>
            </a:pPr>
            <a:r>
              <a:rPr lang="en-US" altLang="ko-KR" sz="1600" dirty="0" err="1" smtClean="0">
                <a:latin typeface="Arial" charset="0"/>
                <a:ea typeface="돋움" pitchFamily="50" charset="-127"/>
              </a:rPr>
              <a:t>WP_Param</a:t>
            </a:r>
            <a:r>
              <a:rPr lang="en-US" altLang="ko-KR" sz="1600" dirty="0" smtClean="0">
                <a:latin typeface="Arial" charset="0"/>
                <a:ea typeface="돋움" pitchFamily="50" charset="-127"/>
              </a:rPr>
              <a:t>( </a:t>
            </a:r>
            <a:r>
              <a:rPr lang="en-US" altLang="ko-KR" sz="1600" dirty="0" err="1" smtClean="0">
                <a:latin typeface="Arial" charset="0"/>
                <a:ea typeface="돋움" pitchFamily="50" charset="-127"/>
              </a:rPr>
              <a:t>refIdx</a:t>
            </a:r>
            <a:r>
              <a:rPr lang="en-US" altLang="ko-KR" sz="1600" dirty="0" smtClean="0">
                <a:latin typeface="Arial" charset="0"/>
                <a:ea typeface="돋움" pitchFamily="50" charset="-127"/>
              </a:rPr>
              <a:t> ) = </a:t>
            </a:r>
            <a:r>
              <a:rPr lang="en-US" altLang="ko-KR" sz="1600" dirty="0" err="1" smtClean="0">
                <a:latin typeface="Arial" charset="0"/>
                <a:ea typeface="돋움" pitchFamily="50" charset="-127"/>
              </a:rPr>
              <a:t>WP_Param_Base</a:t>
            </a:r>
            <a:r>
              <a:rPr lang="en-US" altLang="ko-KR" sz="1600" dirty="0" smtClean="0">
                <a:latin typeface="Arial" charset="0"/>
                <a:ea typeface="돋움" pitchFamily="50" charset="-127"/>
              </a:rPr>
              <a:t>( </a:t>
            </a:r>
            <a:r>
              <a:rPr lang="en-US" altLang="ko-KR" sz="1600" dirty="0" err="1" smtClean="0">
                <a:latin typeface="Arial" charset="0"/>
                <a:ea typeface="돋움" pitchFamily="50" charset="-127"/>
              </a:rPr>
              <a:t>RefIdx</a:t>
            </a:r>
            <a:r>
              <a:rPr lang="en-US" altLang="ko-KR" sz="1600" dirty="0" smtClean="0">
                <a:latin typeface="Arial" charset="0"/>
                <a:ea typeface="돋움" pitchFamily="50" charset="-127"/>
              </a:rPr>
              <a:t>(</a:t>
            </a:r>
            <a:r>
              <a:rPr lang="en-US" altLang="ko-KR" sz="1600" dirty="0" err="1" smtClean="0">
                <a:latin typeface="Arial" charset="0"/>
                <a:ea typeface="돋움" pitchFamily="50" charset="-127"/>
              </a:rPr>
              <a:t>refPicBase</a:t>
            </a:r>
            <a:r>
              <a:rPr lang="en-US" altLang="ko-KR" sz="1600" dirty="0" smtClean="0">
                <a:latin typeface="Arial" charset="0"/>
                <a:ea typeface="돋움" pitchFamily="50" charset="-127"/>
              </a:rPr>
              <a:t> ) )</a:t>
            </a:r>
          </a:p>
          <a:p>
            <a:pPr marL="342900" indent="-342900">
              <a:buFontTx/>
              <a:buChar char="-"/>
            </a:pPr>
            <a:r>
              <a:rPr lang="en-US" altLang="ko-KR" sz="1600" dirty="0" smtClean="0">
                <a:latin typeface="Arial" charset="0"/>
                <a:ea typeface="돋움" pitchFamily="50" charset="-127"/>
              </a:rPr>
              <a:t>otherwise,</a:t>
            </a:r>
          </a:p>
          <a:p>
            <a:pPr marL="800100" lvl="1" indent="-342900">
              <a:buFontTx/>
              <a:buChar char="-"/>
            </a:pPr>
            <a:r>
              <a:rPr lang="en-US" altLang="ko-KR" sz="1600" dirty="0" err="1" smtClean="0">
                <a:latin typeface="Arial" charset="0"/>
                <a:ea typeface="돋움" pitchFamily="50" charset="-127"/>
              </a:rPr>
              <a:t>WP_Param</a:t>
            </a:r>
            <a:r>
              <a:rPr lang="en-US" altLang="ko-KR" sz="1600" dirty="0" smtClean="0">
                <a:latin typeface="Arial" charset="0"/>
                <a:ea typeface="돋움" pitchFamily="50" charset="-127"/>
              </a:rPr>
              <a:t>( </a:t>
            </a:r>
            <a:r>
              <a:rPr lang="en-US" altLang="ko-KR" sz="1600" dirty="0" err="1" smtClean="0">
                <a:latin typeface="Arial" charset="0"/>
                <a:ea typeface="돋움" pitchFamily="50" charset="-127"/>
              </a:rPr>
              <a:t>refIdx</a:t>
            </a:r>
            <a:r>
              <a:rPr lang="en-US" altLang="ko-KR" sz="1600" dirty="0" smtClean="0">
                <a:latin typeface="Arial" charset="0"/>
                <a:ea typeface="돋움" pitchFamily="50" charset="-127"/>
              </a:rPr>
              <a:t> ) = default values (weight 1, offset 0)</a:t>
            </a:r>
          </a:p>
          <a:p>
            <a:pPr marL="800100" lvl="1" indent="-342900">
              <a:buFontTx/>
              <a:buChar char="-"/>
            </a:pPr>
            <a:endParaRPr lang="en-US" altLang="ko-KR" sz="1600" dirty="0" smtClean="0">
              <a:latin typeface="Arial" charset="0"/>
              <a:ea typeface="돋움" pitchFamily="50" charset="-127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altLang="ko-KR" sz="1600" dirty="0" smtClean="0">
                <a:latin typeface="Arial" charset="0"/>
                <a:ea typeface="돋움" pitchFamily="50" charset="-127"/>
              </a:rPr>
              <a:t>The WP parameters for inter-view reference pictures are set equal to default values: 1.0 for weight, 0.0 for offset. </a:t>
            </a:r>
            <a:endParaRPr lang="en-US" altLang="ko-KR" sz="1600" dirty="0">
              <a:latin typeface="Arial" charset="0"/>
              <a:ea typeface="돋움" pitchFamily="50" charset="-127"/>
            </a:endParaRPr>
          </a:p>
        </p:txBody>
      </p:sp>
      <p:sp>
        <p:nvSpPr>
          <p:cNvPr id="4099" name="TextBox 5"/>
          <p:cNvSpPr txBox="1">
            <a:spLocks noChangeArrowheads="1"/>
          </p:cNvSpPr>
          <p:nvPr/>
        </p:nvSpPr>
        <p:spPr bwMode="auto">
          <a:xfrm>
            <a:off x="7938" y="0"/>
            <a:ext cx="6572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2800" b="1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Proposal</a:t>
            </a:r>
            <a:endParaRPr lang="ko-KR" altLang="en-US" sz="2800" b="1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4100" name="Rectangle 17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4101" name="Rectangle 173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4102" name="Rectangle 17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4103" name="Rectangle 17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9" name="TextBox 28"/>
          <p:cNvSpPr txBox="1"/>
          <p:nvPr/>
        </p:nvSpPr>
        <p:spPr>
          <a:xfrm>
            <a:off x="809596" y="4000504"/>
            <a:ext cx="32839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LumaWeightL0 parameters of </a:t>
            </a:r>
          </a:p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base view picture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0" name="표 29"/>
          <p:cNvGraphicFramePr>
            <a:graphicFrameLocks noGrp="1"/>
          </p:cNvGraphicFramePr>
          <p:nvPr/>
        </p:nvGraphicFramePr>
        <p:xfrm>
          <a:off x="738157" y="4857760"/>
          <a:ext cx="3406207" cy="12858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62404"/>
                <a:gridCol w="753603"/>
                <a:gridCol w="690200"/>
              </a:tblGrid>
              <a:tr h="42862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refIdx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42862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POC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42862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LumaWeightL0[</a:t>
                      </a:r>
                      <a:r>
                        <a:rPr lang="en-US" altLang="ko-KR" sz="14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refIdx</a:t>
                      </a:r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]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0.5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5095876" y="4000504"/>
            <a:ext cx="32839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LumaWeightL0 parameters of </a:t>
            </a:r>
          </a:p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dependent view picture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2" name="표 31"/>
          <p:cNvGraphicFramePr>
            <a:graphicFrameLocks noGrp="1"/>
          </p:cNvGraphicFramePr>
          <p:nvPr/>
        </p:nvGraphicFramePr>
        <p:xfrm>
          <a:off x="5095876" y="4857760"/>
          <a:ext cx="3608814" cy="12858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62404"/>
                <a:gridCol w="581414"/>
                <a:gridCol w="532498"/>
                <a:gridCol w="532498"/>
              </a:tblGrid>
              <a:tr h="42862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refIdx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42862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POC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V0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42862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LumaWeightL0[</a:t>
                      </a:r>
                      <a:r>
                        <a:rPr lang="en-US" altLang="ko-KR" sz="14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refIdx</a:t>
                      </a:r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]</a:t>
                      </a:r>
                      <a:endParaRPr lang="ko-KR" altLang="en-US" sz="14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0.5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3" name="타원 32"/>
          <p:cNvSpPr/>
          <p:nvPr/>
        </p:nvSpPr>
        <p:spPr>
          <a:xfrm>
            <a:off x="2952736" y="5786454"/>
            <a:ext cx="285752" cy="285752"/>
          </a:xfrm>
          <a:prstGeom prst="ellips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타원 33"/>
          <p:cNvSpPr/>
          <p:nvPr/>
        </p:nvSpPr>
        <p:spPr>
          <a:xfrm>
            <a:off x="7167578" y="5786454"/>
            <a:ext cx="285752" cy="285752"/>
          </a:xfrm>
          <a:prstGeom prst="ellips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6" name="구부러진 연결선 35"/>
          <p:cNvCxnSpPr>
            <a:stCxn id="33" idx="5"/>
            <a:endCxn id="34" idx="3"/>
          </p:cNvCxnSpPr>
          <p:nvPr/>
        </p:nvCxnSpPr>
        <p:spPr>
          <a:xfrm rot="16200000" flipH="1">
            <a:off x="5203033" y="4023967"/>
            <a:ext cx="1588" cy="4012784"/>
          </a:xfrm>
          <a:prstGeom prst="curvedConnector3">
            <a:avLst>
              <a:gd name="adj1" fmla="val 23980171"/>
            </a:avLst>
          </a:prstGeom>
          <a:ln>
            <a:solidFill>
              <a:schemeClr val="tx1"/>
            </a:solidFill>
            <a:headEnd type="none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2"/>
          <p:cNvSpPr txBox="1">
            <a:spLocks noChangeArrowheads="1"/>
          </p:cNvSpPr>
          <p:nvPr/>
        </p:nvSpPr>
        <p:spPr bwMode="auto">
          <a:xfrm>
            <a:off x="0" y="0"/>
            <a:ext cx="65722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2800" b="1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Syntax change</a:t>
            </a:r>
            <a:endParaRPr lang="ko-KR" altLang="en-US" sz="2800" b="1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166786" y="714356"/>
          <a:ext cx="7858180" cy="4368929"/>
        </p:xfrm>
        <a:graphic>
          <a:graphicData uri="http://schemas.openxmlformats.org/drawingml/2006/table">
            <a:tbl>
              <a:tblPr/>
              <a:tblGrid>
                <a:gridCol w="6783011"/>
                <a:gridCol w="1075169"/>
              </a:tblGrid>
              <a:tr h="542659">
                <a:tc>
                  <a:txBody>
                    <a:bodyPr/>
                    <a:lstStyle/>
                    <a:p>
                      <a:pPr marL="504190" indent="-504190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 dirty="0" err="1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slice_header</a:t>
                      </a:r>
                      <a:r>
                        <a:rPr lang="en-GB" sz="1600" kern="100" dirty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( ) {</a:t>
                      </a:r>
                      <a:endParaRPr lang="ko-KR" sz="1600" kern="100" dirty="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4190" indent="-504190" algn="just" hangingPunct="0">
                        <a:spcAft>
                          <a:spcPts val="300"/>
                        </a:spcAft>
                      </a:pPr>
                      <a:r>
                        <a:rPr lang="en-GB" sz="1600" b="1" kern="10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Descriptor</a:t>
                      </a:r>
                      <a:endParaRPr lang="ko-KR" sz="1600" b="1" kern="10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107">
                <a:tc>
                  <a:txBody>
                    <a:bodyPr/>
                    <a:lstStyle/>
                    <a:p>
                      <a:pPr marL="504190" indent="-504190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	</a:t>
                      </a:r>
                      <a:r>
                        <a:rPr lang="en-GB" sz="1600" b="1" kern="10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first_slice_in_pic_flag</a:t>
                      </a:r>
                      <a:endParaRPr lang="ko-KR" sz="1600" kern="10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4190" indent="-504190" algn="just" hangingPunct="0">
                        <a:spcAft>
                          <a:spcPts val="300"/>
                        </a:spcAft>
                      </a:pPr>
                      <a:r>
                        <a:rPr lang="en-GB" sz="1600" b="0" kern="10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u(1)</a:t>
                      </a:r>
                      <a:endParaRPr lang="ko-KR" sz="1600" b="1" kern="10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662">
                <a:tc>
                  <a:txBody>
                    <a:bodyPr/>
                    <a:lstStyle/>
                    <a:p>
                      <a:pPr marL="504190" indent="499745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kern="10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…</a:t>
                      </a:r>
                      <a:endParaRPr lang="ko-KR" sz="1600" kern="10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4190" indent="-504190" algn="just" hangingPunct="0">
                        <a:spcAft>
                          <a:spcPts val="300"/>
                        </a:spcAft>
                      </a:pPr>
                      <a:endParaRPr lang="en-GB" sz="1600" kern="10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107">
                <a:tc>
                  <a:txBody>
                    <a:bodyPr/>
                    <a:lstStyle/>
                    <a:p>
                      <a:pPr marL="504190" indent="-504190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 dirty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	if( !</a:t>
                      </a:r>
                      <a:r>
                        <a:rPr lang="en-GB" sz="1600" kern="100" dirty="0" err="1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entropy_slice_flag</a:t>
                      </a:r>
                      <a:r>
                        <a:rPr lang="en-GB" sz="1600" kern="100" dirty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 ) {</a:t>
                      </a:r>
                      <a:endParaRPr lang="ko-KR" sz="1600" kern="100" dirty="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4190" indent="-504190" algn="just" hangingPunct="0">
                        <a:spcAft>
                          <a:spcPts val="300"/>
                        </a:spcAft>
                      </a:pPr>
                      <a:endParaRPr lang="en-GB" sz="1600" kern="10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662">
                <a:tc>
                  <a:txBody>
                    <a:bodyPr/>
                    <a:lstStyle/>
                    <a:p>
                      <a:pPr marL="504190" indent="499745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kern="10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…</a:t>
                      </a:r>
                      <a:endParaRPr lang="ko-KR" sz="1600" kern="10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4190" indent="499745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kern="10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…</a:t>
                      </a:r>
                      <a:endParaRPr lang="ko-KR" sz="1600" kern="10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215">
                <a:tc>
                  <a:txBody>
                    <a:bodyPr/>
                    <a:lstStyle/>
                    <a:p>
                      <a:pPr marL="504190" indent="-504190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	</a:t>
                      </a:r>
                      <a:r>
                        <a:rPr lang="en-US" sz="1600" kern="10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	</a:t>
                      </a:r>
                      <a:r>
                        <a:rPr lang="en-GB" sz="1600" kern="10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if( ( weighted_pred_flag  &amp;&amp;   slice_type = = P)  | |</a:t>
                      </a:r>
                      <a:br>
                        <a:rPr lang="en-GB" sz="1600" kern="10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</a:br>
                      <a:r>
                        <a:rPr lang="en-GB" sz="1600" kern="10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		</a:t>
                      </a:r>
                      <a:r>
                        <a:rPr lang="en-US" sz="1600" kern="10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	</a:t>
                      </a:r>
                      <a:r>
                        <a:rPr lang="en-GB" sz="1600" kern="10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 ( weighted_bipred_flag  = =  1  &amp;&amp;  slice_type  = =  B ) ) {</a:t>
                      </a:r>
                      <a:endParaRPr lang="ko-KR" sz="1600" kern="10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4190" indent="-504190" algn="just" hangingPunct="0">
                        <a:spcAft>
                          <a:spcPts val="300"/>
                        </a:spcAft>
                      </a:pPr>
                      <a:endParaRPr lang="en-GB" sz="1600" kern="10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107">
                <a:tc>
                  <a:txBody>
                    <a:bodyPr/>
                    <a:lstStyle/>
                    <a:p>
                      <a:pPr marL="793750" indent="-377190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 kern="100" dirty="0" err="1">
                          <a:highlight>
                            <a:srgbClr val="FFFF00"/>
                          </a:highlight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i</a:t>
                      </a:r>
                      <a:r>
                        <a:rPr lang="en-GB" sz="1600" kern="100" dirty="0" smtClean="0">
                          <a:highlight>
                            <a:srgbClr val="FFFF00"/>
                          </a:highlight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f(</a:t>
                      </a:r>
                      <a:r>
                        <a:rPr lang="en-GB" sz="1600" kern="100" dirty="0" err="1" smtClean="0">
                          <a:highlight>
                            <a:srgbClr val="FFFF00"/>
                          </a:highlight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ViewIdx</a:t>
                      </a:r>
                      <a:r>
                        <a:rPr lang="en-GB" sz="1600" kern="100" dirty="0" smtClean="0">
                          <a:highlight>
                            <a:srgbClr val="FFFF00"/>
                          </a:highlight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&gt;0 &amp;&amp; !</a:t>
                      </a:r>
                      <a:r>
                        <a:rPr lang="en-GB" sz="1600" kern="100" dirty="0" err="1" smtClean="0">
                          <a:highlight>
                            <a:srgbClr val="FFFF00"/>
                          </a:highlight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DepthFlag</a:t>
                      </a:r>
                      <a:r>
                        <a:rPr lang="en-GB" sz="1600" kern="100" dirty="0" smtClean="0">
                          <a:highlight>
                            <a:srgbClr val="FFFF00"/>
                          </a:highlight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)  </a:t>
                      </a:r>
                      <a:r>
                        <a:rPr lang="en-GB" sz="1600" kern="100" dirty="0">
                          <a:highlight>
                            <a:srgbClr val="FFFF00"/>
                          </a:highlight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{</a:t>
                      </a:r>
                      <a:endParaRPr lang="ko-KR" sz="1600" kern="100" dirty="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4190" indent="-504190" algn="just" hangingPunct="0">
                        <a:spcAft>
                          <a:spcPts val="300"/>
                        </a:spcAft>
                      </a:pPr>
                      <a:endParaRPr lang="en-GB" sz="1600" kern="10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107">
                <a:tc>
                  <a:txBody>
                    <a:bodyPr/>
                    <a:lstStyle/>
                    <a:p>
                      <a:pPr marL="504190" indent="-504190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kern="100" dirty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       </a:t>
                      </a:r>
                      <a:r>
                        <a:rPr lang="en-GB" sz="1600" b="1" kern="100" dirty="0" smtClean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  </a:t>
                      </a:r>
                      <a:r>
                        <a:rPr lang="en-GB" sz="1600" b="1" kern="100" dirty="0" err="1">
                          <a:highlight>
                            <a:srgbClr val="FFFF00"/>
                          </a:highlight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base_pred_weight_table_flag</a:t>
                      </a:r>
                      <a:endParaRPr lang="ko-KR" sz="1600" kern="100" dirty="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4190" indent="-504190" algn="just" hangingPunct="0">
                        <a:spcAft>
                          <a:spcPts val="300"/>
                        </a:spcAft>
                      </a:pPr>
                      <a:r>
                        <a:rPr lang="en-GB" sz="1600" b="0" kern="10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u(1)</a:t>
                      </a:r>
                      <a:endParaRPr lang="ko-KR" sz="1600" b="1" kern="10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107">
                <a:tc>
                  <a:txBody>
                    <a:bodyPr/>
                    <a:lstStyle/>
                    <a:p>
                      <a:pPr marL="793750" indent="-377190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 dirty="0" smtClean="0">
                          <a:highlight>
                            <a:srgbClr val="FFFF00"/>
                          </a:highlight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  if</a:t>
                      </a:r>
                      <a:r>
                        <a:rPr lang="en-GB" sz="1600" kern="100" dirty="0">
                          <a:highlight>
                            <a:srgbClr val="FFFF00"/>
                          </a:highlight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( </a:t>
                      </a:r>
                      <a:r>
                        <a:rPr lang="en-GB" sz="1600" kern="100" dirty="0" err="1" smtClean="0">
                          <a:highlight>
                            <a:srgbClr val="FFFF00"/>
                          </a:highlight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base_pred_weight_table_flag</a:t>
                      </a:r>
                      <a:r>
                        <a:rPr lang="en-GB" sz="1600" kern="100" dirty="0" smtClean="0">
                          <a:highlight>
                            <a:srgbClr val="FFFF00"/>
                          </a:highlight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== </a:t>
                      </a:r>
                      <a:r>
                        <a:rPr lang="en-GB" sz="1600" kern="100" dirty="0">
                          <a:highlight>
                            <a:srgbClr val="FFFF00"/>
                          </a:highlight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0 )</a:t>
                      </a:r>
                      <a:endParaRPr lang="ko-KR" sz="1600" kern="100" dirty="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4190" indent="-504190" algn="just" hangingPunct="0">
                        <a:spcAft>
                          <a:spcPts val="300"/>
                        </a:spcAft>
                      </a:pPr>
                      <a:endParaRPr lang="en-GB" sz="1600" kern="10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107">
                <a:tc>
                  <a:txBody>
                    <a:bodyPr/>
                    <a:lstStyle/>
                    <a:p>
                      <a:pPr marL="504190" indent="-504190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274320" algn="l"/>
                          <a:tab pos="53975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 dirty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		</a:t>
                      </a:r>
                      <a:r>
                        <a:rPr lang="en-US" sz="1600" kern="100" dirty="0">
                          <a:effectLst>
                            <a:outerShdw blurRad="50800" dist="50800" dir="5400000" algn="ctr" rotWithShape="0">
                              <a:schemeClr val="bg1"/>
                            </a:outerShdw>
                          </a:effectLst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	</a:t>
                      </a:r>
                      <a:r>
                        <a:rPr lang="en-US" sz="1600" kern="100" dirty="0" smtClean="0">
                          <a:effectLst>
                            <a:outerShdw blurRad="50800" dist="50800" dir="5400000" algn="ctr" rotWithShape="0">
                              <a:schemeClr val="bg1"/>
                            </a:outerShdw>
                          </a:effectLst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    </a:t>
                      </a:r>
                      <a:r>
                        <a:rPr lang="en-GB" sz="1600" kern="100" dirty="0" err="1" smtClean="0">
                          <a:effectLst>
                            <a:outerShdw blurRad="50800" dist="50800" dir="5400000" algn="ctr" rotWithShape="0">
                              <a:schemeClr val="bg1"/>
                            </a:outerShdw>
                          </a:effectLst>
                          <a:highlight>
                            <a:srgbClr val="FFFF00"/>
                          </a:highlight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pred_weight_table</a:t>
                      </a:r>
                      <a:r>
                        <a:rPr lang="en-GB" sz="1600" kern="100" dirty="0" smtClean="0">
                          <a:effectLst>
                            <a:outerShdw blurRad="50800" dist="50800" dir="5400000" algn="ctr" rotWithShape="0">
                              <a:schemeClr val="bg1"/>
                            </a:outerShdw>
                          </a:effectLst>
                          <a:highlight>
                            <a:srgbClr val="FFFF00"/>
                          </a:highlight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()</a:t>
                      </a:r>
                      <a:endParaRPr lang="ko-KR" sz="1600" kern="100" dirty="0">
                        <a:effectLst>
                          <a:outerShdw blurRad="50800" dist="50800" dir="5400000" algn="ctr" rotWithShape="0">
                            <a:schemeClr val="bg1"/>
                          </a:outerShdw>
                        </a:effectLst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4190" indent="-504190" algn="just" hangingPunct="0">
                        <a:spcAft>
                          <a:spcPts val="300"/>
                        </a:spcAft>
                      </a:pPr>
                      <a:endParaRPr lang="en-GB" sz="1600" kern="10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107">
                <a:tc>
                  <a:txBody>
                    <a:bodyPr/>
                    <a:lstStyle/>
                    <a:p>
                      <a:pPr marL="504190" indent="-504190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 dirty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	</a:t>
                      </a:r>
                      <a:r>
                        <a:rPr lang="en-GB" sz="1600" kern="100" dirty="0" smtClean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} 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ko-KR" sz="1600" kern="100" dirty="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4190" indent="-504190" algn="just" hangingPunct="0">
                        <a:spcAft>
                          <a:spcPts val="300"/>
                        </a:spcAft>
                      </a:pPr>
                      <a:endParaRPr lang="en-GB" sz="1600" kern="10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662">
                <a:tc>
                  <a:txBody>
                    <a:bodyPr/>
                    <a:lstStyle/>
                    <a:p>
                      <a:pPr marL="504190" indent="499745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kern="100" dirty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…</a:t>
                      </a:r>
                      <a:endParaRPr lang="ko-KR" sz="1600" kern="100" dirty="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4190" indent="-504190" algn="just" hangingPunct="0">
                        <a:spcAft>
                          <a:spcPts val="300"/>
                        </a:spcAft>
                      </a:pPr>
                      <a:endParaRPr lang="en-GB" sz="1600" kern="10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107">
                <a:tc>
                  <a:txBody>
                    <a:bodyPr/>
                    <a:lstStyle/>
                    <a:p>
                      <a:pPr marL="504190" indent="-504190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}</a:t>
                      </a:r>
                      <a:endParaRPr lang="ko-KR" sz="1600" kern="10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4190" indent="-504190" algn="just" hangingPunct="0">
                        <a:spcAft>
                          <a:spcPts val="300"/>
                        </a:spcAft>
                      </a:pPr>
                      <a:endParaRPr lang="en-GB" sz="1600" kern="100" dirty="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66720" y="5286388"/>
            <a:ext cx="8599470" cy="11028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b="1" dirty="0" err="1" smtClean="0">
                <a:latin typeface="Times New Roman"/>
                <a:ea typeface="맑은 고딕"/>
              </a:rPr>
              <a:t>base_pred_weight_table_flag</a:t>
            </a:r>
            <a:r>
              <a:rPr lang="en-US" dirty="0" smtClean="0">
                <a:latin typeface="Times New Roman"/>
                <a:ea typeface="맑은 고딕"/>
              </a:rPr>
              <a:t> equals to 1 specifies that the weighted prediction parameter</a:t>
            </a:r>
          </a:p>
          <a:p>
            <a:pPr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dirty="0" smtClean="0">
                <a:latin typeface="Times New Roman"/>
                <a:ea typeface="맑은 고딕"/>
              </a:rPr>
              <a:t> for the texture of dependent view are inherited from the texture picture of base view. </a:t>
            </a:r>
          </a:p>
          <a:p>
            <a:pPr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dirty="0" smtClean="0">
                <a:latin typeface="Times New Roman"/>
                <a:ea typeface="맑은 고딕"/>
              </a:rPr>
              <a:t>When the </a:t>
            </a:r>
            <a:r>
              <a:rPr lang="en-US" dirty="0" err="1" smtClean="0">
                <a:latin typeface="Times New Roman"/>
                <a:ea typeface="맑은 고딕"/>
              </a:rPr>
              <a:t>base_pred_weight_table_flag</a:t>
            </a:r>
            <a:r>
              <a:rPr lang="en-US" dirty="0" smtClean="0">
                <a:latin typeface="Times New Roman"/>
                <a:ea typeface="맑은 고딕"/>
              </a:rPr>
              <a:t> is not present, it is inferred to be 0. 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2"/>
          <p:cNvSpPr txBox="1">
            <a:spLocks noChangeArrowheads="1"/>
          </p:cNvSpPr>
          <p:nvPr/>
        </p:nvSpPr>
        <p:spPr bwMode="auto">
          <a:xfrm>
            <a:off x="0" y="0"/>
            <a:ext cx="6572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2800" b="1" dirty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Test Sequences</a:t>
            </a:r>
            <a:endParaRPr lang="ko-KR" altLang="en-US" sz="2800" b="1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5123" name="Text Box 157"/>
          <p:cNvSpPr txBox="1">
            <a:spLocks noChangeArrowheads="1"/>
          </p:cNvSpPr>
          <p:nvPr/>
        </p:nvSpPr>
        <p:spPr bwMode="auto">
          <a:xfrm>
            <a:off x="238125" y="785813"/>
            <a:ext cx="9286875" cy="236988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u"/>
            </a:pPr>
            <a:r>
              <a:rPr lang="en-US" altLang="ko-KR" sz="2000" dirty="0">
                <a:latin typeface="Arial" charset="0"/>
                <a:ea typeface="돋움" pitchFamily="50" charset="-127"/>
              </a:rPr>
              <a:t>Fading sequences </a:t>
            </a:r>
            <a:endParaRPr lang="en-US" altLang="ko-KR" sz="2000" dirty="0" smtClean="0">
              <a:latin typeface="Arial" charset="0"/>
              <a:ea typeface="돋움" pitchFamily="50" charset="-127"/>
            </a:endParaRPr>
          </a:p>
          <a:p>
            <a:pPr marL="342900" indent="-342900">
              <a:buFont typeface="Wingdings" pitchFamily="2" charset="2"/>
              <a:buChar char="u"/>
            </a:pPr>
            <a:endParaRPr lang="en-US" altLang="ko-KR" sz="2000" dirty="0">
              <a:latin typeface="Arial" charset="0"/>
              <a:ea typeface="돋움" pitchFamily="50" charset="-127"/>
            </a:endParaRPr>
          </a:p>
          <a:p>
            <a:pPr marL="800100" lvl="1" indent="-342900">
              <a:buFont typeface="Arial" charset="0"/>
              <a:buChar char="•"/>
            </a:pPr>
            <a:r>
              <a:rPr lang="en-US" altLang="ko-KR" dirty="0" smtClean="0">
                <a:latin typeface="Arial" charset="0"/>
                <a:ea typeface="돋움" pitchFamily="50" charset="-127"/>
              </a:rPr>
              <a:t>The </a:t>
            </a:r>
            <a:r>
              <a:rPr lang="en-US" altLang="ko-KR" u="sng" dirty="0">
                <a:latin typeface="Arial" charset="0"/>
                <a:ea typeface="돋움" pitchFamily="50" charset="-127"/>
              </a:rPr>
              <a:t>fading tool used in HEVC (JCTVC-E041) </a:t>
            </a:r>
            <a:r>
              <a:rPr lang="en-US" altLang="ko-KR" dirty="0">
                <a:latin typeface="Arial" charset="0"/>
                <a:ea typeface="돋움" pitchFamily="50" charset="-127"/>
              </a:rPr>
              <a:t>applied to 3DV </a:t>
            </a:r>
            <a:r>
              <a:rPr lang="en-US" altLang="ko-KR" dirty="0" smtClean="0">
                <a:latin typeface="Arial" charset="0"/>
                <a:ea typeface="돋움" pitchFamily="50" charset="-127"/>
              </a:rPr>
              <a:t>Sequences</a:t>
            </a:r>
            <a:endParaRPr lang="en-US" altLang="ko-KR" dirty="0">
              <a:latin typeface="Arial" charset="0"/>
              <a:ea typeface="돋움" pitchFamily="50" charset="-127"/>
            </a:endParaRPr>
          </a:p>
          <a:p>
            <a:pPr marL="800100" lvl="1" indent="-342900">
              <a:buFont typeface="Arial" charset="0"/>
              <a:buChar char="•"/>
            </a:pPr>
            <a:r>
              <a:rPr lang="en-US" altLang="ko-KR" dirty="0">
                <a:latin typeface="Arial" charset="0"/>
                <a:ea typeface="돋움" pitchFamily="50" charset="-127"/>
              </a:rPr>
              <a:t>A </a:t>
            </a:r>
            <a:r>
              <a:rPr lang="en-US" altLang="ko-KR" u="sng" dirty="0">
                <a:latin typeface="Arial" charset="0"/>
                <a:ea typeface="돋움" pitchFamily="50" charset="-127"/>
              </a:rPr>
              <a:t>linear fade in/out </a:t>
            </a:r>
            <a:r>
              <a:rPr lang="en-US" altLang="ko-KR" dirty="0">
                <a:latin typeface="Arial" charset="0"/>
                <a:ea typeface="돋움" pitchFamily="50" charset="-127"/>
              </a:rPr>
              <a:t>on </a:t>
            </a:r>
            <a:r>
              <a:rPr lang="en-US" altLang="ko-KR" dirty="0" smtClean="0">
                <a:latin typeface="Arial" charset="0"/>
                <a:ea typeface="돋움" pitchFamily="50" charset="-127"/>
              </a:rPr>
              <a:t> each of the Y, U, V </a:t>
            </a:r>
            <a:r>
              <a:rPr lang="en-US" altLang="ko-KR" dirty="0">
                <a:latin typeface="Arial" charset="0"/>
                <a:ea typeface="돋움" pitchFamily="50" charset="-127"/>
              </a:rPr>
              <a:t>components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altLang="ko-KR" u="sng" dirty="0" smtClean="0">
                <a:latin typeface="Arial" charset="0"/>
                <a:ea typeface="돋움" pitchFamily="50" charset="-127"/>
              </a:rPr>
              <a:t>First </a:t>
            </a:r>
            <a:r>
              <a:rPr lang="en-US" altLang="ko-KR" u="sng" dirty="0">
                <a:latin typeface="Arial" charset="0"/>
                <a:ea typeface="돋움" pitchFamily="50" charset="-127"/>
              </a:rPr>
              <a:t>2-seconds </a:t>
            </a:r>
            <a:r>
              <a:rPr lang="en-US" altLang="ko-KR" dirty="0">
                <a:latin typeface="Arial" charset="0"/>
                <a:ea typeface="돋움" pitchFamily="50" charset="-127"/>
              </a:rPr>
              <a:t>of texture </a:t>
            </a:r>
            <a:r>
              <a:rPr lang="en-US" altLang="ko-KR" dirty="0" smtClean="0">
                <a:latin typeface="Arial" charset="0"/>
                <a:ea typeface="돋움" pitchFamily="50" charset="-127"/>
              </a:rPr>
              <a:t>videos </a:t>
            </a:r>
            <a:endParaRPr lang="en-US" altLang="ko-KR" dirty="0">
              <a:latin typeface="Arial" charset="0"/>
              <a:ea typeface="돋움" pitchFamily="50" charset="-127"/>
            </a:endParaRPr>
          </a:p>
          <a:p>
            <a:pPr marL="800100" lvl="1" indent="-342900"/>
            <a:r>
              <a:rPr lang="en-US" altLang="ko-KR" dirty="0" smtClean="0">
                <a:latin typeface="Arial" charset="0"/>
                <a:ea typeface="돋움" pitchFamily="50" charset="-127"/>
              </a:rPr>
              <a:t>	:  linear fade-out for 0 ~ 1 sec interval</a:t>
            </a:r>
          </a:p>
          <a:p>
            <a:pPr marL="800100" lvl="1" indent="-342900"/>
            <a:r>
              <a:rPr lang="en-US" altLang="ko-KR" dirty="0">
                <a:latin typeface="Arial" charset="0"/>
                <a:ea typeface="돋움" pitchFamily="50" charset="-127"/>
              </a:rPr>
              <a:t> </a:t>
            </a:r>
            <a:r>
              <a:rPr lang="en-US" altLang="ko-KR" dirty="0" smtClean="0">
                <a:latin typeface="Arial" charset="0"/>
                <a:ea typeface="돋움" pitchFamily="50" charset="-127"/>
              </a:rPr>
              <a:t>    :  linear fade-in for 1~2 sec interval</a:t>
            </a:r>
          </a:p>
          <a:p>
            <a:pPr marL="800100" lvl="1" indent="-342900"/>
            <a:r>
              <a:rPr lang="en-US" altLang="ko-KR" dirty="0">
                <a:latin typeface="Arial" charset="0"/>
                <a:ea typeface="돋움" pitchFamily="50" charset="-127"/>
              </a:rPr>
              <a:t> </a:t>
            </a:r>
            <a:r>
              <a:rPr lang="en-US" altLang="ko-KR" dirty="0" smtClean="0">
                <a:latin typeface="Arial" charset="0"/>
                <a:ea typeface="돋움" pitchFamily="50" charset="-127"/>
              </a:rPr>
              <a:t>    :  fading </a:t>
            </a:r>
            <a:r>
              <a:rPr lang="en-US" altLang="ko-KR" dirty="0">
                <a:latin typeface="Arial" charset="0"/>
                <a:ea typeface="돋움" pitchFamily="50" charset="-127"/>
              </a:rPr>
              <a:t>in/out strength [0.25,1</a:t>
            </a:r>
            <a:r>
              <a:rPr lang="en-US" altLang="ko-KR" dirty="0" smtClean="0">
                <a:latin typeface="Arial" charset="0"/>
                <a:ea typeface="돋움" pitchFamily="50" charset="-127"/>
              </a:rPr>
              <a:t>]</a:t>
            </a:r>
            <a:endParaRPr lang="en-US" altLang="ko-KR" dirty="0">
              <a:latin typeface="Arial" charset="0"/>
              <a:ea typeface="돋움" pitchFamily="50" charset="-127"/>
            </a:endParaRPr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5546" y="3257674"/>
            <a:ext cx="5143536" cy="3035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2"/>
          <p:cNvSpPr txBox="1">
            <a:spLocks noChangeArrowheads="1"/>
          </p:cNvSpPr>
          <p:nvPr/>
        </p:nvSpPr>
        <p:spPr bwMode="auto">
          <a:xfrm>
            <a:off x="0" y="0"/>
            <a:ext cx="6572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2800" b="1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Simulation result 1</a:t>
            </a:r>
            <a:endParaRPr lang="ko-KR" altLang="en-US" sz="2800" b="1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6147" name="TextBox 4"/>
          <p:cNvSpPr txBox="1">
            <a:spLocks noChangeArrowheads="1"/>
          </p:cNvSpPr>
          <p:nvPr/>
        </p:nvSpPr>
        <p:spPr bwMode="auto">
          <a:xfrm>
            <a:off x="666750" y="785813"/>
            <a:ext cx="835821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16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Anchor	: WP Off</a:t>
            </a:r>
          </a:p>
          <a:p>
            <a:r>
              <a:rPr lang="en-US" altLang="ko-KR" sz="16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Test    	: WP On w/o Parameter Inheritance </a:t>
            </a:r>
          </a:p>
          <a:p>
            <a:r>
              <a:rPr lang="en-US" altLang="ko-KR" sz="16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                 (weight and offset for inter-view ref. </a:t>
            </a:r>
            <a:r>
              <a:rPr lang="en-US" altLang="ko-KR" sz="1600" dirty="0" err="1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pic</a:t>
            </a:r>
            <a:r>
              <a:rPr lang="en-US" altLang="ko-KR" sz="16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set to 1.0, 0.0) </a:t>
            </a:r>
          </a:p>
          <a:p>
            <a:pPr>
              <a:buFontTx/>
              <a:buChar char="-"/>
            </a:pPr>
            <a:endParaRPr lang="ko-KR" altLang="en-US" sz="1600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867960" y="2000237"/>
          <a:ext cx="7728379" cy="4143406"/>
        </p:xfrm>
        <a:graphic>
          <a:graphicData uri="http://schemas.openxmlformats.org/drawingml/2006/table">
            <a:tbl>
              <a:tblPr/>
              <a:tblGrid>
                <a:gridCol w="1275433"/>
                <a:gridCol w="1020497"/>
                <a:gridCol w="1020497"/>
                <a:gridCol w="1020497"/>
                <a:gridCol w="1336852"/>
                <a:gridCol w="1085130"/>
                <a:gridCol w="969473"/>
              </a:tblGrid>
              <a:tr h="38604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맑은 고딕"/>
                          <a:ea typeface="맑은 고딕"/>
                          <a:cs typeface="Arial"/>
                        </a:rPr>
                        <a:t>　</a:t>
                      </a:r>
                      <a:endParaRPr lang="ko-KR" sz="1400" dirty="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Arial"/>
                          <a:ea typeface="맑은 고딕"/>
                        </a:rPr>
                        <a:t>video 0</a:t>
                      </a:r>
                      <a:endParaRPr lang="ko-KR" sz="14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Arial"/>
                          <a:ea typeface="맑은 고딕"/>
                        </a:rPr>
                        <a:t>video 1</a:t>
                      </a:r>
                      <a:endParaRPr lang="ko-KR" sz="1400" dirty="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Arial"/>
                          <a:ea typeface="맑은 고딕"/>
                        </a:rPr>
                        <a:t>video 2</a:t>
                      </a:r>
                      <a:endParaRPr lang="ko-KR" sz="14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Arial"/>
                          <a:ea typeface="맑은 고딕"/>
                        </a:rPr>
                        <a:t>video only</a:t>
                      </a:r>
                      <a:endParaRPr lang="ko-KR" sz="14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Arial"/>
                          <a:ea typeface="맑은 고딕"/>
                        </a:rPr>
                        <a:t>enc time</a:t>
                      </a:r>
                      <a:endParaRPr lang="ko-KR" sz="14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Arial"/>
                          <a:ea typeface="맑은 고딕"/>
                        </a:rPr>
                        <a:t>dec time</a:t>
                      </a:r>
                      <a:endParaRPr lang="ko-KR" sz="14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963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Arial"/>
                          <a:ea typeface="맑은 고딕"/>
                        </a:rPr>
                        <a:t>Balloons</a:t>
                      </a:r>
                      <a:endParaRPr lang="ko-KR" sz="14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latin typeface="Arial"/>
                          <a:ea typeface="맑은 고딕"/>
                          <a:cs typeface="Times New Roman"/>
                        </a:rPr>
                        <a:t>-36.0%</a:t>
                      </a:r>
                      <a:endParaRPr lang="ko-KR" sz="14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-19.5%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-18.3%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-29.7%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147.0%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102.6%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69963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Arial"/>
                          <a:ea typeface="맑은 고딕"/>
                        </a:rPr>
                        <a:t>Kendo</a:t>
                      </a:r>
                      <a:endParaRPr lang="ko-KR" sz="14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latin typeface="Arial"/>
                          <a:ea typeface="맑은 고딕"/>
                          <a:cs typeface="Times New Roman"/>
                        </a:rPr>
                        <a:t>-18.6%</a:t>
                      </a:r>
                      <a:endParaRPr lang="ko-KR" sz="14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latin typeface="Arial"/>
                          <a:ea typeface="맑은 고딕"/>
                          <a:cs typeface="Times New Roman"/>
                        </a:rPr>
                        <a:t>-4.6%</a:t>
                      </a:r>
                      <a:endParaRPr lang="ko-KR" sz="14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-2.5%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-13.5%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186.2%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100.4%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9963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Arial"/>
                          <a:ea typeface="맑은 고딕"/>
                        </a:rPr>
                        <a:t>Newspapercc</a:t>
                      </a:r>
                      <a:endParaRPr lang="ko-KR" sz="14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-33.0%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latin typeface="Arial"/>
                          <a:ea typeface="맑은 고딕"/>
                          <a:cs typeface="Times New Roman"/>
                        </a:rPr>
                        <a:t>-21.9%</a:t>
                      </a:r>
                      <a:endParaRPr lang="ko-KR" sz="14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latin typeface="Arial"/>
                          <a:ea typeface="맑은 고딕"/>
                          <a:cs typeface="Times New Roman"/>
                        </a:rPr>
                        <a:t>-23.5%</a:t>
                      </a:r>
                      <a:endParaRPr lang="ko-KR" sz="14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-29.2%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127.7%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97.8%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943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err="1">
                          <a:latin typeface="Arial"/>
                          <a:ea typeface="맑은 고딕"/>
                        </a:rPr>
                        <a:t>GhostTownFly</a:t>
                      </a:r>
                      <a:endParaRPr lang="ko-KR" sz="1400" dirty="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-29.6%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-2.0%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-2.8%</a:t>
                      </a:r>
                      <a:endParaRPr lang="ko-KR" sz="14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latin typeface="Arial"/>
                          <a:ea typeface="맑은 고딕"/>
                          <a:cs typeface="Times New Roman"/>
                        </a:rPr>
                        <a:t>-24.6%</a:t>
                      </a:r>
                      <a:endParaRPr lang="ko-KR" sz="14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159.6%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106.2%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9963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Arial"/>
                          <a:ea typeface="맑은 고딕"/>
                        </a:rPr>
                        <a:t>PoznanHall2</a:t>
                      </a:r>
                      <a:endParaRPr lang="ko-KR" sz="14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-32.1%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-9.7%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-15.9%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latin typeface="Arial"/>
                          <a:ea typeface="맑은 고딕"/>
                          <a:cs typeface="Times New Roman"/>
                        </a:rPr>
                        <a:t>-24.8%</a:t>
                      </a:r>
                      <a:endParaRPr lang="ko-KR" sz="14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160.2%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100.4%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9963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Arial"/>
                          <a:ea typeface="맑은 고딕"/>
                        </a:rPr>
                        <a:t>PoznanStreet</a:t>
                      </a:r>
                      <a:endParaRPr lang="ko-KR" sz="14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-27.5%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-16.3%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-14.5%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latin typeface="Arial"/>
                          <a:ea typeface="맑은 고딕"/>
                          <a:cs typeface="Times New Roman"/>
                        </a:rPr>
                        <a:t>-24.6%</a:t>
                      </a:r>
                      <a:endParaRPr lang="ko-KR" sz="14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128.5%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101.3%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604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Arial"/>
                          <a:ea typeface="맑은 고딕"/>
                        </a:rPr>
                        <a:t>UndoDancer</a:t>
                      </a:r>
                      <a:endParaRPr lang="ko-KR" sz="14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-37.2%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-19.0%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-23.7%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latin typeface="Arial"/>
                          <a:ea typeface="맑은 고딕"/>
                          <a:cs typeface="Times New Roman"/>
                        </a:rPr>
                        <a:t>-33.3%</a:t>
                      </a:r>
                      <a:endParaRPr lang="ko-KR" sz="14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150.7%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98.6%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963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Arial"/>
                          <a:ea typeface="맑은 고딕"/>
                        </a:rPr>
                        <a:t>1024x768</a:t>
                      </a:r>
                      <a:endParaRPr lang="ko-KR" sz="14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-29.2%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-15.3%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-14.8%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-24.1%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151.8%</a:t>
                      </a:r>
                      <a:endParaRPr lang="ko-KR" sz="14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100.3%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8604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Arial"/>
                          <a:ea typeface="맑은 고딕"/>
                        </a:rPr>
                        <a:t>1920x1088</a:t>
                      </a:r>
                      <a:endParaRPr lang="ko-KR" sz="14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-31.6%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-11.8%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-14.2%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"/>
                          <a:ea typeface="맑은 고딕"/>
                          <a:cs typeface="Times New Roman"/>
                        </a:rPr>
                        <a:t>-26.8%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149.2%</a:t>
                      </a:r>
                      <a:endParaRPr lang="ko-KR" sz="14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101.6%</a:t>
                      </a:r>
                      <a:endParaRPr lang="ko-KR" sz="14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04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Arial"/>
                          <a:ea typeface="맑은 고딕"/>
                        </a:rPr>
                        <a:t>average</a:t>
                      </a:r>
                      <a:endParaRPr lang="ko-KR" sz="14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>
                          <a:latin typeface="맑은 고딕"/>
                          <a:ea typeface="맑은 고딕"/>
                          <a:cs typeface="Times New Roman"/>
                        </a:rPr>
                        <a:t>-30.6%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>
                          <a:latin typeface="맑은 고딕"/>
                          <a:ea typeface="맑은 고딕"/>
                          <a:cs typeface="Times New Roman"/>
                        </a:rPr>
                        <a:t>-13.3%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>
                          <a:latin typeface="맑은 고딕"/>
                          <a:ea typeface="맑은 고딕"/>
                          <a:cs typeface="Times New Roman"/>
                        </a:rPr>
                        <a:t>-14.5%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>
                          <a:latin typeface="맑은 고딕"/>
                          <a:ea typeface="맑은 고딕"/>
                          <a:cs typeface="Times New Roman"/>
                        </a:rPr>
                        <a:t>-25.7%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150.3%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  <a:cs typeface="Times New Roman"/>
                        </a:rPr>
                        <a:t>101.0%</a:t>
                      </a:r>
                      <a:endParaRPr lang="ko-KR" sz="14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기본 디자인">
  <a:themeElements>
    <a:clrScheme name="1_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11884</TotalTime>
  <Words>1073</Words>
  <Application>Microsoft Office PowerPoint</Application>
  <PresentationFormat>A4 Paper (210x297 mm)</PresentationFormat>
  <Paragraphs>364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1_기본 디자인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admin</dc:creator>
  <cp:lastModifiedBy>SYea</cp:lastModifiedBy>
  <cp:revision>995</cp:revision>
  <dcterms:created xsi:type="dcterms:W3CDTF">2008-11-26T05:44:28Z</dcterms:created>
  <dcterms:modified xsi:type="dcterms:W3CDTF">2013-01-19T10:24:30Z</dcterms:modified>
</cp:coreProperties>
</file>