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303" r:id="rId3"/>
    <p:sldId id="289" r:id="rId4"/>
    <p:sldId id="293" r:id="rId5"/>
    <p:sldId id="294" r:id="rId6"/>
    <p:sldId id="297" r:id="rId7"/>
    <p:sldId id="295" r:id="rId8"/>
    <p:sldId id="299" r:id="rId9"/>
    <p:sldId id="302" r:id="rId10"/>
    <p:sldId id="292" r:id="rId11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014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3484" y="-8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814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0814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4C061F74-FA37-4586-8A4E-7BB7728F0B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07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0" y="4561227"/>
            <a:ext cx="5364480" cy="432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814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0814"/>
            <a:ext cx="3169920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35" tIns="47867" rIns="95735" bIns="47867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42FCD96D-BD87-4CD4-BE8B-94ED7A2243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465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F1FC2C-29DB-4635-AD4B-D87F2896532C}" type="slidenum">
              <a:rPr lang="en-US"/>
              <a:pPr/>
              <a:t>1</a:t>
            </a:fld>
            <a:endParaRPr lang="en-US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A0BF9B1-DCEE-43D6-96A9-4C2C8A93D0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46251-4CB6-4E3E-A953-A247795C78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C624B-B996-415C-BA46-25276127F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20A1F9-0C9D-4B50-A651-15600B6176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8EA3B2-BF0C-471A-A35D-E38362BD29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BD465-528B-4A3C-8B94-8D161022B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81CF-F463-4A04-B969-B8AF3924254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356F7B7-B556-40AE-A51E-248B62328B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26516-D2AE-43DB-A429-04BC0AABAC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8A14F5B-14FE-4EA9-AAC8-710CF892E81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1651F7-AB9A-4A21-973B-FE28D4AA92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79557EA-0937-4BC5-ABCD-CB261330F95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5" descr="SCU_PPT_centenial_footer2.tif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03925"/>
            <a:ext cx="91440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086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altLang="zh-CN" sz="3600" dirty="0"/>
              <a:t>Fast DMM Selection for Depth Intra Coding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8766" y="4191000"/>
            <a:ext cx="5049290" cy="8382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altLang="zh-CN" sz="1600" dirty="0"/>
              <a:t>Zhouye </a:t>
            </a:r>
            <a:r>
              <a:rPr lang="en-US" altLang="zh-CN" sz="1600" dirty="0" smtClean="0"/>
              <a:t>Gu (Santa Clara University)</a:t>
            </a:r>
          </a:p>
          <a:p>
            <a:pPr algn="ctr"/>
            <a:r>
              <a:rPr lang="en-US" altLang="zh-CN" sz="1600" dirty="0" err="1" smtClean="0"/>
              <a:t>Jianhua</a:t>
            </a:r>
            <a:r>
              <a:rPr lang="en-US" altLang="zh-CN" sz="1600" dirty="0" smtClean="0"/>
              <a:t> </a:t>
            </a:r>
            <a:r>
              <a:rPr lang="en-US" altLang="zh-CN" sz="1600" dirty="0" err="1" smtClean="0"/>
              <a:t>Zheng</a:t>
            </a:r>
            <a:r>
              <a:rPr lang="en-US" altLang="zh-CN" sz="1600" dirty="0" smtClean="0"/>
              <a:t> (</a:t>
            </a:r>
            <a:r>
              <a:rPr lang="en-US" altLang="zh-CN" sz="1600" dirty="0" err="1" smtClean="0"/>
              <a:t>HiSilicon</a:t>
            </a:r>
            <a:r>
              <a:rPr lang="en-US" altLang="zh-CN" sz="1600" dirty="0" smtClean="0"/>
              <a:t>) </a:t>
            </a:r>
          </a:p>
          <a:p>
            <a:pPr algn="ctr"/>
            <a:r>
              <a:rPr lang="en-US" altLang="zh-CN" sz="1600" dirty="0" smtClean="0"/>
              <a:t>Nam Ling  (Santa Clara University)</a:t>
            </a:r>
            <a:endParaRPr lang="en-US" altLang="zh-CN" sz="16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170911" y="3543300"/>
            <a:ext cx="1905000" cy="4953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None/>
              <a:defRPr kumimoji="0"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None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None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mtClean="0"/>
              <a:t>JCT3V-C0190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286000" y="1752600"/>
            <a:ext cx="6172200" cy="1676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Introduction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447800"/>
            <a:ext cx="7315200" cy="4873752"/>
          </a:xfrm>
        </p:spPr>
        <p:txBody>
          <a:bodyPr/>
          <a:lstStyle/>
          <a:p>
            <a:pPr algn="just"/>
            <a:r>
              <a:rPr lang="en-US" altLang="zh-CN" dirty="0"/>
              <a:t>I</a:t>
            </a:r>
            <a:r>
              <a:rPr lang="en-US" altLang="zh-CN" dirty="0" smtClean="0"/>
              <a:t>ntra depth frame compression usually takes much more time compared to intra texture frame compression. </a:t>
            </a:r>
          </a:p>
          <a:p>
            <a:pPr algn="just"/>
            <a:r>
              <a:rPr lang="en-US" altLang="zh-CN" dirty="0"/>
              <a:t>Design additional condition for adding DMMs to full-RD cost calculation </a:t>
            </a:r>
            <a:r>
              <a:rPr lang="en-US" altLang="zh-CN" dirty="0" smtClean="0"/>
              <a:t>list to </a:t>
            </a:r>
            <a:r>
              <a:rPr lang="en-US" altLang="zh-CN" dirty="0"/>
              <a:t>reduce unnecessary </a:t>
            </a:r>
            <a:r>
              <a:rPr lang="en-US" altLang="zh-CN" dirty="0" smtClean="0"/>
              <a:t>cost </a:t>
            </a:r>
            <a:r>
              <a:rPr lang="en-US" altLang="zh-CN" dirty="0"/>
              <a:t>calculation .</a:t>
            </a:r>
            <a:endParaRPr lang="en-US" altLang="zh-CN" dirty="0" smtClean="0"/>
          </a:p>
          <a:p>
            <a:r>
              <a:rPr lang="en-US" altLang="zh-CN" dirty="0" smtClean="0"/>
              <a:t>Propose two methods,</a:t>
            </a:r>
            <a:r>
              <a:rPr lang="en-CA" altLang="zh-CN" dirty="0"/>
              <a:t> implemented on HTM5.1</a:t>
            </a:r>
            <a:r>
              <a:rPr lang="en-US" altLang="zh-CN" dirty="0" smtClean="0"/>
              <a:t>:</a:t>
            </a:r>
          </a:p>
          <a:p>
            <a:pPr marL="0" indent="0">
              <a:buNone/>
            </a:pPr>
            <a:r>
              <a:rPr lang="en-US" altLang="zh-CN" dirty="0" smtClean="0"/>
              <a:t>    </a:t>
            </a:r>
            <a:r>
              <a:rPr lang="en-US" altLang="zh-CN" sz="2000" dirty="0" smtClean="0"/>
              <a:t>Method 1: 27.8% time saving, 0.31% BD-rate lost</a:t>
            </a:r>
          </a:p>
          <a:p>
            <a:pPr marL="0" indent="0">
              <a:buNone/>
            </a:pPr>
            <a:r>
              <a:rPr lang="en-US" altLang="zh-CN" sz="2000" dirty="0" smtClean="0"/>
              <a:t>     </a:t>
            </a:r>
            <a:r>
              <a:rPr lang="en-US" altLang="zh-CN" sz="2000" dirty="0"/>
              <a:t>Method</a:t>
            </a:r>
            <a:r>
              <a:rPr lang="en-US" altLang="zh-CN" sz="2000" dirty="0" smtClean="0"/>
              <a:t> 2: 14.7% time saving, 0.16% BD-rate lost</a:t>
            </a:r>
          </a:p>
          <a:p>
            <a:pPr marL="0" indent="0">
              <a:buNone/>
            </a:pPr>
            <a:endParaRPr lang="en-US" altLang="zh-CN" sz="2000" dirty="0"/>
          </a:p>
          <a:p>
            <a:pPr marL="0" indent="0">
              <a:buNone/>
            </a:pPr>
            <a:r>
              <a:rPr lang="en-US" altLang="zh-CN" sz="2000" dirty="0" smtClean="0"/>
              <a:t>    </a:t>
            </a:r>
            <a:r>
              <a:rPr lang="en-US" altLang="zh-CN" sz="2000" dirty="0"/>
              <a:t>Thanks </a:t>
            </a:r>
            <a:r>
              <a:rPr lang="en-US" altLang="zh-CN" sz="2000" dirty="0" smtClean="0"/>
              <a:t>Qualcomm for cross-checking </a:t>
            </a:r>
            <a:r>
              <a:rPr lang="en-US" altLang="zh-CN" sz="2000" dirty="0"/>
              <a:t>(JCT3V-C0209)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31748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371600"/>
            <a:ext cx="4038600" cy="35814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In 3D-HEVC intra depth coding, Depth Modeling Modes(DMMs) are added to the Full-RD cost calculation list after selection of several Most Probable Modes (MPMs)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762903"/>
              </p:ext>
            </p:extLst>
          </p:nvPr>
        </p:nvGraphicFramePr>
        <p:xfrm>
          <a:off x="4648200" y="1371600"/>
          <a:ext cx="2514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[0]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…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[m+2]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</a:t>
                      </a:r>
                      <a:r>
                        <a:rPr lang="en-US" altLang="zh-CN" dirty="0" err="1" smtClean="0"/>
                        <a:t>m+n</a:t>
                      </a:r>
                      <a:r>
                        <a:rPr lang="en-US" altLang="zh-CN" dirty="0" smtClean="0"/>
                        <a:t>]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7239000" y="1371600"/>
            <a:ext cx="228600" cy="144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Right Brace 7"/>
          <p:cNvSpPr/>
          <p:nvPr/>
        </p:nvSpPr>
        <p:spPr>
          <a:xfrm>
            <a:off x="7239000" y="2895600"/>
            <a:ext cx="228600" cy="1447800"/>
          </a:xfrm>
          <a:prstGeom prst="rightBrace">
            <a:avLst>
              <a:gd name="adj1" fmla="val 8333"/>
              <a:gd name="adj2" fmla="val 505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5"/>
          <p:cNvSpPr/>
          <p:nvPr/>
        </p:nvSpPr>
        <p:spPr>
          <a:xfrm>
            <a:off x="7620000" y="1981200"/>
            <a:ext cx="9144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7696200" y="1981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MPMs</a:t>
            </a:r>
            <a:endParaRPr lang="zh-CN" altLang="en-US" sz="1800" dirty="0"/>
          </a:p>
        </p:txBody>
      </p:sp>
      <p:sp>
        <p:nvSpPr>
          <p:cNvPr id="11" name="Rectangle 10"/>
          <p:cNvSpPr/>
          <p:nvPr/>
        </p:nvSpPr>
        <p:spPr>
          <a:xfrm>
            <a:off x="7620000" y="3440668"/>
            <a:ext cx="9144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7696200" y="34406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DMMs</a:t>
            </a:r>
            <a:endParaRPr lang="zh-CN" altLang="en-US" sz="1800" dirty="0"/>
          </a:p>
        </p:txBody>
      </p:sp>
      <p:sp>
        <p:nvSpPr>
          <p:cNvPr id="10" name="Bent Arrow 9"/>
          <p:cNvSpPr/>
          <p:nvPr/>
        </p:nvSpPr>
        <p:spPr>
          <a:xfrm rot="10800000">
            <a:off x="4953000" y="4343400"/>
            <a:ext cx="1219200" cy="914400"/>
          </a:xfrm>
          <a:prstGeom prst="bentArrow">
            <a:avLst>
              <a:gd name="adj1" fmla="val 15000"/>
              <a:gd name="adj2" fmla="val 2083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14600" y="4880849"/>
            <a:ext cx="23622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2514600" y="4880849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Full RD cost Calculation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zh-CN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01000" cy="4873752"/>
          </a:xfrm>
        </p:spPr>
        <p:txBody>
          <a:bodyPr>
            <a:normAutofit/>
          </a:bodyPr>
          <a:lstStyle/>
          <a:p>
            <a:r>
              <a:rPr lang="en-US" altLang="zh-CN" sz="2000" dirty="0" smtClean="0"/>
              <a:t>However, most of the CUs in depth frame are flat </a:t>
            </a:r>
            <a:r>
              <a:rPr lang="en-US" altLang="zh-CN" sz="2000" dirty="0"/>
              <a:t>or </a:t>
            </a:r>
            <a:r>
              <a:rPr lang="en-US" altLang="zh-CN" sz="2000" dirty="0" smtClean="0"/>
              <a:t>smooth and </a:t>
            </a:r>
            <a:r>
              <a:rPr lang="en-US" altLang="zh-CN" sz="2000" dirty="0"/>
              <a:t>DMMs are designed for CU with edge or sharp transition </a:t>
            </a:r>
            <a:r>
              <a:rPr lang="en-US" altLang="zh-CN" sz="2000" dirty="0" smtClean="0"/>
              <a:t>=&gt; less </a:t>
            </a:r>
            <a:r>
              <a:rPr lang="en-US" altLang="zh-CN" sz="2000" dirty="0"/>
              <a:t>efficient for smooth CU </a:t>
            </a:r>
            <a:r>
              <a:rPr lang="en-US" altLang="zh-CN" sz="2000" dirty="0" smtClean="0"/>
              <a:t>compression.</a:t>
            </a:r>
          </a:p>
          <a:p>
            <a:r>
              <a:rPr lang="en-US" altLang="zh-CN" sz="2000" dirty="0" smtClean="0"/>
              <a:t>For example, </a:t>
            </a:r>
            <a:r>
              <a:rPr lang="en-US" altLang="zh-CN" sz="2000" i="1" dirty="0" smtClean="0"/>
              <a:t>Newspaper</a:t>
            </a:r>
            <a:r>
              <a:rPr lang="en-US" altLang="zh-CN" sz="2000" dirty="0" smtClean="0"/>
              <a:t> </a:t>
            </a:r>
            <a:r>
              <a:rPr lang="en-US" altLang="zh-CN" sz="2000" dirty="0"/>
              <a:t>sequence, after full RD-cost calculation, only 4.2% of best modes </a:t>
            </a:r>
            <a:r>
              <a:rPr lang="en-US" altLang="zh-CN" sz="2000" dirty="0" smtClean="0"/>
              <a:t>are </a:t>
            </a:r>
            <a:r>
              <a:rPr lang="en-US" altLang="zh-CN" sz="2000" dirty="0"/>
              <a:t>DMMs</a:t>
            </a:r>
            <a:r>
              <a:rPr lang="en-US" altLang="zh-CN" sz="2000" dirty="0" smtClean="0"/>
              <a:t>. (QP = 25)</a:t>
            </a:r>
            <a:endParaRPr lang="zh-CN" alt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3200" y="3733800"/>
            <a:ext cx="26265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294" y="3733800"/>
            <a:ext cx="3281856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219200" y="5695950"/>
            <a:ext cx="6477000" cy="838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600" dirty="0" smtClean="0"/>
              <a:t>(a) Kendo                                                (b</a:t>
            </a:r>
            <a:r>
              <a:rPr lang="en-US" altLang="zh-CN" sz="1600" dirty="0"/>
              <a:t>) </a:t>
            </a:r>
            <a:r>
              <a:rPr lang="en-US" altLang="zh-CN" sz="1600" dirty="0" smtClean="0"/>
              <a:t>PoznanHall2</a:t>
            </a:r>
          </a:p>
          <a:p>
            <a:pPr marL="0" indent="0" algn="ctr">
              <a:buNone/>
            </a:pPr>
            <a:r>
              <a:rPr lang="en-US" altLang="zh-CN" sz="1600" dirty="0" smtClean="0"/>
              <a:t>Example of Depth frames</a:t>
            </a:r>
            <a:endParaRPr lang="en-US" altLang="zh-CN" sz="1600" dirty="0"/>
          </a:p>
        </p:txBody>
      </p:sp>
    </p:spTree>
    <p:extLst>
      <p:ext uri="{BB962C8B-B14F-4D97-AF65-F5344CB8AC3E}">
        <p14:creationId xmlns:p14="http://schemas.microsoft.com/office/powerpoint/2010/main" val="361996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Proposal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533400" y="1447800"/>
            <a:ext cx="3505200" cy="3810000"/>
          </a:xfrm>
        </p:spPr>
        <p:txBody>
          <a:bodyPr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en-US" sz="1800" b="1" dirty="0" smtClean="0"/>
              <a:t>Method 1</a:t>
            </a:r>
            <a:r>
              <a:rPr lang="en-US" altLang="zh-CN" sz="1800" dirty="0"/>
              <a:t>: skip DMM full-RD cost calculation when the first mode in the full-RD calculation list is planar (</a:t>
            </a:r>
            <a:r>
              <a:rPr lang="en-CA" altLang="zh-CN" sz="1800" dirty="0" err="1"/>
              <a:t>uiRdModeList</a:t>
            </a:r>
            <a:r>
              <a:rPr lang="en-CA" altLang="zh-CN" sz="1800" dirty="0"/>
              <a:t>[0] == 0</a:t>
            </a:r>
            <a:r>
              <a:rPr lang="en-US" altLang="zh-CN" sz="1800" dirty="0"/>
              <a:t>) </a:t>
            </a:r>
          </a:p>
          <a:p>
            <a:pPr algn="just">
              <a:lnSpc>
                <a:spcPct val="120000"/>
              </a:lnSpc>
            </a:pPr>
            <a:r>
              <a:rPr lang="en-US" sz="1800" dirty="0" smtClean="0"/>
              <a:t>This is because when the first MPM is planar, the CU is very likely to be smooth and rarely select DMMs as best mode. </a:t>
            </a:r>
            <a:endParaRPr lang="en-US" sz="1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7614581"/>
              </p:ext>
            </p:extLst>
          </p:nvPr>
        </p:nvGraphicFramePr>
        <p:xfrm>
          <a:off x="4648200" y="1828800"/>
          <a:ext cx="2514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[0]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…</a:t>
                      </a:r>
                      <a:endParaRPr lang="zh-CN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[m+1]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[m+2]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…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uiRdModeList</a:t>
                      </a:r>
                      <a:r>
                        <a:rPr lang="en-US" altLang="zh-CN" dirty="0" smtClean="0"/>
                        <a:t>[</a:t>
                      </a:r>
                      <a:r>
                        <a:rPr lang="en-US" altLang="zh-CN" dirty="0" err="1" smtClean="0"/>
                        <a:t>m+n</a:t>
                      </a:r>
                      <a:r>
                        <a:rPr lang="en-US" altLang="zh-CN" dirty="0" smtClean="0"/>
                        <a:t>]</a:t>
                      </a:r>
                      <a:endParaRPr lang="zh-CN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ight Brace 4"/>
          <p:cNvSpPr/>
          <p:nvPr/>
        </p:nvSpPr>
        <p:spPr>
          <a:xfrm>
            <a:off x="7239000" y="1828800"/>
            <a:ext cx="228600" cy="144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ight Brace 5"/>
          <p:cNvSpPr/>
          <p:nvPr/>
        </p:nvSpPr>
        <p:spPr>
          <a:xfrm>
            <a:off x="7239000" y="3352800"/>
            <a:ext cx="228600" cy="1447800"/>
          </a:xfrm>
          <a:prstGeom prst="rightBrace">
            <a:avLst>
              <a:gd name="adj1" fmla="val 8333"/>
              <a:gd name="adj2" fmla="val 505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Rectangle 6"/>
          <p:cNvSpPr/>
          <p:nvPr/>
        </p:nvSpPr>
        <p:spPr>
          <a:xfrm>
            <a:off x="7620000" y="2438400"/>
            <a:ext cx="9144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696200" y="2438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MPMs</a:t>
            </a:r>
            <a:endParaRPr lang="zh-CN" alt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7620000" y="3897868"/>
            <a:ext cx="9144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696200" y="3897868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DMMs</a:t>
            </a:r>
            <a:endParaRPr lang="zh-CN" altLang="en-US" sz="1800" dirty="0"/>
          </a:p>
        </p:txBody>
      </p:sp>
      <p:sp>
        <p:nvSpPr>
          <p:cNvPr id="11" name="Bent Arrow 10"/>
          <p:cNvSpPr/>
          <p:nvPr/>
        </p:nvSpPr>
        <p:spPr>
          <a:xfrm rot="10800000">
            <a:off x="4953000" y="4800600"/>
            <a:ext cx="1219200" cy="914400"/>
          </a:xfrm>
          <a:prstGeom prst="bentArrow">
            <a:avLst>
              <a:gd name="adj1" fmla="val 15000"/>
              <a:gd name="adj2" fmla="val 20833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14600" y="5338049"/>
            <a:ext cx="2362200" cy="3693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514600" y="5338049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dirty="0" smtClean="0"/>
              <a:t>Full RD cost Calculation</a:t>
            </a:r>
            <a:endParaRPr lang="zh-CN" alt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7010400" y="1752600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</a:rPr>
              <a:t>==0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2" name="Multiply 1"/>
          <p:cNvSpPr/>
          <p:nvPr/>
        </p:nvSpPr>
        <p:spPr>
          <a:xfrm>
            <a:off x="5554978" y="2971800"/>
            <a:ext cx="762000" cy="2074902"/>
          </a:xfrm>
          <a:prstGeom prst="mathMultiply">
            <a:avLst>
              <a:gd name="adj1" fmla="val 7520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203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7467600" cy="7921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Proposal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09600" y="762000"/>
            <a:ext cx="7315200" cy="4648200"/>
          </a:xfrm>
        </p:spPr>
        <p:txBody>
          <a:bodyPr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 dirty="0" smtClean="0"/>
              <a:t>Method 2</a:t>
            </a:r>
            <a:r>
              <a:rPr lang="en-US" altLang="zh-CN" sz="1600" dirty="0" smtClean="0"/>
              <a:t>: </a:t>
            </a:r>
            <a:r>
              <a:rPr lang="en-US" sz="1600" dirty="0" smtClean="0"/>
              <a:t>Refinement </a:t>
            </a:r>
            <a:r>
              <a:rPr lang="en-US" sz="1600" dirty="0"/>
              <a:t>for DMM mode1 </a:t>
            </a:r>
            <a:r>
              <a:rPr lang="en-US" sz="1600" dirty="0" smtClean="0"/>
              <a:t>and mode3 based </a:t>
            </a:r>
            <a:r>
              <a:rPr lang="en-US" sz="1600" smtClean="0"/>
              <a:t>on Method 1</a:t>
            </a:r>
            <a:endParaRPr lang="en-US" sz="1600" dirty="0" smtClean="0"/>
          </a:p>
          <a:p>
            <a:pPr algn="just">
              <a:lnSpc>
                <a:spcPct val="120000"/>
              </a:lnSpc>
            </a:pPr>
            <a:endParaRPr lang="en-US" sz="1800" dirty="0" smtClean="0"/>
          </a:p>
          <a:p>
            <a:pPr algn="just">
              <a:lnSpc>
                <a:spcPct val="120000"/>
              </a:lnSpc>
            </a:pPr>
            <a:endParaRPr lang="en-US" sz="1800" dirty="0" smtClean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algn="just">
              <a:lnSpc>
                <a:spcPct val="120000"/>
              </a:lnSpc>
            </a:pPr>
            <a:endParaRPr lang="en-US" sz="1800" dirty="0" smtClean="0"/>
          </a:p>
          <a:p>
            <a:pPr algn="just">
              <a:lnSpc>
                <a:spcPct val="120000"/>
              </a:lnSpc>
            </a:pPr>
            <a:endParaRPr lang="en-US" sz="1800" dirty="0"/>
          </a:p>
          <a:p>
            <a:pPr marL="0" indent="0" algn="just">
              <a:lnSpc>
                <a:spcPct val="120000"/>
              </a:lnSpc>
              <a:buNone/>
            </a:pPr>
            <a:endParaRPr lang="en-US" sz="1800" dirty="0" smtClean="0"/>
          </a:p>
          <a:p>
            <a:pPr algn="just">
              <a:lnSpc>
                <a:spcPct val="120000"/>
              </a:lnSpc>
            </a:pPr>
            <a:endParaRPr lang="en-US" sz="1400" dirty="0" smtClean="0"/>
          </a:p>
          <a:p>
            <a:pPr algn="just">
              <a:lnSpc>
                <a:spcPct val="120000"/>
              </a:lnSpc>
            </a:pPr>
            <a:r>
              <a:rPr lang="en-US" sz="1400" dirty="0" smtClean="0"/>
              <a:t>Under </a:t>
            </a:r>
            <a:r>
              <a:rPr lang="en-US" sz="1400" dirty="0"/>
              <a:t>the Pre-selection condition </a:t>
            </a:r>
            <a:r>
              <a:rPr lang="en-US" sz="1400" dirty="0" smtClean="0"/>
              <a:t>in Method 1, </a:t>
            </a:r>
            <a:r>
              <a:rPr lang="en-US" sz="1400" dirty="0"/>
              <a:t>most unnecessary DMM full-RD cost calculation is skipped. However, it still misses some cases when DMM is selected as the best mode under that condition. F</a:t>
            </a:r>
            <a:r>
              <a:rPr lang="en-US" sz="1400" dirty="0" smtClean="0"/>
              <a:t>or </a:t>
            </a:r>
            <a:r>
              <a:rPr lang="en-US" sz="1400" dirty="0"/>
              <a:t>those missed DMMs, DMM mode1 without delta </a:t>
            </a:r>
            <a:r>
              <a:rPr lang="en-US" sz="1400" dirty="0" smtClean="0"/>
              <a:t>CPV(Constant </a:t>
            </a:r>
            <a:r>
              <a:rPr lang="en-US" sz="1400" dirty="0"/>
              <a:t>P</a:t>
            </a:r>
            <a:r>
              <a:rPr lang="en-US" sz="1400" dirty="0" smtClean="0"/>
              <a:t>artition </a:t>
            </a:r>
            <a:r>
              <a:rPr lang="en-US" sz="1400" dirty="0"/>
              <a:t>V</a:t>
            </a:r>
            <a:r>
              <a:rPr lang="en-US" sz="1400" dirty="0" smtClean="0"/>
              <a:t>alue)s and </a:t>
            </a:r>
            <a:r>
              <a:rPr lang="en-US" sz="1400" dirty="0"/>
              <a:t>DMM mode3 with delta CPVs </a:t>
            </a:r>
            <a:r>
              <a:rPr lang="en-US" sz="1400" dirty="0" smtClean="0"/>
              <a:t>are </a:t>
            </a:r>
            <a:r>
              <a:rPr lang="en-US" sz="1400" dirty="0"/>
              <a:t>the two most probable </a:t>
            </a:r>
            <a:r>
              <a:rPr lang="en-US" sz="1400" dirty="0" smtClean="0"/>
              <a:t>missed DMMs</a:t>
            </a:r>
            <a:r>
              <a:rPr lang="en-US" sz="1400" dirty="0"/>
              <a:t>. </a:t>
            </a:r>
          </a:p>
          <a:p>
            <a:pPr algn="just">
              <a:lnSpc>
                <a:spcPct val="120000"/>
              </a:lnSpc>
            </a:pPr>
            <a:r>
              <a:rPr lang="en-US" sz="1400" dirty="0" smtClean="0"/>
              <a:t>Moreover, under the cases they are missed, we </a:t>
            </a:r>
            <a:r>
              <a:rPr lang="en-US" sz="1400" dirty="0"/>
              <a:t>observe that the second mode in full-RD cost calculation list is very like to be DC (</a:t>
            </a:r>
            <a:r>
              <a:rPr lang="en-US" sz="1400" dirty="0" err="1"/>
              <a:t>uiRdModeList</a:t>
            </a:r>
            <a:r>
              <a:rPr lang="en-US" sz="1400" dirty="0"/>
              <a:t>[1] == 1).</a:t>
            </a:r>
            <a:endParaRPr lang="en-US" sz="14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62754"/>
              </p:ext>
            </p:extLst>
          </p:nvPr>
        </p:nvGraphicFramePr>
        <p:xfrm>
          <a:off x="838200" y="1143000"/>
          <a:ext cx="7010400" cy="2649220"/>
        </p:xfrm>
        <a:graphic>
          <a:graphicData uri="http://schemas.openxmlformats.org/drawingml/2006/table">
            <a:tbl>
              <a:tblPr firstRow="1" firstCol="1" bandRow="1"/>
              <a:tblGrid>
                <a:gridCol w="2881469"/>
                <a:gridCol w="4128931"/>
              </a:tblGrid>
              <a:tr h="364875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宋体"/>
                        </a:rPr>
                        <a:t>DMMs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宋体"/>
                        </a:rPr>
                        <a:t>Additional Conditions required to add DMMs to Full-RD Search List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3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  <a:latin typeface="Times New Roman"/>
                          <a:ea typeface="宋体"/>
                        </a:rPr>
                        <a:t>DMM mode1 with delta CPVs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宋体"/>
                        </a:rPr>
                        <a:t>First </a:t>
                      </a:r>
                      <a:r>
                        <a:rPr lang="en-CA" sz="1400" dirty="0" smtClean="0">
                          <a:effectLst/>
                          <a:latin typeface="Times New Roman"/>
                          <a:ea typeface="宋体"/>
                        </a:rPr>
                        <a:t>mode </a:t>
                      </a:r>
                      <a:r>
                        <a:rPr lang="en-CA" sz="1400" dirty="0">
                          <a:effectLst/>
                          <a:latin typeface="Times New Roman"/>
                          <a:ea typeface="宋体"/>
                        </a:rPr>
                        <a:t>in full-RD cost calculation list is not planar (</a:t>
                      </a:r>
                      <a:r>
                        <a:rPr lang="en-CA" sz="1400" dirty="0" err="1">
                          <a:effectLst/>
                          <a:latin typeface="Times New Roman"/>
                          <a:ea typeface="宋体"/>
                        </a:rPr>
                        <a:t>uiRdModeList</a:t>
                      </a:r>
                      <a:r>
                        <a:rPr lang="en-CA" sz="1400" dirty="0">
                          <a:effectLst/>
                          <a:latin typeface="Times New Roman"/>
                          <a:ea typeface="宋体"/>
                        </a:rPr>
                        <a:t>[0] != 0)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宋体"/>
                        </a:rPr>
                        <a:t> 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3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  <a:latin typeface="Times New Roman"/>
                          <a:ea typeface="宋体"/>
                        </a:rPr>
                        <a:t>DMM mode2 without delta CPVs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3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  <a:latin typeface="Times New Roman"/>
                          <a:ea typeface="宋体"/>
                        </a:rPr>
                        <a:t>DMM mode2 with delta CPVs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3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>
                          <a:effectLst/>
                          <a:latin typeface="Times New Roman"/>
                          <a:ea typeface="宋体"/>
                        </a:rPr>
                        <a:t>DMM mode3 without delta CPVs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3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  <a:latin typeface="Times New Roman"/>
                          <a:ea typeface="宋体"/>
                        </a:rPr>
                        <a:t>DMM mode4 without delta CPVs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82438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  <a:latin typeface="Times New Roman"/>
                          <a:ea typeface="宋体"/>
                        </a:rPr>
                        <a:t>DMM mode4 with delta CPVs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467151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  <a:latin typeface="Times New Roman"/>
                          <a:ea typeface="宋体"/>
                        </a:rPr>
                        <a:t>DMM mode1 without delta CPVs</a:t>
                      </a:r>
                      <a:endParaRPr lang="zh-CN" sz="14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 smtClean="0">
                          <a:effectLst/>
                          <a:latin typeface="Times New Roman"/>
                          <a:ea typeface="宋体"/>
                        </a:rPr>
                        <a:t>First</a:t>
                      </a:r>
                      <a:r>
                        <a:rPr lang="en-CA" sz="1400" dirty="0" smtClean="0">
                          <a:effectLst/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CA" sz="1400" dirty="0">
                          <a:effectLst/>
                          <a:latin typeface="Times New Roman"/>
                          <a:ea typeface="宋体"/>
                        </a:rPr>
                        <a:t>mode in full-RD cost calculation list is not planar (</a:t>
                      </a:r>
                      <a:r>
                        <a:rPr lang="en-CA" sz="1400" dirty="0" err="1">
                          <a:effectLst/>
                          <a:latin typeface="Times New Roman"/>
                          <a:ea typeface="宋体"/>
                        </a:rPr>
                        <a:t>uiRdModeList</a:t>
                      </a:r>
                      <a:r>
                        <a:rPr lang="en-CA" sz="1400" dirty="0">
                          <a:effectLst/>
                          <a:latin typeface="Times New Roman"/>
                          <a:ea typeface="宋体"/>
                        </a:rPr>
                        <a:t>[0] != 0)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宋体"/>
                        </a:rPr>
                        <a:t>|| Second</a:t>
                      </a:r>
                      <a:r>
                        <a:rPr lang="en-CA" sz="1400" dirty="0">
                          <a:effectLst/>
                          <a:latin typeface="Times New Roman"/>
                          <a:ea typeface="宋体"/>
                        </a:rPr>
                        <a:t> mode in full-RD cost calculation list is DC</a:t>
                      </a:r>
                      <a:r>
                        <a:rPr lang="en-US" sz="1400" dirty="0">
                          <a:effectLst/>
                          <a:latin typeface="Times New Roman"/>
                          <a:ea typeface="宋体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宋体"/>
                        </a:rPr>
                        <a:t>(</a:t>
                      </a:r>
                      <a:r>
                        <a:rPr lang="en-US" sz="1400" dirty="0" err="1" smtClean="0">
                          <a:effectLst/>
                          <a:latin typeface="Times New Roman"/>
                          <a:ea typeface="宋体"/>
                        </a:rPr>
                        <a:t>uiRdModeList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宋体"/>
                        </a:rPr>
                        <a:t>[1</a:t>
                      </a:r>
                      <a:r>
                        <a:rPr lang="en-US" sz="1400" dirty="0">
                          <a:effectLst/>
                          <a:latin typeface="Times New Roman"/>
                          <a:ea typeface="宋体"/>
                        </a:rPr>
                        <a:t>] == </a:t>
                      </a:r>
                      <a:r>
                        <a:rPr lang="en-US" sz="1400" dirty="0" smtClean="0">
                          <a:effectLst/>
                          <a:latin typeface="Times New Roman"/>
                          <a:ea typeface="宋体"/>
                        </a:rPr>
                        <a:t>1)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34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dirty="0">
                          <a:effectLst/>
                          <a:latin typeface="Times New Roman"/>
                          <a:ea typeface="宋体"/>
                        </a:rPr>
                        <a:t>DMM mode3 with delta CPVs</a:t>
                      </a:r>
                      <a:endParaRPr lang="zh-CN" sz="14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649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7467600" cy="7921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result of Method 1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188720" y="27432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/>
              <a:t>Method 1:All Intra 3 view test result  </a:t>
            </a:r>
            <a:endParaRPr lang="en-US" altLang="zh-CN" sz="1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6676051"/>
              </p:ext>
            </p:extLst>
          </p:nvPr>
        </p:nvGraphicFramePr>
        <p:xfrm>
          <a:off x="609599" y="762000"/>
          <a:ext cx="7565390" cy="2011680"/>
        </p:xfrm>
        <a:graphic>
          <a:graphicData uri="http://schemas.openxmlformats.org/drawingml/2006/table">
            <a:tbl>
              <a:tblPr firstRow="1" firstCol="1" bandRow="1"/>
              <a:tblGrid>
                <a:gridCol w="1052583"/>
                <a:gridCol w="578236"/>
                <a:gridCol w="578236"/>
                <a:gridCol w="578236"/>
                <a:gridCol w="696621"/>
                <a:gridCol w="892320"/>
                <a:gridCol w="985740"/>
                <a:gridCol w="714339"/>
                <a:gridCol w="714339"/>
                <a:gridCol w="774740"/>
              </a:tblGrid>
              <a:tr h="156210">
                <a:tc>
                  <a:txBody>
                    <a:bodyPr/>
                    <a:lstStyle/>
                    <a:p>
                      <a:endParaRPr lang="zh-CN" sz="11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0</a:t>
                      </a:r>
                      <a:endParaRPr lang="zh-CN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1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2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synthesized only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enc time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dec time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ren time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Balloons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70.02%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100.91%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96.68%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Kendo</a:t>
                      </a:r>
                      <a:endParaRPr lang="zh-CN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70.82%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102.20%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101.54%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0.79%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77.18%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98.53%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102.95%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76.02%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97.79%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65.64%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97.90%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70.52%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102.41%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95.58%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75.90%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99.17%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97.66%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1024x768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72.61%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100.35%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1920x1088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71.89%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99.65%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97.23%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average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0.49%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0.31%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72.20%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100.03%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98.55%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5512606"/>
              </p:ext>
            </p:extLst>
          </p:nvPr>
        </p:nvGraphicFramePr>
        <p:xfrm>
          <a:off x="609595" y="3165125"/>
          <a:ext cx="7543805" cy="2245075"/>
        </p:xfrm>
        <a:graphic>
          <a:graphicData uri="http://schemas.openxmlformats.org/drawingml/2006/table">
            <a:tbl>
              <a:tblPr firstRow="1" firstCol="1" bandRow="1"/>
              <a:tblGrid>
                <a:gridCol w="1049580"/>
                <a:gridCol w="576587"/>
                <a:gridCol w="576587"/>
                <a:gridCol w="576587"/>
                <a:gridCol w="694633"/>
                <a:gridCol w="889773"/>
                <a:gridCol w="982926"/>
                <a:gridCol w="712301"/>
                <a:gridCol w="712301"/>
                <a:gridCol w="772530"/>
              </a:tblGrid>
              <a:tr h="324221">
                <a:tc>
                  <a:txBody>
                    <a:bodyPr/>
                    <a:lstStyle/>
                    <a:p>
                      <a:endParaRPr lang="zh-CN" sz="11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0</a:t>
                      </a:r>
                      <a:endParaRPr lang="zh-CN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1</a:t>
                      </a:r>
                      <a:endParaRPr lang="zh-CN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2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synthesized only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enc time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dec time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ren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time</a:t>
                      </a:r>
                      <a:endParaRPr lang="zh-CN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3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Balloons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96.78%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95.47%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833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Kendo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98.94%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99.38%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33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98.53%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99.48%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33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97.50%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94.39%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33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98.87%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98.43%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94.60%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33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98.77%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92.81%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95.64%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715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99.05%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33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1024x768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98.82%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96.54%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715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1920x1088</a:t>
                      </a:r>
                      <a:endParaRPr lang="zh-CN" sz="1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98.54%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96.13%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96.11%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15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average</a:t>
                      </a:r>
                      <a:endParaRPr lang="zh-CN" sz="1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0.11%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98.66%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97.16%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96.29%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143000" y="54483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400" dirty="0" smtClean="0"/>
              <a:t>Method 1:Random Access 3 view test result</a:t>
            </a:r>
            <a:endParaRPr lang="en-US" altLang="zh-CN" sz="1400" dirty="0"/>
          </a:p>
        </p:txBody>
      </p:sp>
    </p:spTree>
    <p:extLst>
      <p:ext uri="{BB962C8B-B14F-4D97-AF65-F5344CB8AC3E}">
        <p14:creationId xmlns:p14="http://schemas.microsoft.com/office/powerpoint/2010/main" val="306920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467600" cy="792162"/>
          </a:xfrm>
        </p:spPr>
        <p:txBody>
          <a:bodyPr>
            <a:normAutofit/>
          </a:bodyPr>
          <a:lstStyle/>
          <a:p>
            <a:r>
              <a:rPr lang="en-US" altLang="zh-CN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result of Method </a:t>
            </a:r>
            <a:r>
              <a:rPr lang="en-US" altLang="zh-CN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447800" y="32004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200" dirty="0" smtClean="0"/>
              <a:t>Method 2: All Intra 3 view test result</a:t>
            </a:r>
            <a:endParaRPr lang="en-US" altLang="zh-CN" sz="12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447800" y="5829300"/>
            <a:ext cx="6477000" cy="4191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sz="1200" dirty="0" smtClean="0"/>
              <a:t>Method 2: Random Access 3 view test result</a:t>
            </a:r>
            <a:endParaRPr lang="en-US" altLang="zh-CN" sz="12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995001"/>
              </p:ext>
            </p:extLst>
          </p:nvPr>
        </p:nvGraphicFramePr>
        <p:xfrm>
          <a:off x="609600" y="3596640"/>
          <a:ext cx="7589522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055940"/>
                <a:gridCol w="580081"/>
                <a:gridCol w="580081"/>
                <a:gridCol w="580081"/>
                <a:gridCol w="698844"/>
                <a:gridCol w="895166"/>
                <a:gridCol w="988884"/>
                <a:gridCol w="716617"/>
                <a:gridCol w="716617"/>
                <a:gridCol w="777211"/>
              </a:tblGrid>
              <a:tr h="156210">
                <a:tc>
                  <a:txBody>
                    <a:bodyPr/>
                    <a:lstStyle/>
                    <a:p>
                      <a:endParaRPr lang="zh-CN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0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1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2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synthesized only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enc time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dec time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ren time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Balloons</a:t>
                      </a:r>
                      <a:endParaRPr lang="zh-CN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99.41%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100.50%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97.30%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Kendo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99.60%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99.97%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97.86%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98.88%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97.81%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97.04%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99.58%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99.80%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99.64%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0.15%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99.72%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98.83%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98.50%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99.89%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99.33%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99.18%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100.19%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101.54%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96.48%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2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1024x768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99.29%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99.42%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97.40%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1920x1088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99.85%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99.87%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98.44%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1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average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0.06%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99.61%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99.68%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97.99%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326257"/>
              </p:ext>
            </p:extLst>
          </p:nvPr>
        </p:nvGraphicFramePr>
        <p:xfrm>
          <a:off x="609600" y="929640"/>
          <a:ext cx="7620000" cy="2194560"/>
        </p:xfrm>
        <a:graphic>
          <a:graphicData uri="http://schemas.openxmlformats.org/drawingml/2006/table">
            <a:tbl>
              <a:tblPr firstRow="1" firstCol="1" bandRow="1"/>
              <a:tblGrid>
                <a:gridCol w="1076212"/>
                <a:gridCol w="592685"/>
                <a:gridCol w="592685"/>
                <a:gridCol w="592685"/>
                <a:gridCol w="685671"/>
                <a:gridCol w="915306"/>
                <a:gridCol w="969480"/>
                <a:gridCol w="700224"/>
                <a:gridCol w="700224"/>
                <a:gridCol w="794828"/>
              </a:tblGrid>
              <a:tr h="159385">
                <a:tc>
                  <a:txBody>
                    <a:bodyPr/>
                    <a:lstStyle/>
                    <a:p>
                      <a:endParaRPr lang="zh-CN" sz="12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0</a:t>
                      </a:r>
                      <a:endParaRPr lang="zh-CN" sz="12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1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2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video only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synthesized only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coded &amp; synthesized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enc time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dec time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ren time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Balloons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84.13%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101.17%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Kendo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83.52%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103.34%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100.74%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Newspapercc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88.43%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101.27%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GhostTownFly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86.00%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100.40%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99.18%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PoznanHall2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84.57%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97.67%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99.06%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PoznanStreet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84.38%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99.94%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97.56%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UndoDancer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86.65%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97.95%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97.35%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1024x768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85.33%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101.92%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99.68%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1920x1088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85.40%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98.98%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900" b="0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98.29%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average</a:t>
                      </a:r>
                      <a:endParaRPr lang="zh-CN" sz="12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0.24%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0.16%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85.37%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100.23%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宋体"/>
                        </a:rPr>
                        <a:t>98.88%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04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685800" y="1295400"/>
            <a:ext cx="7924800" cy="44958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en-US" dirty="0"/>
              <a:t>Fast mode selection algorithm of intra depth coding for 3D-HEVC is proposed. The proposed method avoids </a:t>
            </a:r>
            <a:r>
              <a:rPr lang="en-US" dirty="0" smtClean="0"/>
              <a:t>unnecessary </a:t>
            </a:r>
            <a:r>
              <a:rPr lang="en-US" dirty="0"/>
              <a:t>DMM full-RD cost calculation based on the selection </a:t>
            </a:r>
            <a:r>
              <a:rPr lang="en-US" dirty="0" smtClean="0"/>
              <a:t>of MPMs</a:t>
            </a:r>
            <a:r>
              <a:rPr lang="en-US" dirty="0"/>
              <a:t>. </a:t>
            </a:r>
            <a:endParaRPr lang="en-US" dirty="0" smtClean="0"/>
          </a:p>
          <a:p>
            <a:pPr algn="just">
              <a:lnSpc>
                <a:spcPct val="120000"/>
              </a:lnSpc>
            </a:pPr>
            <a:r>
              <a:rPr lang="en-US" dirty="0" smtClean="0"/>
              <a:t>Method 1</a:t>
            </a:r>
            <a:r>
              <a:rPr lang="en-US" altLang="zh-CN" dirty="0" smtClean="0"/>
              <a:t>: 27.8% </a:t>
            </a:r>
            <a:r>
              <a:rPr lang="en-US" altLang="zh-CN" dirty="0"/>
              <a:t>encoding time saving </a:t>
            </a:r>
            <a:r>
              <a:rPr lang="en-US" altLang="zh-CN" dirty="0" smtClean="0"/>
              <a:t>with 0.31% </a:t>
            </a:r>
            <a:r>
              <a:rPr lang="en-US" altLang="zh-CN" dirty="0"/>
              <a:t>bitrate </a:t>
            </a:r>
            <a:r>
              <a:rPr lang="en-US" altLang="zh-CN" dirty="0" smtClean="0"/>
              <a:t>lost for all intra </a:t>
            </a:r>
            <a:endParaRPr lang="en-US" dirty="0" smtClean="0"/>
          </a:p>
          <a:p>
            <a:pPr algn="just">
              <a:lnSpc>
                <a:spcPct val="120000"/>
              </a:lnSpc>
            </a:pPr>
            <a:r>
              <a:rPr lang="en-US" dirty="0" smtClean="0"/>
              <a:t>Method 2</a:t>
            </a:r>
            <a:r>
              <a:rPr lang="en-US" altLang="zh-CN" dirty="0" smtClean="0"/>
              <a:t>: </a:t>
            </a:r>
            <a:r>
              <a:rPr lang="en-US" dirty="0" smtClean="0"/>
              <a:t>14.7% </a:t>
            </a:r>
            <a:r>
              <a:rPr lang="en-US" dirty="0"/>
              <a:t>encoding time saving </a:t>
            </a:r>
            <a:r>
              <a:rPr lang="en-US" dirty="0" smtClean="0"/>
              <a:t>with 0.</a:t>
            </a:r>
            <a:r>
              <a:rPr lang="en-US" altLang="zh-CN" dirty="0" smtClean="0"/>
              <a:t>16</a:t>
            </a:r>
            <a:r>
              <a:rPr lang="en-US" dirty="0" smtClean="0"/>
              <a:t>% </a:t>
            </a:r>
            <a:r>
              <a:rPr lang="en-US" dirty="0"/>
              <a:t>bitrate </a:t>
            </a:r>
            <a:r>
              <a:rPr lang="en-US" dirty="0" smtClean="0"/>
              <a:t>lost for all intra</a:t>
            </a:r>
          </a:p>
          <a:p>
            <a:pPr algn="just">
              <a:lnSpc>
                <a:spcPct val="120000"/>
              </a:lnSpc>
            </a:pPr>
            <a:r>
              <a:rPr lang="en-US" dirty="0" smtClean="0"/>
              <a:t>It is compactable with other algorithms designed for specific DMM performance improvement.</a:t>
            </a:r>
          </a:p>
          <a:p>
            <a:pPr algn="just">
              <a:lnSpc>
                <a:spcPct val="120000"/>
              </a:lnSpc>
            </a:pPr>
            <a:r>
              <a:rPr lang="en-US" dirty="0" smtClean="0"/>
              <a:t> It is suggested </a:t>
            </a:r>
            <a:r>
              <a:rPr lang="en-US" dirty="0"/>
              <a:t>to </a:t>
            </a:r>
            <a:r>
              <a:rPr lang="en-US" dirty="0" smtClean="0"/>
              <a:t>include </a:t>
            </a:r>
            <a:r>
              <a:rPr lang="en-US" dirty="0"/>
              <a:t>the fast DMM selection </a:t>
            </a:r>
            <a:r>
              <a:rPr lang="en-US" dirty="0" smtClean="0"/>
              <a:t>methods </a:t>
            </a:r>
            <a:r>
              <a:rPr lang="en-US" dirty="0"/>
              <a:t>in HTM5.1.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20449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Paper">
      <a:dk1>
        <a:sysClr val="windowText" lastClr="000000"/>
      </a:dk1>
      <a:lt1>
        <a:sysClr val="window" lastClr="C0C0C0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2138</TotalTime>
  <Words>1483</Words>
  <Application>Microsoft Office PowerPoint</Application>
  <PresentationFormat>全屏显示(4:3)</PresentationFormat>
  <Paragraphs>521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Oriel</vt:lpstr>
      <vt:lpstr> Fast DMM Selection for Depth Intra Coding</vt:lpstr>
      <vt:lpstr>Introduction</vt:lpstr>
      <vt:lpstr>Introduction</vt:lpstr>
      <vt:lpstr>Introduction</vt:lpstr>
      <vt:lpstr>Our Proposal</vt:lpstr>
      <vt:lpstr>Our Proposal</vt:lpstr>
      <vt:lpstr>Test result of Method 1</vt:lpstr>
      <vt:lpstr>Test result of Method 2</vt:lpstr>
      <vt:lpstr>Conclusion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Nam Ling</dc:creator>
  <cp:lastModifiedBy>User</cp:lastModifiedBy>
  <cp:revision>377</cp:revision>
  <dcterms:created xsi:type="dcterms:W3CDTF">1601-01-01T00:00:00Z</dcterms:created>
  <dcterms:modified xsi:type="dcterms:W3CDTF">2013-01-17T17:06:20Z</dcterms:modified>
</cp:coreProperties>
</file>