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90" r:id="rId3"/>
    <p:sldId id="313" r:id="rId4"/>
    <p:sldId id="303" r:id="rId5"/>
    <p:sldId id="306" r:id="rId6"/>
    <p:sldId id="314" r:id="rId7"/>
    <p:sldId id="309" r:id="rId8"/>
    <p:sldId id="315" r:id="rId9"/>
    <p:sldId id="274" r:id="rId10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ska Hannuksela" initials="MH" lastIdx="12" clrIdx="0"/>
  <p:cmAuthor id="1" name="Dmytro Rusanovskyy" initials="DR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5622" autoAdjust="0"/>
    <p:restoredTop sz="94700" autoAdjust="0"/>
  </p:normalViewPr>
  <p:slideViewPr>
    <p:cSldViewPr showGuides="1">
      <p:cViewPr varScale="1">
        <p:scale>
          <a:sx n="118" d="100"/>
          <a:sy n="118" d="100"/>
        </p:scale>
        <p:origin x="-2028" y="-96"/>
      </p:cViewPr>
      <p:guideLst>
        <p:guide orient="horz" pos="482"/>
        <p:guide pos="1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2D3DA-2BFD-486B-A631-87934D58A5B6}" type="datetimeFigureOut">
              <a:rPr lang="en-US" smtClean="0"/>
              <a:pPr/>
              <a:t>21.01.2013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093E4-E0DF-4F39-98FD-748DDF4F2C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0098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2D72C4-3BD3-4AA3-91BD-1DE756B51E29}" type="datetimeFigureOut">
              <a:rPr lang="en-US" smtClean="0"/>
              <a:pPr/>
              <a:t>21.01.2013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35DDB-2D52-4A82-A4D8-5A84FFEE57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1896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35DDB-2D52-4A82-A4D8-5A84FFEE57C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103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35DDB-2D52-4A82-A4D8-5A84FFEE57C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59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35DDB-2D52-4A82-A4D8-5A84FFEE57C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59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3347" y="6413500"/>
            <a:ext cx="2775437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buClr>
                <a:srgbClr val="040477"/>
              </a:buClr>
              <a:defRPr/>
            </a:pPr>
            <a:r>
              <a:rPr lang="en-US" sz="800" baseline="0" dirty="0" smtClean="0">
                <a:solidFill>
                  <a:srgbClr val="FFFFFF"/>
                </a:solidFill>
                <a:latin typeface="Nokia Standard Multiscript" pitchFamily="-65" charset="-52"/>
                <a:cs typeface="Nokia Standard Multiscript" pitchFamily="-65" charset="-52"/>
              </a:rPr>
              <a:t>2</a:t>
            </a:r>
            <a:r>
              <a:rPr lang="en-US" sz="800" baseline="30000" dirty="0" smtClean="0">
                <a:solidFill>
                  <a:srgbClr val="FFFFFF"/>
                </a:solidFill>
                <a:latin typeface="Nokia Standard Multiscript" pitchFamily="-65" charset="-52"/>
                <a:cs typeface="Nokia Standard Multiscript" pitchFamily="-65" charset="-52"/>
              </a:rPr>
              <a:t>nd</a:t>
            </a:r>
            <a:r>
              <a:rPr lang="en-US" sz="800" baseline="0" dirty="0" smtClean="0">
                <a:solidFill>
                  <a:srgbClr val="FFFFFF"/>
                </a:solidFill>
                <a:latin typeface="Nokia Standard Multiscript" pitchFamily="-65" charset="-52"/>
                <a:cs typeface="Nokia Standard Multiscript" pitchFamily="-65" charset="-52"/>
              </a:rPr>
              <a:t> JCT-3V meeting, Oct. 2012, Shanghai , China </a:t>
            </a:r>
            <a:endParaRPr lang="en-US" sz="800" dirty="0">
              <a:solidFill>
                <a:srgbClr val="000000"/>
              </a:solidFill>
              <a:latin typeface="Nokia Standard Multiscript" pitchFamily="-65" charset="-52"/>
              <a:cs typeface="Nokia Standard Multiscript" pitchFamily="-65" charset="-52"/>
            </a:endParaRPr>
          </a:p>
        </p:txBody>
      </p:sp>
      <p:pic>
        <p:nvPicPr>
          <p:cNvPr id="5" name="Picture 10" descr="Brandmark_White_Z1_A4_new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4688" y="2643188"/>
            <a:ext cx="28575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5738" y="1574800"/>
            <a:ext cx="6696088" cy="2168525"/>
          </a:xfrm>
        </p:spPr>
        <p:txBody>
          <a:bodyPr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6850" y="4029075"/>
            <a:ext cx="6684976" cy="1752600"/>
          </a:xfrm>
        </p:spPr>
        <p:txBody>
          <a:bodyPr/>
          <a:lstStyle>
            <a:lvl1pPr marL="0" indent="0">
              <a:buFontTx/>
              <a:buNone/>
              <a:defRPr sz="2800" b="1">
                <a:solidFill>
                  <a:schemeClr val="bg1"/>
                </a:solidFill>
                <a:latin typeface="Nokia Large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906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rgbClr val="44A5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8156575" y="6111875"/>
            <a:ext cx="1749425" cy="746125"/>
            <a:chOff x="5138" y="1866"/>
            <a:chExt cx="1102" cy="470"/>
          </a:xfrm>
        </p:grpSpPr>
        <p:pic>
          <p:nvPicPr>
            <p:cNvPr id="4" name="Picture 6" descr="Logotype_White_33mm300dpi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15" y="2041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5138" y="1866"/>
              <a:ext cx="1102" cy="47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784725" y="6364288"/>
            <a:ext cx="315913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22C96B75-48A4-4BF2-8F84-C997BE2B5886}" type="slidenum">
              <a:rPr lang="en-US" sz="800">
                <a:solidFill>
                  <a:schemeClr val="bg1"/>
                </a:solidFill>
                <a:latin typeface="Nokia Standard Multiscript" pitchFamily="-65" charset="-52"/>
                <a:cs typeface="Nokia Standard Multiscript" pitchFamily="-65" charset="-52"/>
              </a:rPr>
              <a:pPr>
                <a:defRPr/>
              </a:pPr>
              <a:t>‹#›</a:t>
            </a:fld>
            <a:endParaRPr lang="en-US" sz="800">
              <a:solidFill>
                <a:schemeClr val="bg1"/>
              </a:solidFill>
              <a:latin typeface="Nokia Standard Multiscript" pitchFamily="-65" charset="-52"/>
              <a:cs typeface="Nokia Standard Multiscript" pitchFamily="-65" charset="-52"/>
            </a:endParaRPr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5738" y="1574800"/>
            <a:ext cx="7099300" cy="2168525"/>
          </a:xfrm>
        </p:spPr>
        <p:txBody>
          <a:bodyPr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 sz="2800">
                <a:latin typeface="Nokia Standard Multiscript" pitchFamily="34" charset="0"/>
                <a:ea typeface="Nokia Standard Multiscript" pitchFamily="34" charset="0"/>
                <a:cs typeface="Nokia Standard Multiscript" pitchFamily="34" charset="0"/>
              </a:defRPr>
            </a:lvl1pPr>
            <a:lvl2pPr>
              <a:defRPr>
                <a:latin typeface="Nokia Standard Multiscript" pitchFamily="34" charset="0"/>
                <a:ea typeface="Nokia Standard Multiscript" pitchFamily="34" charset="0"/>
                <a:cs typeface="Nokia Standard Multiscript" pitchFamily="34" charset="0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8156575" y="6111875"/>
            <a:ext cx="1749425" cy="746125"/>
            <a:chOff x="5138" y="1866"/>
            <a:chExt cx="1102" cy="470"/>
          </a:xfrm>
        </p:grpSpPr>
        <p:pic>
          <p:nvPicPr>
            <p:cNvPr id="4" name="Picture 6" descr="Logotype_White_33mm300dpi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15" y="2041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5138" y="1866"/>
              <a:ext cx="1102" cy="47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784725" y="6364288"/>
            <a:ext cx="315913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A492CF7C-74BF-4370-A916-7AB3E8AB9EF9}" type="slidenum">
              <a:rPr lang="en-US" sz="800">
                <a:solidFill>
                  <a:schemeClr val="bg1"/>
                </a:solidFill>
                <a:latin typeface="Nokia Standard Multiscript" pitchFamily="-65" charset="-52"/>
                <a:cs typeface="Nokia Standard Multiscript" pitchFamily="-65" charset="-52"/>
              </a:rPr>
              <a:pPr>
                <a:defRPr/>
              </a:pPr>
              <a:t>‹#›</a:t>
            </a:fld>
            <a:endParaRPr lang="en-US" sz="800">
              <a:solidFill>
                <a:schemeClr val="bg1"/>
              </a:solidFill>
              <a:latin typeface="Nokia Standard Multiscript" pitchFamily="-65" charset="-52"/>
              <a:cs typeface="Nokia Standard Multiscript" pitchFamily="-65" charset="-52"/>
            </a:endParaRPr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5738" y="3626969"/>
            <a:ext cx="7099300" cy="2168525"/>
          </a:xfrm>
        </p:spPr>
        <p:txBody>
          <a:bodyPr/>
          <a:lstStyle>
            <a:lvl1pPr>
              <a:defRPr sz="6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1004" y="-16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1004" y="1142984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 (Nokia Standard 28pt)</a:t>
            </a:r>
          </a:p>
          <a:p>
            <a:pPr lvl="1"/>
            <a:r>
              <a:rPr lang="en-US" dirty="0" smtClean="0"/>
              <a:t>Click to edit Master text styles (Nokia Standard 24pt)</a:t>
            </a:r>
            <a:r>
              <a:rPr lang="fi-FI" dirty="0" smtClean="0"/>
              <a:t>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Footer (font: Nokia Standard, 8 pt):</a:t>
            </a:r>
          </a:p>
          <a:p>
            <a:pPr lvl="0"/>
            <a:r>
              <a:rPr lang="en-US" dirty="0" smtClean="0"/>
              <a:t>Company Confidential. ©2010 Nokia.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Nokia PowerPoint presentations should always be marked with the appropriate level of confidentiality: Company Confidential (default), Confidential or Secret. More info from Corporate Security web.</a:t>
            </a:r>
          </a:p>
        </p:txBody>
      </p:sp>
      <p:grpSp>
        <p:nvGrpSpPr>
          <p:cNvPr id="7" name="Group 11"/>
          <p:cNvGrpSpPr>
            <a:grpSpLocks/>
          </p:cNvGrpSpPr>
          <p:nvPr/>
        </p:nvGrpSpPr>
        <p:grpSpPr bwMode="auto">
          <a:xfrm>
            <a:off x="8156575" y="6111875"/>
            <a:ext cx="1749425" cy="746125"/>
            <a:chOff x="5138" y="3850"/>
            <a:chExt cx="1102" cy="470"/>
          </a:xfrm>
        </p:grpSpPr>
        <p:pic>
          <p:nvPicPr>
            <p:cNvPr id="8" name="Picture 8" descr="Logotype_RGB_33mm300dpi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14" y="4025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5138" y="3850"/>
              <a:ext cx="1102" cy="47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4784725" y="6364288"/>
            <a:ext cx="315913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A9F846F5-DA09-4B7F-8245-E72E6C9727BF}" type="slidenum">
              <a:rPr lang="en-US" sz="800">
                <a:solidFill>
                  <a:srgbClr val="0033CC"/>
                </a:solidFill>
                <a:latin typeface="Nokia Standard Multiscript" pitchFamily="-65" charset="-52"/>
                <a:cs typeface="Nokia Standard Multiscript" pitchFamily="-65" charset="-52"/>
              </a:rPr>
              <a:pPr>
                <a:defRPr/>
              </a:pPr>
              <a:t>‹#›</a:t>
            </a:fld>
            <a:endParaRPr lang="en-US" sz="800" dirty="0">
              <a:latin typeface="Nokia Standard Multiscript" pitchFamily="-65" charset="-52"/>
              <a:cs typeface="Nokia Standard Multiscript" pitchFamily="-65" charset="-52"/>
            </a:endParaRPr>
          </a:p>
        </p:txBody>
      </p:sp>
      <p:sp>
        <p:nvSpPr>
          <p:cNvPr id="5" name="fc"/>
          <p:cNvSpPr txBox="1"/>
          <p:nvPr userDrawn="1"/>
        </p:nvSpPr>
        <p:spPr>
          <a:xfrm>
            <a:off x="0" y="6642100"/>
            <a:ext cx="9906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 userDrawn="1"/>
        </p:nvSpPr>
        <p:spPr bwMode="auto">
          <a:xfrm>
            <a:off x="233347" y="6413500"/>
            <a:ext cx="2775437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buClr>
                <a:srgbClr val="040477"/>
              </a:buClr>
              <a:defRPr/>
            </a:pPr>
            <a:r>
              <a:rPr lang="en-US" sz="800" baseline="0" dirty="0" smtClean="0">
                <a:solidFill>
                  <a:schemeClr val="tx1"/>
                </a:solidFill>
                <a:latin typeface="Nokia Standard Multiscript" pitchFamily="-65" charset="-52"/>
                <a:cs typeface="Nokia Standard Multiscript" pitchFamily="-65" charset="-52"/>
              </a:rPr>
              <a:t>2</a:t>
            </a:r>
            <a:r>
              <a:rPr lang="en-US" sz="800" baseline="30000" dirty="0" smtClean="0">
                <a:solidFill>
                  <a:schemeClr val="tx1"/>
                </a:solidFill>
                <a:latin typeface="Nokia Standard Multiscript" pitchFamily="-65" charset="-52"/>
                <a:cs typeface="Nokia Standard Multiscript" pitchFamily="-65" charset="-52"/>
              </a:rPr>
              <a:t>nd</a:t>
            </a:r>
            <a:r>
              <a:rPr lang="en-US" sz="800" baseline="0" dirty="0" smtClean="0">
                <a:solidFill>
                  <a:schemeClr val="tx1"/>
                </a:solidFill>
                <a:latin typeface="Nokia Standard Multiscript" pitchFamily="-65" charset="-52"/>
                <a:cs typeface="Nokia Standard Multiscript" pitchFamily="-65" charset="-52"/>
              </a:rPr>
              <a:t> JCT-3V meeting, Oct. 2012, Shanghai , China </a:t>
            </a:r>
            <a:endParaRPr lang="en-US" sz="800" dirty="0">
              <a:solidFill>
                <a:schemeClr val="tx1"/>
              </a:solidFill>
              <a:latin typeface="Nokia Standard Multiscript" pitchFamily="-65" charset="-52"/>
              <a:cs typeface="Nokia Standard Multiscript" pitchFamily="-65" charset="-5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Nokia Larg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 baseline="0">
          <a:solidFill>
            <a:schemeClr val="tx1"/>
          </a:solidFill>
          <a:latin typeface="Nokia Standard Multiscript" pitchFamily="34" charset="0"/>
          <a:ea typeface="Nokia Standard Multiscript" pitchFamily="34" charset="0"/>
          <a:cs typeface="Nokia Standard Multiscript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 baseline="0">
          <a:solidFill>
            <a:schemeClr val="tx1"/>
          </a:solidFill>
          <a:latin typeface="Nokia Standard Multiscript" pitchFamily="34" charset="0"/>
          <a:ea typeface="Nokia Standard Multiscript" pitchFamily="34" charset="0"/>
          <a:cs typeface="Nokia Standard Multiscript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738" y="1574800"/>
            <a:ext cx="8223646" cy="2168525"/>
          </a:xfrm>
        </p:spPr>
        <p:txBody>
          <a:bodyPr>
            <a:normAutofit/>
          </a:bodyPr>
          <a:lstStyle/>
          <a:p>
            <a:r>
              <a:rPr lang="en-US" sz="4800" dirty="0"/>
              <a:t>AHG4: </a:t>
            </a:r>
            <a:r>
              <a:rPr lang="en-CA" sz="4800" dirty="0"/>
              <a:t>Reduced complexity depth coding in 3D-AVC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472" y="4653136"/>
            <a:ext cx="7776864" cy="1104528"/>
          </a:xfrm>
        </p:spPr>
        <p:txBody>
          <a:bodyPr>
            <a:normAutofit/>
          </a:bodyPr>
          <a:lstStyle/>
          <a:p>
            <a:r>
              <a:rPr lang="en-US" dirty="0" smtClean="0"/>
              <a:t>D. Rusanovskyy, M. M. Hannuksela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3D-AVC architecture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1196752"/>
            <a:ext cx="9539288" cy="4904011"/>
          </a:xfrm>
        </p:spPr>
        <p:txBody>
          <a:bodyPr>
            <a:normAutofit lnSpcReduction="10000"/>
          </a:bodyPr>
          <a:lstStyle/>
          <a:p>
            <a:pPr marL="457200" lvl="1" indent="0">
              <a:buNone/>
            </a:pPr>
            <a:endParaRPr lang="fi-FI" dirty="0" smtClean="0"/>
          </a:p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Major modules of 3D-AVC codec</a:t>
            </a:r>
          </a:p>
          <a:p>
            <a:pPr lvl="2">
              <a:buFont typeface="Courier New" pitchFamily="49" charset="0"/>
              <a:buChar char="o"/>
            </a:pPr>
            <a:r>
              <a:rPr lang="fi-FI" sz="2800" dirty="0" smtClean="0"/>
              <a:t>H.264/AVC codec for base texture view</a:t>
            </a:r>
          </a:p>
          <a:p>
            <a:pPr lvl="2">
              <a:buFont typeface="Courier New" pitchFamily="49" charset="0"/>
              <a:buChar char="o"/>
            </a:pPr>
            <a:r>
              <a:rPr lang="fi-FI" sz="2800" dirty="0" smtClean="0"/>
              <a:t>Codec for dependent texture views</a:t>
            </a:r>
          </a:p>
          <a:p>
            <a:pPr lvl="3">
              <a:buFont typeface="Courier New" pitchFamily="49" charset="0"/>
              <a:buChar char="o"/>
            </a:pPr>
            <a:r>
              <a:rPr lang="fi-FI" dirty="0" smtClean="0"/>
              <a:t>HLS changes</a:t>
            </a:r>
          </a:p>
          <a:p>
            <a:pPr lvl="3">
              <a:buFont typeface="Courier New" pitchFamily="49" charset="0"/>
              <a:buChar char="o"/>
            </a:pPr>
            <a:r>
              <a:rPr lang="fi-FI" dirty="0" smtClean="0"/>
              <a:t>Block-level changes are localized to MVP (D-MVP)</a:t>
            </a:r>
          </a:p>
          <a:p>
            <a:pPr lvl="3">
              <a:buFont typeface="Courier New" pitchFamily="49" charset="0"/>
              <a:buChar char="o"/>
            </a:pPr>
            <a:r>
              <a:rPr lang="fi-FI" dirty="0" smtClean="0"/>
              <a:t>Adaptvei Luminance Compensation (ALC)</a:t>
            </a:r>
            <a:endParaRPr lang="fi-FI" dirty="0" smtClean="0"/>
          </a:p>
          <a:p>
            <a:pPr lvl="2">
              <a:buFont typeface="Courier New" pitchFamily="49" charset="0"/>
              <a:buChar char="o"/>
            </a:pPr>
            <a:r>
              <a:rPr lang="fi-FI" sz="2800" dirty="0"/>
              <a:t>Codec for </a:t>
            </a:r>
            <a:r>
              <a:rPr lang="fi-FI" sz="2800" dirty="0" smtClean="0"/>
              <a:t>depth views</a:t>
            </a:r>
            <a:endParaRPr lang="fi-FI" dirty="0" smtClean="0"/>
          </a:p>
          <a:p>
            <a:pPr lvl="3">
              <a:buFont typeface="Courier New" pitchFamily="49" charset="0"/>
              <a:buChar char="o"/>
            </a:pPr>
            <a:r>
              <a:rPr lang="fi-FI" dirty="0" smtClean="0"/>
              <a:t>HLS changes (Header prediction, DRWP)</a:t>
            </a:r>
          </a:p>
          <a:p>
            <a:pPr lvl="3">
              <a:buFont typeface="Courier New" pitchFamily="49" charset="0"/>
              <a:buChar char="o"/>
            </a:pPr>
            <a:r>
              <a:rPr lang="fi-FI" dirty="0" smtClean="0"/>
              <a:t>Block-level </a:t>
            </a:r>
            <a:r>
              <a:rPr lang="fi-FI" dirty="0"/>
              <a:t>changes </a:t>
            </a:r>
            <a:r>
              <a:rPr lang="fi-FI" dirty="0" smtClean="0"/>
              <a:t>in MVP (IVMP)</a:t>
            </a:r>
          </a:p>
          <a:p>
            <a:pPr lvl="3">
              <a:buFont typeface="Courier New" pitchFamily="49" charset="0"/>
              <a:buChar char="o"/>
            </a:pPr>
            <a:r>
              <a:rPr lang="fi-FI" dirty="0" smtClean="0"/>
              <a:t>Pixel-level changes in intra-coding</a:t>
            </a:r>
          </a:p>
          <a:p>
            <a:pPr lvl="3">
              <a:buFont typeface="Courier New" pitchFamily="49" charset="0"/>
              <a:buChar char="o"/>
            </a:pPr>
            <a:r>
              <a:rPr lang="fi-FI" dirty="0" smtClean="0"/>
              <a:t>Pixel-level changes in in-loop filter (JVDF)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6082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472" y="0"/>
            <a:ext cx="8915400" cy="1143000"/>
          </a:xfrm>
        </p:spPr>
        <p:txBody>
          <a:bodyPr/>
          <a:lstStyle/>
          <a:p>
            <a:r>
              <a:rPr lang="fi-FI" dirty="0" smtClean="0"/>
              <a:t>3D-AVC architecture</a:t>
            </a:r>
            <a:endParaRPr lang="en-US" sz="24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582159" y="1664804"/>
            <a:ext cx="3960440" cy="19442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i-FI" dirty="0" smtClean="0">
                <a:solidFill>
                  <a:srgbClr val="000000"/>
                </a:solidFill>
              </a:rPr>
              <a:t>Depth coding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2520" y="2204864"/>
            <a:ext cx="129614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Depth Map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190671" y="1781411"/>
            <a:ext cx="129614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Depth Map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542599" y="2204864"/>
            <a:ext cx="648072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576736" y="4301691"/>
            <a:ext cx="3960440" cy="19442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i-FI" dirty="0" smtClean="0">
                <a:solidFill>
                  <a:srgbClr val="000000"/>
                </a:solidFill>
              </a:rPr>
              <a:t>Texture coding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32520" y="4401108"/>
            <a:ext cx="129614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Texture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17" idx="3"/>
          </p:cNvCxnSpPr>
          <p:nvPr/>
        </p:nvCxnSpPr>
        <p:spPr>
          <a:xfrm>
            <a:off x="1928664" y="4833156"/>
            <a:ext cx="648072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7185248" y="4409703"/>
            <a:ext cx="129614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Texture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537176" y="4833156"/>
            <a:ext cx="648072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616118" y="3632016"/>
            <a:ext cx="0" cy="68407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Elbow Connector 4"/>
          <p:cNvCxnSpPr>
            <a:stCxn id="7" idx="3"/>
            <a:endCxn id="6" idx="1"/>
          </p:cNvCxnSpPr>
          <p:nvPr/>
        </p:nvCxnSpPr>
        <p:spPr>
          <a:xfrm>
            <a:off x="1928664" y="2636912"/>
            <a:ext cx="653495" cy="12700"/>
          </a:xfrm>
          <a:prstGeom prst="bentConnector3">
            <a:avLst>
              <a:gd name="adj1" fmla="val 5000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2936776" y="2105447"/>
            <a:ext cx="627358" cy="306701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HLS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2968046" y="5157192"/>
            <a:ext cx="129614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DMVP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4592960" y="5157192"/>
            <a:ext cx="129614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ALC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2968046" y="4617132"/>
            <a:ext cx="96845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HLS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33862" y="3793686"/>
            <a:ext cx="1930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Decoded samples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864768" y="2619432"/>
            <a:ext cx="3923899" cy="1682259"/>
            <a:chOff x="2864768" y="2619432"/>
            <a:chExt cx="3923899" cy="1682259"/>
          </a:xfrm>
        </p:grpSpPr>
        <p:sp>
          <p:nvSpPr>
            <p:cNvPr id="9" name="Rectangle 8"/>
            <p:cNvSpPr/>
            <p:nvPr/>
          </p:nvSpPr>
          <p:spPr>
            <a:xfrm>
              <a:off x="4016896" y="2632785"/>
              <a:ext cx="1008112" cy="864096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i-FI" dirty="0" smtClean="0"/>
                <a:t>IVMP</a:t>
              </a: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864768" y="2619432"/>
              <a:ext cx="1008112" cy="864096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i-FI" dirty="0" smtClean="0"/>
                <a:t>Intra coding</a:t>
              </a:r>
              <a:endParaRPr lang="en-US" dirty="0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V="1">
              <a:off x="4502876" y="3609019"/>
              <a:ext cx="18076" cy="69267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>
              <a:off x="5241032" y="2636912"/>
              <a:ext cx="944488" cy="864096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i-FI" dirty="0" smtClean="0"/>
                <a:t>JVDF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637885" y="3793686"/>
              <a:ext cx="21507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i-FI" dirty="0" smtClean="0">
                  <a:solidFill>
                    <a:srgbClr val="FF0000"/>
                  </a:solidFill>
                </a:rPr>
                <a:t>Motion information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00303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Simulation results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1196752"/>
            <a:ext cx="9539288" cy="4904011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fi-FI" dirty="0" smtClean="0"/>
          </a:p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3DV-ATM v6.1</a:t>
            </a:r>
          </a:p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Common Test Conditions</a:t>
            </a:r>
          </a:p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Disabled tools in EHP configuration:</a:t>
            </a:r>
          </a:p>
          <a:p>
            <a:pPr lvl="2">
              <a:buFont typeface="Courier New" pitchFamily="49" charset="0"/>
              <a:buChar char="o"/>
            </a:pPr>
            <a:r>
              <a:rPr lang="en-US" dirty="0" smtClean="0"/>
              <a:t>IVMP</a:t>
            </a:r>
          </a:p>
          <a:p>
            <a:pPr lvl="2">
              <a:buFont typeface="Courier New" pitchFamily="49" charset="0"/>
              <a:buChar char="o"/>
            </a:pPr>
            <a:r>
              <a:rPr lang="en-US" dirty="0" smtClean="0"/>
              <a:t>DISP </a:t>
            </a:r>
          </a:p>
          <a:p>
            <a:pPr lvl="2">
              <a:buFont typeface="Courier New" pitchFamily="49" charset="0"/>
              <a:buChar char="o"/>
            </a:pPr>
            <a:r>
              <a:rPr lang="en-US" dirty="0" smtClean="0"/>
              <a:t>PSIP</a:t>
            </a:r>
          </a:p>
          <a:p>
            <a:pPr lvl="2">
              <a:buFont typeface="Courier New" pitchFamily="49" charset="0"/>
              <a:buChar char="o"/>
            </a:pPr>
            <a:r>
              <a:rPr lang="fi-FI" dirty="0" smtClean="0"/>
              <a:t>InLoopJVF</a:t>
            </a:r>
            <a:endParaRPr lang="en-US" dirty="0" smtClean="0"/>
          </a:p>
          <a:p>
            <a:pPr lvl="2">
              <a:buFont typeface="Courier New" pitchFamily="49" charset="0"/>
              <a:buChar char="o"/>
            </a:pPr>
            <a:endParaRPr lang="fi-FI" sz="2800" dirty="0" smtClean="0"/>
          </a:p>
        </p:txBody>
      </p:sp>
    </p:spTree>
    <p:extLst>
      <p:ext uri="{BB962C8B-B14F-4D97-AF65-F5344CB8AC3E}">
        <p14:creationId xmlns:p14="http://schemas.microsoft.com/office/powerpoint/2010/main" val="3877450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Simulation results</a:t>
            </a:r>
            <a:endParaRPr lang="en-US" sz="24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9073368"/>
              </p:ext>
            </p:extLst>
          </p:nvPr>
        </p:nvGraphicFramePr>
        <p:xfrm>
          <a:off x="1136576" y="1700808"/>
          <a:ext cx="7632847" cy="35488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1454"/>
                <a:gridCol w="1230736"/>
                <a:gridCol w="1154172"/>
                <a:gridCol w="808002"/>
                <a:gridCol w="1042583"/>
                <a:gridCol w="804744"/>
                <a:gridCol w="1501156"/>
              </a:tblGrid>
              <a:tr h="48886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Texture Coding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Total (Coded PSNR)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Total (Synthesed PSNR)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err="1">
                          <a:effectLst/>
                        </a:rPr>
                        <a:t>dBR</a:t>
                      </a:r>
                      <a:r>
                        <a:rPr lang="en-US" sz="1400" dirty="0">
                          <a:effectLst/>
                        </a:rPr>
                        <a:t>, 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err="1">
                          <a:effectLst/>
                        </a:rPr>
                        <a:t>dPSNR,dB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dBR, 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dPSNR,dB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dBR, 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dPSNR,dB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S01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-0.15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-0.09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S02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-0.04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S03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-0.29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S04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-0.28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-0.06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S05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-0.05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-0.13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S06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0.02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-0.06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S08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0.03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-0.05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</a:rPr>
                        <a:t>Average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-0.11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1.53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-0.06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1.79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-0.06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28464" y="1124744"/>
            <a:ext cx="69517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 Coding performance, tested vs. Anchor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19281107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Simulation results</a:t>
            </a:r>
            <a:endParaRPr lang="en-US" sz="24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0662835"/>
              </p:ext>
            </p:extLst>
          </p:nvPr>
        </p:nvGraphicFramePr>
        <p:xfrm>
          <a:off x="1136576" y="1700808"/>
          <a:ext cx="5904655" cy="3696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4228"/>
                <a:gridCol w="1376092"/>
                <a:gridCol w="1584176"/>
                <a:gridCol w="1440159"/>
              </a:tblGrid>
              <a:tr h="48886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Complexity estimate (ratio to anchor)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Arial Unicode MS"/>
                          <a:ea typeface="Times New Roman"/>
                        </a:rPr>
                        <a:t>Encoder Time,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Arial Unicode MS"/>
                          <a:ea typeface="Times New Roman"/>
                        </a:rPr>
                        <a:t>Decoder </a:t>
                      </a:r>
                      <a:endParaRPr lang="en-US" sz="1600" dirty="0" smtClean="0">
                        <a:effectLst/>
                        <a:latin typeface="Arial Unicode MS"/>
                        <a:ea typeface="Times New Roman"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Arial Unicode MS"/>
                          <a:ea typeface="Times New Roman"/>
                        </a:rPr>
                        <a:t>Time</a:t>
                      </a:r>
                      <a:r>
                        <a:rPr lang="en-US" sz="1600" dirty="0">
                          <a:effectLst/>
                          <a:latin typeface="Arial Unicode MS"/>
                          <a:ea typeface="Times New Roman"/>
                        </a:rPr>
                        <a:t>, 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Times New Roman"/>
                        </a:rPr>
                        <a:t>Rendering Time,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S01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Times New Roman"/>
                        </a:rPr>
                        <a:t>1.00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0.98 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N/A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S02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Times New Roman"/>
                        </a:rPr>
                        <a:t>1.00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1.01 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N/A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S03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Times New Roman"/>
                        </a:rPr>
                        <a:t>0.99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1.02 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N/A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S04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Times New Roman"/>
                        </a:rPr>
                        <a:t>0.99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0.97 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N/A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S05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Times New Roman"/>
                        </a:rPr>
                        <a:t>1.00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0.89 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N/A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S06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Times New Roman"/>
                        </a:rPr>
                        <a:t>1.00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0.89 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N/A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S08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Times New Roman"/>
                        </a:rPr>
                        <a:t>0.98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Times New Roman"/>
                        </a:rPr>
                        <a:t>0.91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N/A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</a:rPr>
                        <a:t>Average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Times New Roman"/>
                        </a:rPr>
                        <a:t>1.00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Times New Roman"/>
                        </a:rPr>
                        <a:t>0.95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N/A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28464" y="1124744"/>
            <a:ext cx="7940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 Complexity measurements, tested vs. Anchor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29139235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Summary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1196752"/>
            <a:ext cx="9539288" cy="4904011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fi-FI" dirty="0" smtClean="0"/>
          </a:p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Contribution studied 3D-AVC (the EHP configuration of 3DV-ATM)</a:t>
            </a:r>
          </a:p>
          <a:p>
            <a:pPr lvl="2">
              <a:buFont typeface="Courier New" pitchFamily="49" charset="0"/>
              <a:buChar char="o"/>
            </a:pPr>
            <a:r>
              <a:rPr lang="fi-FI" sz="2800" dirty="0" smtClean="0"/>
              <a:t>Disable all low level depth coding tools </a:t>
            </a:r>
          </a:p>
          <a:p>
            <a:pPr lvl="2">
              <a:buFont typeface="Courier New" pitchFamily="49" charset="0"/>
              <a:buChar char="o"/>
            </a:pPr>
            <a:r>
              <a:rPr lang="fi-FI" sz="2800" dirty="0" smtClean="0"/>
              <a:t>Penalty: </a:t>
            </a:r>
          </a:p>
          <a:p>
            <a:pPr lvl="3">
              <a:buFont typeface="Courier New" pitchFamily="49" charset="0"/>
              <a:buChar char="o"/>
            </a:pPr>
            <a:r>
              <a:rPr lang="fi-FI" dirty="0" smtClean="0"/>
              <a:t>1.5% of dBR on average for coded views</a:t>
            </a:r>
          </a:p>
          <a:p>
            <a:pPr lvl="3">
              <a:buFont typeface="Courier New" pitchFamily="49" charset="0"/>
              <a:buChar char="o"/>
            </a:pPr>
            <a:r>
              <a:rPr lang="fi-FI" dirty="0" smtClean="0"/>
              <a:t>1.8% of dBR on average for synthesied views</a:t>
            </a:r>
          </a:p>
          <a:p>
            <a:pPr lvl="2">
              <a:buFont typeface="Courier New" pitchFamily="49" charset="0"/>
              <a:buChar char="o"/>
            </a:pPr>
            <a:r>
              <a:rPr lang="fi-FI" sz="2800" dirty="0" smtClean="0"/>
              <a:t>Complexity estimates:</a:t>
            </a:r>
          </a:p>
          <a:p>
            <a:pPr lvl="3">
              <a:buFont typeface="Courier New" pitchFamily="49" charset="0"/>
              <a:buChar char="o"/>
            </a:pPr>
            <a:r>
              <a:rPr lang="fi-FI" dirty="0" smtClean="0"/>
              <a:t>5% of decoding time reduction</a:t>
            </a:r>
            <a:endParaRPr lang="fi-FI" sz="2800" dirty="0" smtClean="0"/>
          </a:p>
          <a:p>
            <a:pPr lvl="3">
              <a:buFont typeface="Courier New" pitchFamily="49" charset="0"/>
              <a:buChar char="o"/>
            </a:pPr>
            <a:r>
              <a:rPr lang="fi-FI" dirty="0" smtClean="0"/>
              <a:t>Up-to 10% </a:t>
            </a:r>
            <a:r>
              <a:rPr lang="fi-FI" dirty="0"/>
              <a:t>of </a:t>
            </a:r>
            <a:r>
              <a:rPr lang="fi-FI" dirty="0" smtClean="0"/>
              <a:t>natural sequences</a:t>
            </a:r>
            <a:endParaRPr lang="fi-FI" sz="2800" dirty="0"/>
          </a:p>
          <a:p>
            <a:pPr marL="457200" lvl="1" indent="0">
              <a:buNone/>
            </a:pPr>
            <a:endParaRPr lang="fi-FI" sz="2800" dirty="0"/>
          </a:p>
          <a:p>
            <a:pPr lvl="1">
              <a:buFont typeface="Courier New" pitchFamily="49" charset="0"/>
              <a:buChar char="o"/>
            </a:pPr>
            <a:endParaRPr lang="fi-FI" sz="2800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6769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004" y="-16"/>
            <a:ext cx="8915400" cy="1052752"/>
          </a:xfrm>
        </p:spPr>
        <p:txBody>
          <a:bodyPr/>
          <a:lstStyle/>
          <a:p>
            <a:r>
              <a:rPr lang="fi-FI" dirty="0" smtClean="0"/>
              <a:t>Proposal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1196752"/>
            <a:ext cx="9539288" cy="5112568"/>
          </a:xfrm>
        </p:spPr>
        <p:txBody>
          <a:bodyPr>
            <a:normAutofit lnSpcReduction="10000"/>
          </a:bodyPr>
          <a:lstStyle/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Consider if the RD gain of the low-level depth processing tools justifies the complexity:</a:t>
            </a:r>
          </a:p>
          <a:p>
            <a:pPr lvl="2">
              <a:buFont typeface="Courier New" pitchFamily="49" charset="0"/>
              <a:buChar char="o"/>
            </a:pPr>
            <a:r>
              <a:rPr lang="fi-FI" dirty="0" smtClean="0"/>
              <a:t>Implementation and testing cost of additional low-level tools</a:t>
            </a:r>
            <a:endParaRPr lang="fi-FI" dirty="0"/>
          </a:p>
          <a:p>
            <a:pPr lvl="2">
              <a:buFont typeface="Courier New" pitchFamily="49" charset="0"/>
              <a:buChar char="o"/>
            </a:pPr>
            <a:r>
              <a:rPr lang="fi-FI" dirty="0" smtClean="0"/>
              <a:t>Additional data path: motion info of texture made available for depth</a:t>
            </a:r>
          </a:p>
          <a:p>
            <a:pPr lvl="2">
              <a:buFont typeface="Courier New" pitchFamily="49" charset="0"/>
              <a:buChar char="o"/>
            </a:pPr>
            <a:r>
              <a:rPr lang="fi-FI" dirty="0" smtClean="0"/>
              <a:t>Computational cost </a:t>
            </a:r>
            <a:br>
              <a:rPr lang="fi-FI" dirty="0" smtClean="0"/>
            </a:br>
            <a:r>
              <a:rPr lang="fi-FI" dirty="0" smtClean="0"/>
              <a:t>(in reference software 5% (up-to 10%) of decoding time)</a:t>
            </a:r>
          </a:p>
          <a:p>
            <a:pPr lvl="2">
              <a:buFont typeface="Courier New" pitchFamily="49" charset="0"/>
              <a:buChar char="o"/>
            </a:pPr>
            <a:endParaRPr lang="fi-FI" dirty="0" smtClean="0"/>
          </a:p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Resulting 3D-AVC architecture:</a:t>
            </a:r>
          </a:p>
          <a:p>
            <a:pPr lvl="2">
              <a:buFont typeface="Courier New" pitchFamily="49" charset="0"/>
              <a:buChar char="o"/>
            </a:pPr>
            <a:r>
              <a:rPr lang="fi-FI" dirty="0" smtClean="0"/>
              <a:t>H.264/AVC coding for base texture</a:t>
            </a:r>
          </a:p>
          <a:p>
            <a:pPr lvl="2">
              <a:buFont typeface="Courier New" pitchFamily="49" charset="0"/>
              <a:buChar char="o"/>
            </a:pPr>
            <a:r>
              <a:rPr lang="fi-FI" dirty="0" smtClean="0"/>
              <a:t>Advanced coding for dependent texture (DMVP, ALC)</a:t>
            </a:r>
          </a:p>
          <a:p>
            <a:pPr lvl="2">
              <a:buFont typeface="Courier New" pitchFamily="49" charset="0"/>
              <a:buChar char="o"/>
            </a:pPr>
            <a:r>
              <a:rPr lang="fi-FI" dirty="0" smtClean="0"/>
              <a:t>MVC+D coding for depth (+ HLS changes)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7365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Thank you!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Nokia colour palette">
      <a:dk1>
        <a:srgbClr val="0033CC"/>
      </a:dk1>
      <a:lt1>
        <a:srgbClr val="FFFFFF"/>
      </a:lt1>
      <a:dk2>
        <a:srgbClr val="0033CC"/>
      </a:dk2>
      <a:lt2>
        <a:srgbClr val="FFFFFF"/>
      </a:lt2>
      <a:accent1>
        <a:srgbClr val="44A51C"/>
      </a:accent1>
      <a:accent2>
        <a:srgbClr val="AFD4F0"/>
      </a:accent2>
      <a:accent3>
        <a:srgbClr val="040477"/>
      </a:accent3>
      <a:accent4>
        <a:srgbClr val="024C1C"/>
      </a:accent4>
      <a:accent5>
        <a:srgbClr val="E40E62"/>
      </a:accent5>
      <a:accent6>
        <a:srgbClr val="FFE805"/>
      </a:accent6>
      <a:hlink>
        <a:srgbClr val="44A51C"/>
      </a:hlink>
      <a:folHlink>
        <a:srgbClr val="44A51C"/>
      </a:folHlink>
    </a:clrScheme>
    <a:fontScheme name="Nokia fonts">
      <a:majorFont>
        <a:latin typeface="Nokia Large"/>
        <a:ea typeface=""/>
        <a:cs typeface=""/>
      </a:majorFont>
      <a:minorFont>
        <a:latin typeface="Nokia Standard Multiscrip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2990</TotalTime>
  <Words>394</Words>
  <Application>Microsoft Office PowerPoint</Application>
  <PresentationFormat>A4 Paper (210x297 mm)</PresentationFormat>
  <Paragraphs>174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Blank</vt:lpstr>
      <vt:lpstr>AHG4: Reduced complexity depth coding in 3D-AVC</vt:lpstr>
      <vt:lpstr>3D-AVC architecture</vt:lpstr>
      <vt:lpstr>3D-AVC architecture</vt:lpstr>
      <vt:lpstr>Simulation results</vt:lpstr>
      <vt:lpstr>Simulation results</vt:lpstr>
      <vt:lpstr>Simulation results</vt:lpstr>
      <vt:lpstr>Summary</vt:lpstr>
      <vt:lpstr>Proposal</vt:lpstr>
      <vt:lpstr>Thank you! 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3DV EE4 results on “Pantomime” sequences</dc:title>
  <dc:creator>rusanovs</dc:creator>
  <cp:lastModifiedBy>Rusanovskyy Dmytro (Nokia-NRC/Tampere)</cp:lastModifiedBy>
  <cp:revision>242</cp:revision>
  <dcterms:created xsi:type="dcterms:W3CDTF">2010-07-25T07:28:45Z</dcterms:created>
  <dcterms:modified xsi:type="dcterms:W3CDTF">2013-01-21T11:49:45Z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20421954-fb9f-45dc-8661-451a20965a5b</vt:lpwstr>
  </property>
  <property fmtid="{D5CDD505-2E9C-101B-9397-08002B2CF9AE}" pid="3" name="NokiaConfidentiality">
    <vt:lpwstr>Public</vt:lpwstr>
  </property>
</Properties>
</file>