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78" y="-2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559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318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40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328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515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6702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4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986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0453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2968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455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468D7-6ADF-41FA-8BCA-C65BB5C5C138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1C557-1B89-4902-84B1-BC756EC3F9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201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59747" y="476672"/>
            <a:ext cx="221028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C0045</a:t>
            </a:r>
          </a:p>
          <a:p>
            <a:r>
              <a:rPr lang="fr-FR" sz="1200" b="1" dirty="0" err="1" smtClean="0"/>
              <a:t>Follow</a:t>
            </a:r>
            <a:r>
              <a:rPr lang="fr-FR" sz="1200" b="1" dirty="0" smtClean="0"/>
              <a:t>-up of one part of B0048 </a:t>
            </a:r>
            <a:endParaRPr lang="fr-FR" sz="12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5798678" y="476672"/>
            <a:ext cx="2081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C0148</a:t>
            </a:r>
          </a:p>
          <a:p>
            <a:pPr algn="ctr"/>
            <a:r>
              <a:rPr lang="fr-FR" sz="1000" b="1" dirty="0" err="1" smtClean="0"/>
              <a:t>Minor</a:t>
            </a:r>
            <a:r>
              <a:rPr lang="fr-FR" sz="1000" b="1" dirty="0" smtClean="0"/>
              <a:t> changes </a:t>
            </a:r>
            <a:r>
              <a:rPr lang="fr-FR" sz="1000" b="1" dirty="0" err="1" smtClean="0"/>
              <a:t>from</a:t>
            </a:r>
            <a:r>
              <a:rPr lang="fr-FR" sz="1000" b="1" dirty="0" smtClean="0"/>
              <a:t>  A0134, B0080</a:t>
            </a:r>
            <a:endParaRPr lang="fr-FR" sz="1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35496" y="1077699"/>
            <a:ext cx="446449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err="1" smtClean="0"/>
              <a:t>Two</a:t>
            </a:r>
            <a:r>
              <a:rPr lang="fr-FR" u="sng" dirty="0" smtClean="0"/>
              <a:t> parts: 2 </a:t>
            </a:r>
            <a:r>
              <a:rPr lang="fr-FR" u="sng" dirty="0" err="1" smtClean="0"/>
              <a:t>ways</a:t>
            </a:r>
            <a:r>
              <a:rPr lang="fr-FR" u="sng" dirty="0" smtClean="0"/>
              <a:t> of </a:t>
            </a:r>
            <a:r>
              <a:rPr lang="fr-FR" u="sng" dirty="0" err="1" smtClean="0"/>
              <a:t>deriving</a:t>
            </a:r>
            <a:r>
              <a:rPr lang="fr-FR" u="sng" dirty="0" smtClean="0"/>
              <a:t> candidates</a:t>
            </a:r>
          </a:p>
          <a:p>
            <a:endParaRPr lang="fr-FR" u="sng" dirty="0" smtClean="0"/>
          </a:p>
          <a:p>
            <a:r>
              <a:rPr lang="fr-FR" u="sng" dirty="0" smtClean="0"/>
              <a:t>1st part: </a:t>
            </a:r>
            <a:r>
              <a:rPr lang="fr-FR" u="sng" dirty="0" err="1" smtClean="0"/>
              <a:t>Derivation</a:t>
            </a:r>
            <a:r>
              <a:rPr lang="fr-FR" u="sng" dirty="0" smtClean="0"/>
              <a:t> of new candidates </a:t>
            </a:r>
            <a:r>
              <a:rPr lang="fr-FR" u="sng" dirty="0" err="1" smtClean="0"/>
              <a:t>from</a:t>
            </a:r>
            <a:r>
              <a:rPr lang="fr-FR" u="sng" dirty="0" smtClean="0"/>
              <a:t> </a:t>
            </a:r>
            <a:r>
              <a:rPr lang="fr-FR" dirty="0"/>
              <a:t>2 </a:t>
            </a:r>
            <a:r>
              <a:rPr lang="fr-FR" dirty="0" err="1"/>
              <a:t>shifted</a:t>
            </a:r>
            <a:r>
              <a:rPr lang="fr-FR" dirty="0"/>
              <a:t> </a:t>
            </a:r>
            <a:r>
              <a:rPr lang="fr-FR" dirty="0" err="1"/>
              <a:t>disparity</a:t>
            </a:r>
            <a:r>
              <a:rPr lang="fr-FR" dirty="0"/>
              <a:t> </a:t>
            </a:r>
            <a:r>
              <a:rPr lang="fr-FR" dirty="0" err="1"/>
              <a:t>vectors</a:t>
            </a:r>
            <a:r>
              <a:rPr lang="fr-FR" dirty="0"/>
              <a:t> (+/-16): LDV and RDV</a:t>
            </a:r>
          </a:p>
          <a:p>
            <a:endParaRPr lang="fr-FR" sz="1600" u="sng" dirty="0" smtClean="0"/>
          </a:p>
          <a:p>
            <a:pPr marL="342900" indent="-342900">
              <a:buFont typeface="+mj-lt"/>
              <a:buAutoNum type="arabicPeriod"/>
            </a:pPr>
            <a:r>
              <a:rPr lang="fr-FR" sz="1600" dirty="0" err="1" smtClean="0"/>
              <a:t>When</a:t>
            </a:r>
            <a:r>
              <a:rPr lang="fr-FR" sz="1600" dirty="0" smtClean="0"/>
              <a:t> IPMC (DV) </a:t>
            </a:r>
            <a:r>
              <a:rPr lang="fr-FR" sz="1600" dirty="0" err="1" smtClean="0"/>
              <a:t>available</a:t>
            </a:r>
            <a:r>
              <a:rPr lang="fr-FR" sz="1600" dirty="0" smtClean="0"/>
              <a:t>, computation of 2 </a:t>
            </a:r>
            <a:r>
              <a:rPr lang="fr-FR" sz="1600" dirty="0" err="1" smtClean="0"/>
              <a:t>shifted</a:t>
            </a:r>
            <a:r>
              <a:rPr lang="fr-FR" sz="1600" dirty="0" smtClean="0"/>
              <a:t> </a:t>
            </a:r>
            <a:r>
              <a:rPr lang="fr-FR" sz="1600" dirty="0" err="1" smtClean="0"/>
              <a:t>disparity</a:t>
            </a:r>
            <a:r>
              <a:rPr lang="fr-FR" sz="1600" dirty="0" smtClean="0"/>
              <a:t> </a:t>
            </a:r>
            <a:r>
              <a:rPr lang="fr-FR" sz="1600" dirty="0" err="1" smtClean="0"/>
              <a:t>vectors</a:t>
            </a:r>
            <a:r>
              <a:rPr lang="fr-FR" sz="1600" dirty="0" smtClean="0"/>
              <a:t> (+/-16) </a:t>
            </a:r>
            <a:r>
              <a:rPr lang="fr-FR" sz="1600" dirty="0" err="1" smtClean="0"/>
              <a:t>from</a:t>
            </a:r>
            <a:r>
              <a:rPr lang="fr-FR" sz="1600" dirty="0" smtClean="0"/>
              <a:t> DV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1600" dirty="0" smtClean="0"/>
              <a:t>Use LDV and RDV to </a:t>
            </a:r>
            <a:r>
              <a:rPr lang="fr-FR" sz="1600" dirty="0" err="1" smtClean="0"/>
              <a:t>find</a:t>
            </a:r>
            <a:r>
              <a:rPr lang="fr-FR" sz="1600" dirty="0" smtClean="0"/>
              <a:t> </a:t>
            </a:r>
            <a:r>
              <a:rPr lang="fr-FR" sz="1600" dirty="0" err="1" smtClean="0"/>
              <a:t>two</a:t>
            </a:r>
            <a:r>
              <a:rPr lang="fr-FR" sz="1600" dirty="0" smtClean="0"/>
              <a:t> IPMC </a:t>
            </a:r>
            <a:r>
              <a:rPr lang="fr-FR" sz="1600" dirty="0" err="1" smtClean="0"/>
              <a:t>vectors</a:t>
            </a:r>
            <a:endParaRPr lang="fr-FR" sz="1600" dirty="0" smtClean="0"/>
          </a:p>
          <a:p>
            <a:pPr marL="342900" indent="-342900">
              <a:buFont typeface="+mj-lt"/>
              <a:buAutoNum type="arabicPeriod"/>
            </a:pPr>
            <a:endParaRPr lang="fr-FR" sz="1600" dirty="0"/>
          </a:p>
          <a:p>
            <a:r>
              <a:rPr lang="fr-FR" u="sng" dirty="0" smtClean="0"/>
              <a:t>2</a:t>
            </a:r>
            <a:r>
              <a:rPr lang="fr-FR" u="sng" baseline="30000" dirty="0" smtClean="0"/>
              <a:t>nd</a:t>
            </a:r>
            <a:r>
              <a:rPr lang="fr-FR" u="sng" dirty="0" smtClean="0"/>
              <a:t> part: </a:t>
            </a:r>
            <a:r>
              <a:rPr lang="fr-FR" u="sng" dirty="0" err="1" smtClean="0"/>
              <a:t>Derivation</a:t>
            </a:r>
            <a:r>
              <a:rPr lang="fr-FR" u="sng" dirty="0" smtClean="0"/>
              <a:t> of candidates </a:t>
            </a:r>
            <a:r>
              <a:rPr lang="fr-FR" u="sng" dirty="0" err="1" smtClean="0"/>
              <a:t>from</a:t>
            </a:r>
            <a:r>
              <a:rPr lang="fr-FR" u="sng" dirty="0"/>
              <a:t> </a:t>
            </a:r>
            <a:r>
              <a:rPr lang="fr-FR" u="sng" dirty="0" smtClean="0"/>
              <a:t>2 </a:t>
            </a:r>
            <a:r>
              <a:rPr lang="fr-FR" u="sng" dirty="0" err="1" smtClean="0"/>
              <a:t>other</a:t>
            </a:r>
            <a:r>
              <a:rPr lang="fr-FR" u="sng" dirty="0" smtClean="0"/>
              <a:t> </a:t>
            </a:r>
            <a:r>
              <a:rPr lang="fr-FR" u="sng" dirty="0" err="1" smtClean="0"/>
              <a:t>shifted</a:t>
            </a:r>
            <a:r>
              <a:rPr lang="fr-FR" u="sng" dirty="0" smtClean="0"/>
              <a:t> </a:t>
            </a:r>
            <a:r>
              <a:rPr lang="fr-FR" u="sng" dirty="0" err="1" smtClean="0"/>
              <a:t>disparity</a:t>
            </a:r>
            <a:r>
              <a:rPr lang="fr-FR" u="sng" dirty="0" smtClean="0"/>
              <a:t> </a:t>
            </a:r>
            <a:r>
              <a:rPr lang="fr-FR" u="sng" dirty="0" err="1" smtClean="0"/>
              <a:t>vectors</a:t>
            </a:r>
            <a:r>
              <a:rPr lang="fr-FR" u="sng" dirty="0" smtClean="0"/>
              <a:t> DV+/-4</a:t>
            </a:r>
          </a:p>
          <a:p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2 candidates </a:t>
            </a:r>
            <a:r>
              <a:rPr lang="fr-FR" dirty="0" err="1" smtClean="0"/>
              <a:t>derived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DV +/-4 </a:t>
            </a:r>
            <a:r>
              <a:rPr lang="fr-FR" dirty="0" err="1" smtClean="0"/>
              <a:t>horizontally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The </a:t>
            </a:r>
            <a:r>
              <a:rPr lang="fr-FR" dirty="0" err="1" smtClean="0"/>
              <a:t>two</a:t>
            </a:r>
            <a:r>
              <a:rPr lang="fr-FR" dirty="0" smtClean="0"/>
              <a:t> candidates (</a:t>
            </a:r>
            <a:r>
              <a:rPr lang="fr-FR" dirty="0" err="1" smtClean="0"/>
              <a:t>from</a:t>
            </a:r>
            <a:r>
              <a:rPr lang="fr-FR" dirty="0" smtClean="0"/>
              <a:t> first or second part)  are </a:t>
            </a:r>
            <a:r>
              <a:rPr lang="fr-FR" dirty="0" err="1" smtClean="0"/>
              <a:t>inserted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and </a:t>
            </a:r>
            <a:r>
              <a:rPr lang="fr-FR" dirty="0" err="1" smtClean="0"/>
              <a:t>after</a:t>
            </a:r>
            <a:r>
              <a:rPr lang="fr-FR" dirty="0" smtClean="0"/>
              <a:t> the temporal </a:t>
            </a:r>
            <a:r>
              <a:rPr lang="fr-FR" dirty="0" err="1" smtClean="0"/>
              <a:t>merging</a:t>
            </a:r>
            <a:r>
              <a:rPr lang="fr-FR" dirty="0" smtClean="0"/>
              <a:t> candidate</a:t>
            </a:r>
          </a:p>
          <a:p>
            <a:pPr marL="342900" indent="-342900">
              <a:buFont typeface="+mj-lt"/>
              <a:buAutoNum type="arabicPeriod"/>
            </a:pPr>
            <a:endParaRPr lang="fr-FR" dirty="0" smtClean="0"/>
          </a:p>
        </p:txBody>
      </p:sp>
      <p:cxnSp>
        <p:nvCxnSpPr>
          <p:cNvPr id="8" name="Connecteur droit 7"/>
          <p:cNvCxnSpPr/>
          <p:nvPr/>
        </p:nvCxnSpPr>
        <p:spPr>
          <a:xfrm>
            <a:off x="4437543" y="548680"/>
            <a:ext cx="62449" cy="59923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572000" y="1052736"/>
            <a:ext cx="44644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One part: </a:t>
            </a:r>
            <a:r>
              <a:rPr lang="fr-FR" u="sng" dirty="0" err="1" smtClean="0"/>
              <a:t>only</a:t>
            </a:r>
            <a:r>
              <a:rPr lang="fr-FR" u="sng" dirty="0" smtClean="0"/>
              <a:t> one pair of new candidates</a:t>
            </a:r>
          </a:p>
          <a:p>
            <a:endParaRPr lang="fr-FR" u="sng" dirty="0" smtClean="0"/>
          </a:p>
          <a:p>
            <a:pPr marL="342900" indent="-342900">
              <a:buFont typeface="+mj-lt"/>
              <a:buAutoNum type="arabicPeriod"/>
            </a:pPr>
            <a:r>
              <a:rPr lang="fr-FR" dirty="0" err="1" smtClean="0"/>
              <a:t>Considering</a:t>
            </a:r>
            <a:r>
              <a:rPr lang="fr-FR" dirty="0" smtClean="0"/>
              <a:t> the DV in position 0 but </a:t>
            </a:r>
            <a:r>
              <a:rPr lang="fr-FR" dirty="0" err="1" smtClean="0"/>
              <a:t>also</a:t>
            </a:r>
            <a:r>
              <a:rPr lang="fr-FR" dirty="0" smtClean="0"/>
              <a:t> 1, and 2 of  L0 first (</a:t>
            </a:r>
            <a:r>
              <a:rPr lang="fr-FR" sz="1200" dirty="0" smtClean="0"/>
              <a:t>the tests </a:t>
            </a:r>
            <a:r>
              <a:rPr lang="fr-FR" sz="1200" dirty="0" err="1" smtClean="0"/>
              <a:t>between</a:t>
            </a:r>
            <a:r>
              <a:rPr lang="fr-FR" sz="1200" dirty="0" smtClean="0"/>
              <a:t> </a:t>
            </a:r>
            <a:r>
              <a:rPr lang="fr-FR" sz="1200" dirty="0" err="1" smtClean="0"/>
              <a:t>Shangai</a:t>
            </a:r>
            <a:r>
              <a:rPr lang="fr-FR" sz="1200" dirty="0" smtClean="0"/>
              <a:t> and Geneva </a:t>
            </a:r>
            <a:r>
              <a:rPr lang="fr-FR" sz="1200" dirty="0" err="1" smtClean="0"/>
              <a:t>showed</a:t>
            </a:r>
            <a:r>
              <a:rPr lang="fr-FR" sz="1200" dirty="0" smtClean="0"/>
              <a:t> </a:t>
            </a:r>
            <a:r>
              <a:rPr lang="fr-FR" sz="1200" dirty="0" err="1" smtClean="0"/>
              <a:t>that</a:t>
            </a:r>
            <a:r>
              <a:rPr lang="fr-FR" sz="1200" dirty="0" smtClean="0"/>
              <a:t> 0, 1 and 2 are </a:t>
            </a:r>
            <a:r>
              <a:rPr lang="fr-FR" sz="1200" dirty="0" err="1" smtClean="0"/>
              <a:t>very</a:t>
            </a:r>
            <a:r>
              <a:rPr lang="fr-FR" sz="1200" dirty="0" smtClean="0"/>
              <a:t> relevant and the </a:t>
            </a:r>
            <a:r>
              <a:rPr lang="fr-FR" sz="1200" dirty="0" err="1" smtClean="0"/>
              <a:t>others</a:t>
            </a:r>
            <a:r>
              <a:rPr lang="fr-FR" sz="1200" dirty="0" smtClean="0"/>
              <a:t> </a:t>
            </a:r>
            <a:r>
              <a:rPr lang="fr-FR" sz="1200" dirty="0" err="1" smtClean="0"/>
              <a:t>were</a:t>
            </a:r>
            <a:r>
              <a:rPr lang="fr-FR" sz="1200" dirty="0" smtClean="0"/>
              <a:t> not </a:t>
            </a:r>
            <a:r>
              <a:rPr lang="fr-FR" sz="1200" dirty="0" err="1" smtClean="0"/>
              <a:t>so</a:t>
            </a:r>
            <a:r>
              <a:rPr lang="fr-FR" sz="1200" dirty="0" smtClean="0"/>
              <a:t> relevant</a:t>
            </a:r>
            <a:r>
              <a:rPr lang="fr-FR" dirty="0" smtClean="0"/>
              <a:t>); L1 </a:t>
            </a:r>
            <a:r>
              <a:rPr lang="fr-FR" dirty="0" err="1" smtClean="0"/>
              <a:t>only</a:t>
            </a:r>
            <a:r>
              <a:rPr lang="fr-FR" dirty="0" smtClean="0"/>
              <a:t> if no L0 DV</a:t>
            </a:r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2 candidates </a:t>
            </a:r>
            <a:r>
              <a:rPr lang="fr-FR" dirty="0" err="1" smtClean="0"/>
              <a:t>derived</a:t>
            </a:r>
            <a:r>
              <a:rPr lang="fr-FR" dirty="0" smtClean="0"/>
              <a:t> by DV +/- 4 </a:t>
            </a:r>
            <a:r>
              <a:rPr lang="fr-FR" dirty="0" err="1" smtClean="0"/>
              <a:t>horiz</a:t>
            </a:r>
            <a:r>
              <a:rPr lang="fr-FR" dirty="0" smtClean="0"/>
              <a:t>, 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2 candidates are </a:t>
            </a:r>
            <a:r>
              <a:rPr lang="fr-FR" dirty="0" err="1" smtClean="0"/>
              <a:t>inserted</a:t>
            </a:r>
            <a:r>
              <a:rPr lang="fr-FR" dirty="0" smtClean="0"/>
              <a:t> in </a:t>
            </a:r>
            <a:r>
              <a:rPr lang="fr-FR" dirty="0" err="1" smtClean="0"/>
              <a:t>list</a:t>
            </a:r>
            <a:r>
              <a:rPr lang="fr-FR" dirty="0" smtClean="0"/>
              <a:t> as </a:t>
            </a:r>
            <a:r>
              <a:rPr lang="fr-FR" dirty="0" err="1" smtClean="0"/>
              <a:t>follows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r>
              <a:rPr lang="fr-FR" sz="1200" dirty="0" err="1" smtClean="0"/>
              <a:t>Length</a:t>
            </a:r>
            <a:r>
              <a:rPr lang="fr-FR" sz="1200" dirty="0" smtClean="0"/>
              <a:t>(initial </a:t>
            </a:r>
            <a:r>
              <a:rPr lang="fr-FR" sz="1200" dirty="0" err="1" smtClean="0"/>
              <a:t>list</a:t>
            </a:r>
            <a:r>
              <a:rPr lang="fr-FR" sz="1200" dirty="0"/>
              <a:t>) &gt;=</a:t>
            </a:r>
            <a:r>
              <a:rPr lang="fr-FR" sz="1200" dirty="0" smtClean="0"/>
              <a:t>4                           </a:t>
            </a:r>
            <a:r>
              <a:rPr lang="fr-FR" sz="1200" dirty="0" err="1" smtClean="0"/>
              <a:t>Length</a:t>
            </a:r>
            <a:r>
              <a:rPr lang="fr-FR" sz="1200" dirty="0" smtClean="0"/>
              <a:t>(</a:t>
            </a:r>
            <a:r>
              <a:rPr lang="fr-FR" sz="1200" dirty="0" err="1" smtClean="0"/>
              <a:t>list</a:t>
            </a:r>
            <a:r>
              <a:rPr lang="fr-FR" sz="1200" dirty="0"/>
              <a:t>) </a:t>
            </a:r>
            <a:r>
              <a:rPr lang="fr-FR" sz="1200" dirty="0" smtClean="0"/>
              <a:t>=3</a:t>
            </a:r>
          </a:p>
          <a:p>
            <a:r>
              <a:rPr lang="fr-FR" sz="1200" dirty="0" smtClean="0"/>
              <a:t>Most </a:t>
            </a:r>
            <a:r>
              <a:rPr lang="fr-FR" sz="1200" dirty="0" err="1" smtClean="0"/>
              <a:t>likely</a:t>
            </a:r>
            <a:r>
              <a:rPr lang="fr-FR" sz="1200" dirty="0" smtClean="0"/>
              <a:t> case</a:t>
            </a:r>
            <a:endParaRPr lang="fr-FR" sz="1200" dirty="0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21776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21776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47305"/>
            <a:ext cx="1701800" cy="132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Connecteur droit 11"/>
          <p:cNvCxnSpPr/>
          <p:nvPr/>
        </p:nvCxnSpPr>
        <p:spPr>
          <a:xfrm>
            <a:off x="6725413" y="3544855"/>
            <a:ext cx="0" cy="168434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e 12"/>
          <p:cNvGrpSpPr/>
          <p:nvPr/>
        </p:nvGrpSpPr>
        <p:grpSpPr>
          <a:xfrm>
            <a:off x="5663681" y="4332626"/>
            <a:ext cx="576064" cy="176494"/>
            <a:chOff x="6883248" y="4660189"/>
            <a:chExt cx="1433168" cy="352987"/>
          </a:xfrm>
        </p:grpSpPr>
        <p:cxnSp>
          <p:nvCxnSpPr>
            <p:cNvPr id="15" name="Connecteur droit 14"/>
            <p:cNvCxnSpPr/>
            <p:nvPr/>
          </p:nvCxnSpPr>
          <p:spPr>
            <a:xfrm>
              <a:off x="6883248" y="4660189"/>
              <a:ext cx="0" cy="35298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6883248" y="4660189"/>
              <a:ext cx="143316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/>
            <p:cNvCxnSpPr/>
            <p:nvPr/>
          </p:nvCxnSpPr>
          <p:spPr>
            <a:xfrm>
              <a:off x="8313007" y="4660189"/>
              <a:ext cx="3409" cy="352986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e 21"/>
          <p:cNvGrpSpPr/>
          <p:nvPr/>
        </p:nvGrpSpPr>
        <p:grpSpPr>
          <a:xfrm>
            <a:off x="6941437" y="4088279"/>
            <a:ext cx="1735019" cy="1140921"/>
            <a:chOff x="2308593" y="2700535"/>
            <a:chExt cx="4320550" cy="3000009"/>
          </a:xfrm>
        </p:grpSpPr>
        <p:sp>
          <p:nvSpPr>
            <p:cNvPr id="23" name="ZoneTexte 22"/>
            <p:cNvSpPr txBox="1"/>
            <p:nvPr/>
          </p:nvSpPr>
          <p:spPr>
            <a:xfrm>
              <a:off x="3028684" y="3068953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600" dirty="0" smtClean="0"/>
                <a:t>1</a:t>
              </a:r>
              <a:endParaRPr lang="fr-FR" sz="600" dirty="0"/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3028684" y="3061786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600" dirty="0" smtClean="0"/>
                <a:t>1</a:t>
              </a:r>
              <a:endParaRPr lang="fr-FR" sz="600" dirty="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308593" y="3061786"/>
              <a:ext cx="720091" cy="7200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600" dirty="0" smtClean="0"/>
                <a:t>0</a:t>
              </a:r>
              <a:endParaRPr lang="fr-FR" sz="600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3772182" y="3068953"/>
              <a:ext cx="720091" cy="720092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600" dirty="0" smtClean="0"/>
                <a:t>2</a:t>
              </a:r>
              <a:endParaRPr lang="fr-FR" sz="600" dirty="0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4468866" y="3068953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600" dirty="0" smtClean="0"/>
                <a:t>3</a:t>
              </a:r>
              <a:endParaRPr lang="fr-FR" sz="600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5188961" y="3068953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600" dirty="0" smtClean="0"/>
                <a:t>4</a:t>
              </a:r>
              <a:endParaRPr lang="fr-FR" sz="6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5909052" y="3068953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600" dirty="0" err="1" smtClean="0"/>
                <a:t>empty</a:t>
              </a:r>
              <a:endParaRPr lang="fr-FR" sz="600" dirty="0"/>
            </a:p>
          </p:txBody>
        </p:sp>
        <p:cxnSp>
          <p:nvCxnSpPr>
            <p:cNvPr id="30" name="Connecteur droit avec flèche 29"/>
            <p:cNvCxnSpPr/>
            <p:nvPr/>
          </p:nvCxnSpPr>
          <p:spPr>
            <a:xfrm>
              <a:off x="2758028" y="4469416"/>
              <a:ext cx="360046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/>
            <p:cNvCxnSpPr/>
            <p:nvPr/>
          </p:nvCxnSpPr>
          <p:spPr>
            <a:xfrm>
              <a:off x="2771770" y="3781879"/>
              <a:ext cx="0" cy="15607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e 31"/>
            <p:cNvGrpSpPr/>
            <p:nvPr/>
          </p:nvGrpSpPr>
          <p:grpSpPr>
            <a:xfrm>
              <a:off x="2820924" y="4101227"/>
              <a:ext cx="1350170" cy="720092"/>
              <a:chOff x="3019086" y="5049207"/>
              <a:chExt cx="1350170" cy="720092"/>
            </a:xfrm>
          </p:grpSpPr>
          <p:sp>
            <p:nvSpPr>
              <p:cNvPr id="44" name="Ellipse 43"/>
              <p:cNvSpPr/>
              <p:nvPr/>
            </p:nvSpPr>
            <p:spPr>
              <a:xfrm>
                <a:off x="3311836" y="5049207"/>
                <a:ext cx="764670" cy="72009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600"/>
              </a:p>
            </p:txBody>
          </p:sp>
          <p:sp>
            <p:nvSpPr>
              <p:cNvPr id="45" name="ZoneTexte 44"/>
              <p:cNvSpPr txBox="1"/>
              <p:nvPr/>
            </p:nvSpPr>
            <p:spPr>
              <a:xfrm>
                <a:off x="3019086" y="5224587"/>
                <a:ext cx="1350170" cy="485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dirty="0" smtClean="0"/>
                  <a:t>+(-/+ 4,0)</a:t>
                </a:r>
                <a:endParaRPr lang="fr-FR" sz="600" dirty="0"/>
              </a:p>
            </p:txBody>
          </p:sp>
        </p:grpSp>
        <p:grpSp>
          <p:nvGrpSpPr>
            <p:cNvPr id="33" name="Groupe 32"/>
            <p:cNvGrpSpPr/>
            <p:nvPr/>
          </p:nvGrpSpPr>
          <p:grpSpPr>
            <a:xfrm>
              <a:off x="2881828" y="4980452"/>
              <a:ext cx="1350170" cy="720092"/>
              <a:chOff x="3019086" y="5049207"/>
              <a:chExt cx="1350170" cy="720092"/>
            </a:xfrm>
          </p:grpSpPr>
          <p:sp>
            <p:nvSpPr>
              <p:cNvPr id="42" name="Ellipse 41"/>
              <p:cNvSpPr/>
              <p:nvPr/>
            </p:nvSpPr>
            <p:spPr>
              <a:xfrm>
                <a:off x="3269074" y="5049207"/>
                <a:ext cx="764670" cy="72009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600"/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3019086" y="5224587"/>
                <a:ext cx="1350170" cy="4855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600" dirty="0" smtClean="0"/>
                  <a:t>+(+/-4,0)</a:t>
                </a:r>
                <a:endParaRPr lang="fr-FR" sz="600" dirty="0"/>
              </a:p>
            </p:txBody>
          </p:sp>
        </p:grpSp>
        <p:cxnSp>
          <p:nvCxnSpPr>
            <p:cNvPr id="34" name="Connecteur droit avec flèche 33"/>
            <p:cNvCxnSpPr/>
            <p:nvPr/>
          </p:nvCxnSpPr>
          <p:spPr>
            <a:xfrm>
              <a:off x="2771770" y="5342595"/>
              <a:ext cx="376031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/>
            <p:nvPr/>
          </p:nvCxnSpPr>
          <p:spPr>
            <a:xfrm flipV="1">
              <a:off x="4208047" y="3765471"/>
              <a:ext cx="0" cy="692531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3878344" y="4461273"/>
              <a:ext cx="319866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 flipV="1">
              <a:off x="4932046" y="3771766"/>
              <a:ext cx="0" cy="1565709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3878344" y="5334452"/>
              <a:ext cx="105370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/>
            <p:cNvCxnSpPr/>
            <p:nvPr/>
          </p:nvCxnSpPr>
          <p:spPr>
            <a:xfrm>
              <a:off x="4031931" y="2700535"/>
              <a:ext cx="0" cy="35298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>
              <a:off x="4031931" y="2700535"/>
              <a:ext cx="143316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avec flèche 40"/>
            <p:cNvCxnSpPr/>
            <p:nvPr/>
          </p:nvCxnSpPr>
          <p:spPr>
            <a:xfrm>
              <a:off x="5472115" y="2700535"/>
              <a:ext cx="3409" cy="352986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e 45"/>
          <p:cNvGrpSpPr/>
          <p:nvPr/>
        </p:nvGrpSpPr>
        <p:grpSpPr>
          <a:xfrm>
            <a:off x="4788024" y="5706834"/>
            <a:ext cx="1830067" cy="1021053"/>
            <a:chOff x="2308593" y="2700535"/>
            <a:chExt cx="4320550" cy="3000009"/>
          </a:xfrm>
        </p:grpSpPr>
        <p:sp>
          <p:nvSpPr>
            <p:cNvPr id="47" name="ZoneTexte 46"/>
            <p:cNvSpPr txBox="1"/>
            <p:nvPr/>
          </p:nvSpPr>
          <p:spPr>
            <a:xfrm>
              <a:off x="3028684" y="3068953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800" dirty="0" smtClean="0"/>
                <a:t>1</a:t>
              </a:r>
              <a:endParaRPr lang="fr-FR" sz="8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3028684" y="3061785"/>
              <a:ext cx="720091" cy="720092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800" dirty="0" smtClean="0"/>
                <a:t>1</a:t>
              </a:r>
              <a:endParaRPr lang="fr-FR" sz="800" dirty="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2308593" y="3061786"/>
              <a:ext cx="720091" cy="72009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800" dirty="0" smtClean="0"/>
                <a:t>0</a:t>
              </a:r>
              <a:endParaRPr lang="fr-FR" sz="800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3748775" y="3068953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800" dirty="0" smtClean="0"/>
                <a:t>2</a:t>
              </a:r>
              <a:endParaRPr lang="fr-FR" sz="800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4468866" y="3068953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800" dirty="0" smtClean="0"/>
                <a:t>3</a:t>
              </a:r>
              <a:endParaRPr lang="fr-FR" sz="800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5188961" y="3068953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800" dirty="0" err="1" smtClean="0"/>
                <a:t>empty</a:t>
              </a:r>
              <a:endParaRPr lang="fr-FR" sz="8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5909052" y="3068953"/>
              <a:ext cx="720091" cy="720093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txBody>
            <a:bodyPr wrap="square" lIns="36000" tIns="36000" rIns="36000" bIns="36000" rtlCol="0" anchor="ctr" anchorCtr="0">
              <a:noAutofit/>
            </a:bodyPr>
            <a:lstStyle/>
            <a:p>
              <a:pPr algn="ctr"/>
              <a:r>
                <a:rPr lang="fr-FR" sz="800" dirty="0" err="1" smtClean="0"/>
                <a:t>empty</a:t>
              </a:r>
              <a:endParaRPr lang="fr-FR" sz="800" dirty="0"/>
            </a:p>
          </p:txBody>
        </p:sp>
        <p:cxnSp>
          <p:nvCxnSpPr>
            <p:cNvPr id="54" name="Connecteur droit avec flèche 53"/>
            <p:cNvCxnSpPr/>
            <p:nvPr/>
          </p:nvCxnSpPr>
          <p:spPr>
            <a:xfrm>
              <a:off x="2411724" y="4469416"/>
              <a:ext cx="360046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>
              <a:off x="2425466" y="3781879"/>
              <a:ext cx="0" cy="1560716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Groupe 55"/>
            <p:cNvGrpSpPr/>
            <p:nvPr/>
          </p:nvGrpSpPr>
          <p:grpSpPr>
            <a:xfrm>
              <a:off x="2474620" y="4101227"/>
              <a:ext cx="1350170" cy="720092"/>
              <a:chOff x="3019086" y="5049207"/>
              <a:chExt cx="1350170" cy="720092"/>
            </a:xfrm>
          </p:grpSpPr>
          <p:sp>
            <p:nvSpPr>
              <p:cNvPr id="68" name="Ellipse 67"/>
              <p:cNvSpPr/>
              <p:nvPr/>
            </p:nvSpPr>
            <p:spPr>
              <a:xfrm>
                <a:off x="3311836" y="5049207"/>
                <a:ext cx="764670" cy="72009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69" name="ZoneTexte 68"/>
              <p:cNvSpPr txBox="1"/>
              <p:nvPr/>
            </p:nvSpPr>
            <p:spPr>
              <a:xfrm>
                <a:off x="3019086" y="5224587"/>
                <a:ext cx="1350170" cy="404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800" dirty="0" smtClean="0"/>
                  <a:t>+(-/+ 4,0)</a:t>
                </a:r>
                <a:endParaRPr lang="fr-FR" sz="800" dirty="0"/>
              </a:p>
            </p:txBody>
          </p:sp>
        </p:grpSp>
        <p:grpSp>
          <p:nvGrpSpPr>
            <p:cNvPr id="57" name="Groupe 56"/>
            <p:cNvGrpSpPr/>
            <p:nvPr/>
          </p:nvGrpSpPr>
          <p:grpSpPr>
            <a:xfrm>
              <a:off x="2535524" y="4980452"/>
              <a:ext cx="1350170" cy="720092"/>
              <a:chOff x="3019086" y="5049207"/>
              <a:chExt cx="1350170" cy="720092"/>
            </a:xfrm>
          </p:grpSpPr>
          <p:sp>
            <p:nvSpPr>
              <p:cNvPr id="66" name="Ellipse 65"/>
              <p:cNvSpPr/>
              <p:nvPr/>
            </p:nvSpPr>
            <p:spPr>
              <a:xfrm>
                <a:off x="3269074" y="5049207"/>
                <a:ext cx="764670" cy="720092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67" name="ZoneTexte 66"/>
              <p:cNvSpPr txBox="1"/>
              <p:nvPr/>
            </p:nvSpPr>
            <p:spPr>
              <a:xfrm>
                <a:off x="3019086" y="5224587"/>
                <a:ext cx="1350170" cy="4041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800" dirty="0" smtClean="0"/>
                  <a:t>+(+/-4,0)</a:t>
                </a:r>
                <a:endParaRPr lang="fr-FR" sz="800" dirty="0"/>
              </a:p>
            </p:txBody>
          </p:sp>
        </p:grpSp>
        <p:cxnSp>
          <p:nvCxnSpPr>
            <p:cNvPr id="58" name="Connecteur droit avec flèche 57"/>
            <p:cNvCxnSpPr/>
            <p:nvPr/>
          </p:nvCxnSpPr>
          <p:spPr>
            <a:xfrm>
              <a:off x="2425466" y="5342595"/>
              <a:ext cx="360046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avec flèche 58"/>
            <p:cNvCxnSpPr/>
            <p:nvPr/>
          </p:nvCxnSpPr>
          <p:spPr>
            <a:xfrm flipV="1">
              <a:off x="3671885" y="3765471"/>
              <a:ext cx="0" cy="692531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/>
            <p:nvPr/>
          </p:nvCxnSpPr>
          <p:spPr>
            <a:xfrm>
              <a:off x="3532040" y="4461273"/>
              <a:ext cx="159933" cy="814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/>
            <p:cNvCxnSpPr/>
            <p:nvPr/>
          </p:nvCxnSpPr>
          <p:spPr>
            <a:xfrm flipV="1">
              <a:off x="4211954" y="3771766"/>
              <a:ext cx="0" cy="1565709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>
              <a:off x="3532040" y="5334452"/>
              <a:ext cx="679914" cy="8143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>
              <a:off x="3311839" y="2700535"/>
              <a:ext cx="0" cy="352987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>
              <a:off x="3311839" y="2700535"/>
              <a:ext cx="1433168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avec flèche 64"/>
            <p:cNvCxnSpPr/>
            <p:nvPr/>
          </p:nvCxnSpPr>
          <p:spPr>
            <a:xfrm>
              <a:off x="4752023" y="2700535"/>
              <a:ext cx="3409" cy="352986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ctangle 17"/>
          <p:cNvSpPr/>
          <p:nvPr/>
        </p:nvSpPr>
        <p:spPr>
          <a:xfrm>
            <a:off x="4644008" y="5445224"/>
            <a:ext cx="100059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100" dirty="0" err="1" smtClean="0"/>
              <a:t>Length</a:t>
            </a:r>
            <a:r>
              <a:rPr lang="fr-FR" sz="1100" dirty="0" smtClean="0"/>
              <a:t>(</a:t>
            </a:r>
            <a:r>
              <a:rPr lang="fr-FR" sz="1100" dirty="0" err="1" smtClean="0"/>
              <a:t>list</a:t>
            </a:r>
            <a:r>
              <a:rPr lang="fr-FR" sz="1100" dirty="0"/>
              <a:t>) </a:t>
            </a:r>
            <a:r>
              <a:rPr lang="fr-FR" sz="1100" dirty="0" smtClean="0"/>
              <a:t>=2</a:t>
            </a:r>
            <a:endParaRPr lang="fr-FR" sz="1100" dirty="0"/>
          </a:p>
        </p:txBody>
      </p:sp>
      <p:sp>
        <p:nvSpPr>
          <p:cNvPr id="70" name="ZoneTexte 69"/>
          <p:cNvSpPr txBox="1"/>
          <p:nvPr/>
        </p:nvSpPr>
        <p:spPr>
          <a:xfrm>
            <a:off x="2525765" y="107340"/>
            <a:ext cx="4135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Snapshot</a:t>
            </a:r>
            <a:r>
              <a:rPr lang="fr-FR" b="1" dirty="0" smtClean="0"/>
              <a:t> of main </a:t>
            </a:r>
            <a:r>
              <a:rPr lang="fr-FR" b="1" dirty="0" err="1" smtClean="0"/>
              <a:t>steps</a:t>
            </a:r>
            <a:r>
              <a:rPr lang="fr-FR" b="1" dirty="0" smtClean="0"/>
              <a:t> of </a:t>
            </a:r>
            <a:r>
              <a:rPr lang="fr-FR" b="1" dirty="0" err="1" smtClean="0"/>
              <a:t>both</a:t>
            </a:r>
            <a:r>
              <a:rPr lang="fr-FR" b="1" dirty="0" smtClean="0"/>
              <a:t> </a:t>
            </a:r>
            <a:r>
              <a:rPr lang="fr-FR" b="1" dirty="0" err="1" smtClean="0"/>
              <a:t>proposals</a:t>
            </a:r>
            <a:endParaRPr lang="fr-FR" b="1" dirty="0"/>
          </a:p>
        </p:txBody>
      </p:sp>
      <p:sp>
        <p:nvSpPr>
          <p:cNvPr id="72" name="ZoneTexte 71"/>
          <p:cNvSpPr txBox="1"/>
          <p:nvPr/>
        </p:nvSpPr>
        <p:spPr>
          <a:xfrm>
            <a:off x="7236296" y="5415027"/>
            <a:ext cx="1475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Stats</a:t>
            </a:r>
            <a:r>
              <a:rPr lang="fr-FR" sz="1000" dirty="0" smtClean="0"/>
              <a:t> on </a:t>
            </a:r>
            <a:r>
              <a:rPr lang="fr-FR" sz="1000" dirty="0" err="1" smtClean="0"/>
              <a:t>balloon</a:t>
            </a:r>
            <a:r>
              <a:rPr lang="fr-FR" sz="1000" dirty="0" smtClean="0"/>
              <a:t> (QP=40)</a:t>
            </a:r>
            <a:endParaRPr lang="fr-FR" sz="1000" dirty="0"/>
          </a:p>
        </p:txBody>
      </p:sp>
      <p:sp>
        <p:nvSpPr>
          <p:cNvPr id="73" name="Rectangle 72"/>
          <p:cNvSpPr/>
          <p:nvPr/>
        </p:nvSpPr>
        <p:spPr>
          <a:xfrm>
            <a:off x="6732240" y="5725705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000" dirty="0" smtClean="0"/>
              <a:t>Final </a:t>
            </a:r>
            <a:r>
              <a:rPr lang="fr-FR" sz="1000" dirty="0" err="1" smtClean="0"/>
              <a:t>Length</a:t>
            </a:r>
            <a:r>
              <a:rPr lang="fr-FR" sz="1000" dirty="0" smtClean="0"/>
              <a:t>=1:  </a:t>
            </a:r>
            <a:r>
              <a:rPr lang="fr-FR" sz="1000" dirty="0"/>
              <a:t>0 </a:t>
            </a:r>
            <a:r>
              <a:rPr lang="fr-FR" sz="1000" dirty="0" smtClean="0"/>
              <a:t>case </a:t>
            </a:r>
            <a:r>
              <a:rPr lang="fr-FR" sz="1000" dirty="0"/>
              <a:t/>
            </a:r>
            <a:br>
              <a:rPr lang="fr-FR" sz="1000" dirty="0"/>
            </a:br>
            <a:r>
              <a:rPr lang="fr-FR" sz="1000" dirty="0" smtClean="0"/>
              <a:t>Final </a:t>
            </a:r>
            <a:r>
              <a:rPr lang="fr-FR" sz="1000" dirty="0" err="1" smtClean="0"/>
              <a:t>length</a:t>
            </a:r>
            <a:r>
              <a:rPr lang="fr-FR" sz="1000" dirty="0" smtClean="0"/>
              <a:t> = 2 </a:t>
            </a:r>
            <a:r>
              <a:rPr lang="fr-FR" sz="1000" dirty="0"/>
              <a:t>: 0 </a:t>
            </a:r>
            <a:r>
              <a:rPr lang="fr-FR" sz="1000" dirty="0" smtClean="0"/>
              <a:t>case </a:t>
            </a:r>
            <a:r>
              <a:rPr lang="fr-FR" sz="1000" dirty="0"/>
              <a:t/>
            </a:r>
            <a:br>
              <a:rPr lang="fr-FR" sz="1000" dirty="0"/>
            </a:br>
            <a:r>
              <a:rPr lang="fr-FR" sz="1000" dirty="0" smtClean="0"/>
              <a:t>Final </a:t>
            </a:r>
            <a:r>
              <a:rPr lang="fr-FR" sz="1000" dirty="0" err="1" smtClean="0"/>
              <a:t>length</a:t>
            </a:r>
            <a:r>
              <a:rPr lang="fr-FR" sz="1000" dirty="0" smtClean="0"/>
              <a:t> = </a:t>
            </a:r>
            <a:r>
              <a:rPr lang="fr-FR" sz="1000" dirty="0"/>
              <a:t>3: 0 </a:t>
            </a:r>
            <a:r>
              <a:rPr lang="fr-FR" sz="1000" dirty="0" smtClean="0"/>
              <a:t>case </a:t>
            </a:r>
            <a:r>
              <a:rPr lang="fr-FR" sz="1000" dirty="0"/>
              <a:t/>
            </a:r>
            <a:br>
              <a:rPr lang="fr-FR" sz="1000" dirty="0"/>
            </a:br>
            <a:r>
              <a:rPr lang="fr-FR" sz="1000" dirty="0" smtClean="0"/>
              <a:t>Final </a:t>
            </a:r>
            <a:r>
              <a:rPr lang="fr-FR" sz="1000" dirty="0" err="1" smtClean="0"/>
              <a:t>length</a:t>
            </a:r>
            <a:r>
              <a:rPr lang="fr-FR" sz="1000" dirty="0" smtClean="0"/>
              <a:t>= </a:t>
            </a:r>
            <a:r>
              <a:rPr lang="fr-FR" sz="1000" dirty="0"/>
              <a:t>4: 1586344 </a:t>
            </a:r>
            <a:r>
              <a:rPr lang="fr-FR" sz="1000" dirty="0" smtClean="0"/>
              <a:t>cases </a:t>
            </a:r>
            <a:r>
              <a:rPr lang="fr-FR" sz="1000" dirty="0"/>
              <a:t/>
            </a:r>
            <a:br>
              <a:rPr lang="fr-FR" sz="1000" dirty="0"/>
            </a:br>
            <a:r>
              <a:rPr lang="fr-FR" sz="1000" dirty="0" smtClean="0"/>
              <a:t>Final </a:t>
            </a:r>
            <a:r>
              <a:rPr lang="fr-FR" sz="1000" dirty="0" err="1" smtClean="0"/>
              <a:t>length</a:t>
            </a:r>
            <a:r>
              <a:rPr lang="fr-FR" sz="1000" dirty="0" smtClean="0"/>
              <a:t>= </a:t>
            </a:r>
            <a:r>
              <a:rPr lang="fr-FR" sz="1000" dirty="0"/>
              <a:t>5 : 1125814 </a:t>
            </a:r>
            <a:r>
              <a:rPr lang="fr-FR" sz="1000" dirty="0" smtClean="0"/>
              <a:t>cases </a:t>
            </a:r>
            <a:r>
              <a:rPr lang="fr-FR" sz="1000" dirty="0"/>
              <a:t/>
            </a:r>
            <a:br>
              <a:rPr lang="fr-FR" sz="1000" dirty="0"/>
            </a:br>
            <a:r>
              <a:rPr lang="fr-FR" sz="1000" dirty="0" smtClean="0"/>
              <a:t>Final </a:t>
            </a:r>
            <a:r>
              <a:rPr lang="fr-FR" sz="1000" dirty="0" err="1" smtClean="0"/>
              <a:t>length</a:t>
            </a:r>
            <a:r>
              <a:rPr lang="fr-FR" sz="1000" dirty="0" smtClean="0"/>
              <a:t> = 6 </a:t>
            </a:r>
            <a:r>
              <a:rPr lang="fr-FR" sz="1000" dirty="0"/>
              <a:t>: 59152262 </a:t>
            </a:r>
            <a:r>
              <a:rPr lang="fr-FR" sz="1000" dirty="0" smtClean="0"/>
              <a:t>cases (95%) </a:t>
            </a:r>
            <a:endParaRPr lang="fr-FR" sz="1000" dirty="0"/>
          </a:p>
        </p:txBody>
      </p:sp>
      <p:sp>
        <p:nvSpPr>
          <p:cNvPr id="74" name="ZoneTexte 73"/>
          <p:cNvSpPr txBox="1"/>
          <p:nvPr/>
        </p:nvSpPr>
        <p:spPr>
          <a:xfrm>
            <a:off x="8172400" y="5733256"/>
            <a:ext cx="1058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 =&gt;</a:t>
            </a:r>
          </a:p>
          <a:p>
            <a:r>
              <a:rPr lang="fr-FR" sz="1000" dirty="0" smtClean="0"/>
              <a:t>Initial </a:t>
            </a:r>
            <a:r>
              <a:rPr lang="fr-FR" sz="1000" dirty="0" err="1" smtClean="0"/>
              <a:t>length</a:t>
            </a:r>
            <a:r>
              <a:rPr lang="fr-FR" sz="1000" dirty="0" smtClean="0"/>
              <a:t> &gt;=2</a:t>
            </a:r>
            <a:endParaRPr lang="fr-FR" sz="1000" dirty="0"/>
          </a:p>
        </p:txBody>
      </p:sp>
      <p:sp>
        <p:nvSpPr>
          <p:cNvPr id="75" name="Accolade fermante 74"/>
          <p:cNvSpPr/>
          <p:nvPr/>
        </p:nvSpPr>
        <p:spPr>
          <a:xfrm>
            <a:off x="8098116" y="5766902"/>
            <a:ext cx="105446" cy="47634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09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248</Words>
  <Application>Microsoft Office PowerPoint</Application>
  <PresentationFormat>Affichage à l'écran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INRIA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christine Guillemot</dc:creator>
  <cp:lastModifiedBy>christine Guillemot</cp:lastModifiedBy>
  <cp:revision>21</cp:revision>
  <dcterms:created xsi:type="dcterms:W3CDTF">2013-01-20T16:07:25Z</dcterms:created>
  <dcterms:modified xsi:type="dcterms:W3CDTF">2013-01-21T12:59:22Z</dcterms:modified>
</cp:coreProperties>
</file>