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2"/>
  </p:notesMasterIdLst>
  <p:sldIdLst>
    <p:sldId id="293" r:id="rId2"/>
    <p:sldId id="285" r:id="rId3"/>
    <p:sldId id="286" r:id="rId4"/>
    <p:sldId id="287" r:id="rId5"/>
    <p:sldId id="288" r:id="rId6"/>
    <p:sldId id="289" r:id="rId7"/>
    <p:sldId id="290" r:id="rId8"/>
    <p:sldId id="291" r:id="rId9"/>
    <p:sldId id="292" r:id="rId10"/>
    <p:sldId id="28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867" autoAdjust="0"/>
  </p:normalViewPr>
  <p:slideViewPr>
    <p:cSldViewPr>
      <p:cViewPr varScale="1">
        <p:scale>
          <a:sx n="59" d="100"/>
          <a:sy n="59" d="100"/>
        </p:scale>
        <p:origin x="-81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EEECE6-9D2A-42E0-8CCC-49EF6127AD9B}" type="datetimeFigureOut">
              <a:rPr lang="en-US" smtClean="0"/>
              <a:pPr/>
              <a:t>1/17/2013</a:t>
            </a:fld>
            <a:endParaRPr 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4CA9BA-B27B-449F-9976-5E45CB65D37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 the current HTM, the encoder will not use DLT if more than half the values from 0 to MAX_DEPTH_VALUE (</a:t>
            </a:r>
            <a:r>
              <a:rPr lang="en-US" sz="1200" i="1" kern="1200" dirty="0" smtClean="0">
                <a:solidFill>
                  <a:schemeClr val="tx1"/>
                </a:solidFill>
                <a:latin typeface="+mn-lt"/>
                <a:ea typeface="+mn-ea"/>
                <a:cs typeface="+mn-cs"/>
              </a:rPr>
              <a:t>e.g.</a:t>
            </a:r>
            <a:r>
              <a:rPr lang="en-US" sz="1200" kern="1200" dirty="0" smtClean="0">
                <a:solidFill>
                  <a:schemeClr val="tx1"/>
                </a:solidFill>
                <a:latin typeface="+mn-lt"/>
                <a:ea typeface="+mn-ea"/>
                <a:cs typeface="+mn-cs"/>
              </a:rPr>
              <a:t>, 255 for 8-bit depth samples) appear in the original depth map at the analysis step. Otherwise, DLT will be coded in SPS. In order to code DLT, the number of valid depth values is coded with Exp-</a:t>
            </a:r>
            <a:r>
              <a:rPr lang="en-US" sz="1200" kern="1200" dirty="0" err="1" smtClean="0">
                <a:solidFill>
                  <a:schemeClr val="tx1"/>
                </a:solidFill>
                <a:latin typeface="+mn-lt"/>
                <a:ea typeface="+mn-ea"/>
                <a:cs typeface="+mn-cs"/>
              </a:rPr>
              <a:t>Golomb</a:t>
            </a:r>
            <a:r>
              <a:rPr lang="en-US" sz="1200" kern="1200" dirty="0" smtClean="0">
                <a:solidFill>
                  <a:schemeClr val="tx1"/>
                </a:solidFill>
                <a:latin typeface="+mn-lt"/>
                <a:ea typeface="+mn-ea"/>
                <a:cs typeface="+mn-cs"/>
              </a:rPr>
              <a:t> code first. Then each valid depth value is also coded with an exp-</a:t>
            </a:r>
            <a:r>
              <a:rPr lang="en-US" sz="1200" kern="1200" dirty="0" err="1" smtClean="0">
                <a:solidFill>
                  <a:schemeClr val="tx1"/>
                </a:solidFill>
                <a:latin typeface="+mn-lt"/>
                <a:ea typeface="+mn-ea"/>
                <a:cs typeface="+mn-cs"/>
              </a:rPr>
              <a:t>Golomb</a:t>
            </a:r>
            <a:r>
              <a:rPr lang="en-US" sz="1200" kern="1200" dirty="0" smtClean="0">
                <a:solidFill>
                  <a:schemeClr val="tx1"/>
                </a:solidFill>
                <a:latin typeface="+mn-lt"/>
                <a:ea typeface="+mn-ea"/>
                <a:cs typeface="+mn-cs"/>
              </a:rPr>
              <a:t> code.</a:t>
            </a:r>
            <a:endParaRPr lang="en-US" dirty="0"/>
          </a:p>
        </p:txBody>
      </p:sp>
      <p:sp>
        <p:nvSpPr>
          <p:cNvPr id="4" name="灯片编号占位符 3"/>
          <p:cNvSpPr>
            <a:spLocks noGrp="1"/>
          </p:cNvSpPr>
          <p:nvPr>
            <p:ph type="sldNum" sz="quarter" idx="10"/>
          </p:nvPr>
        </p:nvSpPr>
        <p:spPr/>
        <p:txBody>
          <a:bodyPr/>
          <a:lstStyle/>
          <a:p>
            <a:fld id="{B64CA9BA-B27B-449F-9976-5E45CB65D371}"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Statistics are done on the four sequences. </a:t>
            </a:r>
            <a:endParaRPr lang="en-US" dirty="0"/>
          </a:p>
        </p:txBody>
      </p:sp>
      <p:sp>
        <p:nvSpPr>
          <p:cNvPr id="4" name="灯片编号占位符 3"/>
          <p:cNvSpPr>
            <a:spLocks noGrp="1"/>
          </p:cNvSpPr>
          <p:nvPr>
            <p:ph type="sldNum" sz="quarter" idx="10"/>
          </p:nvPr>
        </p:nvSpPr>
        <p:spPr/>
        <p:txBody>
          <a:bodyPr/>
          <a:lstStyle/>
          <a:p>
            <a:fld id="{B64CA9BA-B27B-449F-9976-5E45CB65D371}"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lvl="2"/>
            <a:r>
              <a:rPr lang="en-US" dirty="0" smtClean="0"/>
              <a:t>The smallest value in DLT is </a:t>
            </a:r>
            <a:r>
              <a:rPr lang="en-US" dirty="0" err="1" smtClean="0"/>
              <a:t>min_dlt_value</a:t>
            </a:r>
            <a:r>
              <a:rPr lang="en-US" dirty="0" smtClean="0"/>
              <a:t>, and the largest is </a:t>
            </a:r>
            <a:r>
              <a:rPr lang="en-US" dirty="0" err="1" smtClean="0"/>
              <a:t>MaxDltValue</a:t>
            </a:r>
            <a:r>
              <a:rPr lang="en-US" dirty="0" smtClean="0"/>
              <a:t>, which equals to </a:t>
            </a:r>
            <a:r>
              <a:rPr lang="en-US" dirty="0" err="1" smtClean="0"/>
              <a:t>min_dlt_value</a:t>
            </a:r>
            <a:r>
              <a:rPr lang="en-US" dirty="0" smtClean="0"/>
              <a:t> + </a:t>
            </a:r>
            <a:r>
              <a:rPr lang="en-US" dirty="0" err="1" smtClean="0"/>
              <a:t>diff_max_dlt_value</a:t>
            </a:r>
            <a:endParaRPr lang="en-US" dirty="0" smtClean="0"/>
          </a:p>
          <a:p>
            <a:pPr lvl="2"/>
            <a:endParaRPr lang="en-US" dirty="0" smtClean="0"/>
          </a:p>
          <a:p>
            <a:pPr lvl="2"/>
            <a:r>
              <a:rPr lang="en-US" dirty="0" smtClean="0"/>
              <a:t>When the range is not coded, a full bit map is coded</a:t>
            </a:r>
          </a:p>
          <a:p>
            <a:pPr lvl="2"/>
            <a:r>
              <a:rPr lang="en-US" dirty="0" smtClean="0"/>
              <a:t>The encoder can decide whether to code the range or not depending on which operation generates fewer bits.</a:t>
            </a:r>
          </a:p>
          <a:p>
            <a:pPr lvl="2"/>
            <a:endParaRPr lang="en-US" dirty="0" smtClean="0"/>
          </a:p>
          <a:p>
            <a:pPr lvl="2"/>
            <a:r>
              <a:rPr lang="en-US" dirty="0" smtClean="0"/>
              <a:t>u(v)</a:t>
            </a:r>
            <a:r>
              <a:rPr lang="en-US" baseline="0" dirty="0" smtClean="0"/>
              <a:t> is used for v-bit sample. It’s u(8) if 8-bit sample is used.</a:t>
            </a:r>
            <a:endParaRPr lang="en-US" dirty="0" smtClean="0"/>
          </a:p>
          <a:p>
            <a:endParaRPr lang="en-US" dirty="0"/>
          </a:p>
        </p:txBody>
      </p:sp>
      <p:sp>
        <p:nvSpPr>
          <p:cNvPr id="4" name="灯片编号占位符 3"/>
          <p:cNvSpPr>
            <a:spLocks noGrp="1"/>
          </p:cNvSpPr>
          <p:nvPr>
            <p:ph type="sldNum" sz="quarter" idx="10"/>
          </p:nvPr>
        </p:nvSpPr>
        <p:spPr/>
        <p:txBody>
          <a:bodyPr/>
          <a:lstStyle/>
          <a:p>
            <a:fld id="{B64CA9BA-B27B-449F-9976-5E45CB65D371}"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proposed method can reduce 2/3 of the original DLT size, and the size of SPS in a depth component is also reduced significantly.</a:t>
            </a:r>
            <a:endParaRPr lang="en-US" dirty="0"/>
          </a:p>
        </p:txBody>
      </p:sp>
      <p:sp>
        <p:nvSpPr>
          <p:cNvPr id="4" name="灯片编号占位符 3"/>
          <p:cNvSpPr>
            <a:spLocks noGrp="1"/>
          </p:cNvSpPr>
          <p:nvPr>
            <p:ph type="sldNum" sz="quarter" idx="10"/>
          </p:nvPr>
        </p:nvSpPr>
        <p:spPr/>
        <p:txBody>
          <a:bodyPr/>
          <a:lstStyle/>
          <a:p>
            <a:fld id="{B64CA9BA-B27B-449F-9976-5E45CB65D371}"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coding performance is similar because SPS only takes a small percentage in the whole bit-stream.</a:t>
            </a:r>
            <a:endParaRPr lang="en-US" dirty="0"/>
          </a:p>
        </p:txBody>
      </p:sp>
      <p:sp>
        <p:nvSpPr>
          <p:cNvPr id="4" name="灯片编号占位符 3"/>
          <p:cNvSpPr>
            <a:spLocks noGrp="1"/>
          </p:cNvSpPr>
          <p:nvPr>
            <p:ph type="sldNum" sz="quarter" idx="10"/>
          </p:nvPr>
        </p:nvSpPr>
        <p:spPr/>
        <p:txBody>
          <a:bodyPr/>
          <a:lstStyle/>
          <a:p>
            <a:fld id="{B64CA9BA-B27B-449F-9976-5E45CB65D37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pic>
        <p:nvPicPr>
          <p:cNvPr id="156728" name="Picture 56" descr="Conf_B_title_base"/>
          <p:cNvPicPr>
            <a:picLocks noChangeAspect="1" noChangeArrowheads="1"/>
          </p:cNvPicPr>
          <p:nvPr/>
        </p:nvPicPr>
        <p:blipFill>
          <a:blip r:embed="rId2" cstate="print"/>
          <a:srcRect/>
          <a:stretch>
            <a:fillRect/>
          </a:stretch>
        </p:blipFill>
        <p:spPr bwMode="auto">
          <a:xfrm>
            <a:off x="0" y="-1588"/>
            <a:ext cx="9144000" cy="6861176"/>
          </a:xfrm>
          <a:prstGeom prst="rect">
            <a:avLst/>
          </a:prstGeom>
          <a:noFill/>
        </p:spPr>
      </p:pic>
      <p:pic>
        <p:nvPicPr>
          <p:cNvPr id="156717" name="Picture 45" descr="logo"/>
          <p:cNvPicPr>
            <a:picLocks noChangeAspect="1" noChangeArrowheads="1"/>
          </p:cNvPicPr>
          <p:nvPr/>
        </p:nvPicPr>
        <p:blipFill>
          <a:blip r:embed="rId3" cstate="print"/>
          <a:srcRect/>
          <a:stretch>
            <a:fillRect/>
          </a:stretch>
        </p:blipFill>
        <p:spPr bwMode="auto">
          <a:xfrm>
            <a:off x="1460500" y="817563"/>
            <a:ext cx="3783013" cy="404812"/>
          </a:xfrm>
          <a:prstGeom prst="rect">
            <a:avLst/>
          </a:prstGeom>
          <a:noFill/>
          <a:ln w="9525">
            <a:noFill/>
            <a:miter lim="800000"/>
            <a:headEnd/>
            <a:tailEnd/>
          </a:ln>
        </p:spPr>
      </p:pic>
      <p:pic>
        <p:nvPicPr>
          <p:cNvPr id="156719" name="Picture 47" descr="cover_back_8"/>
          <p:cNvPicPr>
            <a:picLocks noChangeAspect="1" noChangeArrowheads="1"/>
          </p:cNvPicPr>
          <p:nvPr/>
        </p:nvPicPr>
        <p:blipFill>
          <a:blip r:embed="rId4" cstate="print"/>
          <a:srcRect/>
          <a:stretch>
            <a:fillRect/>
          </a:stretch>
        </p:blipFill>
        <p:spPr bwMode="auto">
          <a:xfrm>
            <a:off x="0" y="1978025"/>
            <a:ext cx="9144000" cy="3352800"/>
          </a:xfrm>
          <a:prstGeom prst="rect">
            <a:avLst/>
          </a:prstGeom>
          <a:noFill/>
        </p:spPr>
      </p:pic>
      <p:grpSp>
        <p:nvGrpSpPr>
          <p:cNvPr id="2" name="Group 48"/>
          <p:cNvGrpSpPr>
            <a:grpSpLocks/>
          </p:cNvGrpSpPr>
          <p:nvPr/>
        </p:nvGrpSpPr>
        <p:grpSpPr bwMode="auto">
          <a:xfrm>
            <a:off x="923925" y="4572000"/>
            <a:ext cx="7294563" cy="590550"/>
            <a:chOff x="544" y="2880"/>
            <a:chExt cx="4595" cy="372"/>
          </a:xfrm>
        </p:grpSpPr>
        <p:pic>
          <p:nvPicPr>
            <p:cNvPr id="156721" name="Picture 49" descr="icon_1"/>
            <p:cNvPicPr>
              <a:picLocks noChangeAspect="1" noChangeArrowheads="1"/>
            </p:cNvPicPr>
            <p:nvPr/>
          </p:nvPicPr>
          <p:blipFill>
            <a:blip r:embed="rId5" cstate="print"/>
            <a:srcRect/>
            <a:stretch>
              <a:fillRect/>
            </a:stretch>
          </p:blipFill>
          <p:spPr bwMode="auto">
            <a:xfrm>
              <a:off x="544" y="2880"/>
              <a:ext cx="366" cy="372"/>
            </a:xfrm>
            <a:prstGeom prst="rect">
              <a:avLst/>
            </a:prstGeom>
            <a:noFill/>
            <a:ln w="9525">
              <a:noFill/>
              <a:miter lim="800000"/>
              <a:headEnd/>
              <a:tailEnd/>
            </a:ln>
          </p:spPr>
        </p:pic>
        <p:pic>
          <p:nvPicPr>
            <p:cNvPr id="156722" name="Picture 50" descr="icon_5"/>
            <p:cNvPicPr>
              <a:picLocks noChangeAspect="1" noChangeArrowheads="1"/>
            </p:cNvPicPr>
            <p:nvPr/>
          </p:nvPicPr>
          <p:blipFill>
            <a:blip r:embed="rId6" cstate="print"/>
            <a:srcRect/>
            <a:stretch>
              <a:fillRect/>
            </a:stretch>
          </p:blipFill>
          <p:spPr bwMode="auto">
            <a:xfrm>
              <a:off x="1598" y="2880"/>
              <a:ext cx="372" cy="372"/>
            </a:xfrm>
            <a:prstGeom prst="rect">
              <a:avLst/>
            </a:prstGeom>
            <a:noFill/>
          </p:spPr>
        </p:pic>
        <p:pic>
          <p:nvPicPr>
            <p:cNvPr id="156723" name="Picture 51" descr="icon_2"/>
            <p:cNvPicPr>
              <a:picLocks noChangeAspect="1" noChangeArrowheads="1"/>
            </p:cNvPicPr>
            <p:nvPr/>
          </p:nvPicPr>
          <p:blipFill>
            <a:blip r:embed="rId7" cstate="print"/>
            <a:srcRect/>
            <a:stretch>
              <a:fillRect/>
            </a:stretch>
          </p:blipFill>
          <p:spPr bwMode="auto">
            <a:xfrm>
              <a:off x="4767" y="2880"/>
              <a:ext cx="372" cy="372"/>
            </a:xfrm>
            <a:prstGeom prst="rect">
              <a:avLst/>
            </a:prstGeom>
            <a:noFill/>
          </p:spPr>
        </p:pic>
        <p:pic>
          <p:nvPicPr>
            <p:cNvPr id="156724" name="Picture 52" descr="icon_3"/>
            <p:cNvPicPr>
              <a:picLocks noChangeAspect="1" noChangeArrowheads="1"/>
            </p:cNvPicPr>
            <p:nvPr/>
          </p:nvPicPr>
          <p:blipFill>
            <a:blip r:embed="rId8" cstate="print"/>
            <a:srcRect/>
            <a:stretch>
              <a:fillRect/>
            </a:stretch>
          </p:blipFill>
          <p:spPr bwMode="auto">
            <a:xfrm>
              <a:off x="2658" y="2880"/>
              <a:ext cx="366" cy="372"/>
            </a:xfrm>
            <a:prstGeom prst="rect">
              <a:avLst/>
            </a:prstGeom>
            <a:noFill/>
          </p:spPr>
        </p:pic>
        <p:pic>
          <p:nvPicPr>
            <p:cNvPr id="156725" name="Picture 53" descr="icon_4"/>
            <p:cNvPicPr>
              <a:picLocks noChangeAspect="1" noChangeArrowheads="1"/>
            </p:cNvPicPr>
            <p:nvPr/>
          </p:nvPicPr>
          <p:blipFill>
            <a:blip r:embed="rId9" cstate="print"/>
            <a:srcRect/>
            <a:stretch>
              <a:fillRect/>
            </a:stretch>
          </p:blipFill>
          <p:spPr bwMode="auto">
            <a:xfrm>
              <a:off x="3712" y="2880"/>
              <a:ext cx="366" cy="372"/>
            </a:xfrm>
            <a:prstGeom prst="rect">
              <a:avLst/>
            </a:prstGeom>
            <a:noFill/>
          </p:spPr>
        </p:pic>
      </p:grpSp>
      <p:sp>
        <p:nvSpPr>
          <p:cNvPr id="156726" name="Rectangle 54"/>
          <p:cNvSpPr>
            <a:spLocks noGrp="1" noChangeArrowheads="1"/>
          </p:cNvSpPr>
          <p:nvPr>
            <p:ph type="ctrTitle"/>
          </p:nvPr>
        </p:nvSpPr>
        <p:spPr>
          <a:xfrm>
            <a:off x="309563" y="2347913"/>
            <a:ext cx="8524875" cy="1441450"/>
          </a:xfrm>
        </p:spPr>
        <p:txBody>
          <a:bodyPr/>
          <a:lstStyle>
            <a:lvl1pPr algn="ctr">
              <a:defRPr/>
            </a:lvl1pPr>
          </a:lstStyle>
          <a:p>
            <a:r>
              <a:rPr lang="zh-CN" altLang="en-US" smtClean="0"/>
              <a:t>单击此处编辑母版标题样式</a:t>
            </a:r>
            <a:endParaRPr lang="zh-TW" altLang="en-US"/>
          </a:p>
        </p:txBody>
      </p:sp>
      <p:sp>
        <p:nvSpPr>
          <p:cNvPr id="156727" name="Rectangle 55"/>
          <p:cNvSpPr>
            <a:spLocks noGrp="1" noChangeArrowheads="1"/>
          </p:cNvSpPr>
          <p:nvPr>
            <p:ph type="subTitle" idx="1"/>
          </p:nvPr>
        </p:nvSpPr>
        <p:spPr>
          <a:xfrm>
            <a:off x="309563" y="3935413"/>
            <a:ext cx="8524875" cy="1223962"/>
          </a:xfrm>
        </p:spPr>
        <p:txBody>
          <a:bodyPr/>
          <a:lstStyle>
            <a:lvl1pPr marL="0" indent="0" algn="ctr">
              <a:buFont typeface="Arial" charset="0"/>
              <a:buNone/>
              <a:defRPr/>
            </a:lvl1pPr>
          </a:lstStyle>
          <a:p>
            <a:r>
              <a:rPr lang="zh-CN" altLang="en-US" smtClean="0"/>
              <a:t>单击此处编辑母版副标题样式</a:t>
            </a:r>
            <a:endParaRPr lang="en-US" altLang="zh-TW"/>
          </a:p>
        </p:txBody>
      </p:sp>
      <p:sp>
        <p:nvSpPr>
          <p:cNvPr id="156729" name="Text Box 57"/>
          <p:cNvSpPr txBox="1">
            <a:spLocks noChangeArrowheads="1"/>
          </p:cNvSpPr>
          <p:nvPr/>
        </p:nvSpPr>
        <p:spPr bwMode="auto">
          <a:xfrm>
            <a:off x="608013" y="6234113"/>
            <a:ext cx="2881312" cy="244475"/>
          </a:xfrm>
          <a:prstGeom prst="rect">
            <a:avLst/>
          </a:prstGeom>
          <a:noFill/>
          <a:ln w="9525">
            <a:noFill/>
            <a:miter lim="800000"/>
            <a:headEnd/>
            <a:tailEnd/>
          </a:ln>
          <a:effectLst/>
        </p:spPr>
        <p:txBody>
          <a:bodyPr>
            <a:spAutoFit/>
          </a:bodyPr>
          <a:lstStyle/>
          <a:p>
            <a:r>
              <a:rPr lang="en-US" sz="1000">
                <a:solidFill>
                  <a:srgbClr val="777777"/>
                </a:solidFill>
                <a:ea typeface="SimHei" pitchFamily="2" charset="-122"/>
              </a:rPr>
              <a:t>Copyright © MediaTek</a:t>
            </a:r>
            <a:r>
              <a:rPr lang="en-US" altLang="zh-TW" sz="1000">
                <a:solidFill>
                  <a:srgbClr val="777777"/>
                </a:solidFill>
                <a:ea typeface="SimHei" pitchFamily="2" charset="-122"/>
              </a:rPr>
              <a:t> Inc. </a:t>
            </a:r>
            <a:r>
              <a:rPr lang="en-US" sz="1000">
                <a:solidFill>
                  <a:srgbClr val="777777"/>
                </a:solidFill>
                <a:ea typeface="SimHei" pitchFamily="2" charset="-122"/>
              </a:rPr>
              <a:t>All rights reserved</a:t>
            </a:r>
            <a:r>
              <a:rPr lang="en-US" altLang="zh-TW" sz="1000">
                <a:solidFill>
                  <a:srgbClr val="777777"/>
                </a:solidFill>
                <a:ea typeface="SimHei" pitchFamily="2" charset="-122"/>
              </a:rPr>
              <a:t>.</a:t>
            </a:r>
            <a:endParaRPr lang="en-US" sz="1000">
              <a:solidFill>
                <a:srgbClr val="777777"/>
              </a:solidFill>
              <a:ea typeface="SimHei" pitchFamily="2" charset="-122"/>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CN" altLang="en-US" smtClean="0"/>
              <a:t>单击此处编辑母版标题样式</a:t>
            </a:r>
            <a:endParaRPr lang="en-US"/>
          </a:p>
        </p:txBody>
      </p:sp>
      <p:sp>
        <p:nvSpPr>
          <p:cNvPr id="3" name="直排文字版面配置區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版面配置區 3"/>
          <p:cNvSpPr>
            <a:spLocks noGrp="1"/>
          </p:cNvSpPr>
          <p:nvPr>
            <p:ph type="dt" sz="half" idx="10"/>
          </p:nvPr>
        </p:nvSpPr>
        <p:spPr/>
        <p:txBody>
          <a:bodyPr/>
          <a:lstStyle>
            <a:lvl1pPr>
              <a:defRPr/>
            </a:lvl1pPr>
          </a:lstStyle>
          <a:p>
            <a:fld id="{1D8BD707-D9CF-40AE-B4C6-C98DA3205C09}" type="datetimeFigureOut">
              <a:rPr lang="en-US" smtClean="0"/>
              <a:pPr/>
              <a:t>1/17/2013</a:t>
            </a:fld>
            <a:endParaRPr lang="en-US"/>
          </a:p>
        </p:txBody>
      </p:sp>
      <p:sp>
        <p:nvSpPr>
          <p:cNvPr id="5" name="頁尾版面配置區 4"/>
          <p:cNvSpPr>
            <a:spLocks noGrp="1"/>
          </p:cNvSpPr>
          <p:nvPr>
            <p:ph type="ftr" sz="quarter" idx="11"/>
          </p:nvPr>
        </p:nvSpPr>
        <p:spPr/>
        <p:txBody>
          <a:bodyPr/>
          <a:lstStyle>
            <a:lvl1pPr>
              <a:defRPr/>
            </a:lvl1pPr>
          </a:lstStyle>
          <a:p>
            <a:endParaRPr lang="en-US"/>
          </a:p>
        </p:txBody>
      </p:sp>
      <p:sp>
        <p:nvSpPr>
          <p:cNvPr id="6" name="投影片編號版面配置區 5"/>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67500" y="384175"/>
            <a:ext cx="2014538" cy="5694363"/>
          </a:xfrm>
        </p:spPr>
        <p:txBody>
          <a:bodyPr vert="eaVert"/>
          <a:lstStyle/>
          <a:p>
            <a:r>
              <a:rPr lang="zh-CN" altLang="en-US" smtClean="0"/>
              <a:t>单击此处编辑母版标题样式</a:t>
            </a:r>
            <a:endParaRPr lang="en-US"/>
          </a:p>
        </p:txBody>
      </p:sp>
      <p:sp>
        <p:nvSpPr>
          <p:cNvPr id="3" name="直排文字版面配置區 2"/>
          <p:cNvSpPr>
            <a:spLocks noGrp="1"/>
          </p:cNvSpPr>
          <p:nvPr>
            <p:ph type="body" orient="vert" idx="1"/>
          </p:nvPr>
        </p:nvSpPr>
        <p:spPr>
          <a:xfrm>
            <a:off x="622300" y="384175"/>
            <a:ext cx="5892800" cy="569436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版面配置區 3"/>
          <p:cNvSpPr>
            <a:spLocks noGrp="1"/>
          </p:cNvSpPr>
          <p:nvPr>
            <p:ph type="dt" sz="half" idx="10"/>
          </p:nvPr>
        </p:nvSpPr>
        <p:spPr/>
        <p:txBody>
          <a:bodyPr/>
          <a:lstStyle>
            <a:lvl1pPr>
              <a:defRPr/>
            </a:lvl1pPr>
          </a:lstStyle>
          <a:p>
            <a:fld id="{1D8BD707-D9CF-40AE-B4C6-C98DA3205C09}" type="datetimeFigureOut">
              <a:rPr lang="en-US" smtClean="0"/>
              <a:pPr/>
              <a:t>1/17/2013</a:t>
            </a:fld>
            <a:endParaRPr lang="en-US"/>
          </a:p>
        </p:txBody>
      </p:sp>
      <p:sp>
        <p:nvSpPr>
          <p:cNvPr id="5" name="頁尾版面配置區 4"/>
          <p:cNvSpPr>
            <a:spLocks noGrp="1"/>
          </p:cNvSpPr>
          <p:nvPr>
            <p:ph type="ftr" sz="quarter" idx="11"/>
          </p:nvPr>
        </p:nvSpPr>
        <p:spPr/>
        <p:txBody>
          <a:bodyPr/>
          <a:lstStyle>
            <a:lvl1pPr>
              <a:defRPr/>
            </a:lvl1pPr>
          </a:lstStyle>
          <a:p>
            <a:endParaRPr lang="en-US"/>
          </a:p>
        </p:txBody>
      </p:sp>
      <p:sp>
        <p:nvSpPr>
          <p:cNvPr id="6" name="投影片編號版面配置區 5"/>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CN" altLang="en-US" smtClean="0"/>
              <a:t>单击此处编辑母版标题样式</a:t>
            </a:r>
            <a:endParaRPr lang="en-US"/>
          </a:p>
        </p:txBody>
      </p:sp>
      <p:sp>
        <p:nvSpPr>
          <p:cNvPr id="3" name="內容版面配置區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版面配置區 3"/>
          <p:cNvSpPr>
            <a:spLocks noGrp="1"/>
          </p:cNvSpPr>
          <p:nvPr>
            <p:ph type="dt" sz="half" idx="10"/>
          </p:nvPr>
        </p:nvSpPr>
        <p:spPr/>
        <p:txBody>
          <a:bodyPr/>
          <a:lstStyle>
            <a:lvl1pPr>
              <a:defRPr/>
            </a:lvl1pPr>
          </a:lstStyle>
          <a:p>
            <a:fld id="{1D8BD707-D9CF-40AE-B4C6-C98DA3205C09}" type="datetimeFigureOut">
              <a:rPr lang="en-US" smtClean="0"/>
              <a:pPr/>
              <a:t>1/17/2013</a:t>
            </a:fld>
            <a:endParaRPr lang="en-US"/>
          </a:p>
        </p:txBody>
      </p:sp>
      <p:sp>
        <p:nvSpPr>
          <p:cNvPr id="5" name="頁尾版面配置區 4"/>
          <p:cNvSpPr>
            <a:spLocks noGrp="1"/>
          </p:cNvSpPr>
          <p:nvPr>
            <p:ph type="ftr" sz="quarter" idx="11"/>
          </p:nvPr>
        </p:nvSpPr>
        <p:spPr/>
        <p:txBody>
          <a:bodyPr/>
          <a:lstStyle>
            <a:lvl1pPr>
              <a:defRPr/>
            </a:lvl1pPr>
          </a:lstStyle>
          <a:p>
            <a:endParaRPr lang="en-US"/>
          </a:p>
        </p:txBody>
      </p:sp>
      <p:sp>
        <p:nvSpPr>
          <p:cNvPr id="6" name="投影片編號版面配置區 5"/>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版面配置區 3"/>
          <p:cNvSpPr>
            <a:spLocks noGrp="1"/>
          </p:cNvSpPr>
          <p:nvPr>
            <p:ph type="dt" sz="half" idx="10"/>
          </p:nvPr>
        </p:nvSpPr>
        <p:spPr/>
        <p:txBody>
          <a:bodyPr/>
          <a:lstStyle>
            <a:lvl1pPr>
              <a:defRPr/>
            </a:lvl1pPr>
          </a:lstStyle>
          <a:p>
            <a:fld id="{1D8BD707-D9CF-40AE-B4C6-C98DA3205C09}" type="datetimeFigureOut">
              <a:rPr lang="en-US" smtClean="0"/>
              <a:pPr/>
              <a:t>1/17/2013</a:t>
            </a:fld>
            <a:endParaRPr lang="en-US"/>
          </a:p>
        </p:txBody>
      </p:sp>
      <p:sp>
        <p:nvSpPr>
          <p:cNvPr id="5" name="頁尾版面配置區 4"/>
          <p:cNvSpPr>
            <a:spLocks noGrp="1"/>
          </p:cNvSpPr>
          <p:nvPr>
            <p:ph type="ftr" sz="quarter" idx="11"/>
          </p:nvPr>
        </p:nvSpPr>
        <p:spPr/>
        <p:txBody>
          <a:bodyPr/>
          <a:lstStyle>
            <a:lvl1pPr>
              <a:defRPr/>
            </a:lvl1pPr>
          </a:lstStyle>
          <a:p>
            <a:endParaRPr lang="en-US"/>
          </a:p>
        </p:txBody>
      </p:sp>
      <p:sp>
        <p:nvSpPr>
          <p:cNvPr id="6" name="投影片編號版面配置區 5"/>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CN" altLang="en-US" smtClean="0"/>
              <a:t>单击此处编辑母版标题样式</a:t>
            </a:r>
            <a:endParaRPr lang="en-US"/>
          </a:p>
        </p:txBody>
      </p:sp>
      <p:sp>
        <p:nvSpPr>
          <p:cNvPr id="3" name="內容版面配置區 2"/>
          <p:cNvSpPr>
            <a:spLocks noGrp="1"/>
          </p:cNvSpPr>
          <p:nvPr>
            <p:ph sz="half" idx="1"/>
          </p:nvPr>
        </p:nvSpPr>
        <p:spPr>
          <a:xfrm>
            <a:off x="622300" y="1508125"/>
            <a:ext cx="3951288" cy="4570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內容版面配置區 3"/>
          <p:cNvSpPr>
            <a:spLocks noGrp="1"/>
          </p:cNvSpPr>
          <p:nvPr>
            <p:ph sz="half" idx="2"/>
          </p:nvPr>
        </p:nvSpPr>
        <p:spPr>
          <a:xfrm>
            <a:off x="4725988" y="1508125"/>
            <a:ext cx="3951287" cy="4570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版面配置區 4"/>
          <p:cNvSpPr>
            <a:spLocks noGrp="1"/>
          </p:cNvSpPr>
          <p:nvPr>
            <p:ph type="dt" sz="half" idx="10"/>
          </p:nvPr>
        </p:nvSpPr>
        <p:spPr/>
        <p:txBody>
          <a:bodyPr/>
          <a:lstStyle>
            <a:lvl1pPr>
              <a:defRPr/>
            </a:lvl1pPr>
          </a:lstStyle>
          <a:p>
            <a:fld id="{1D8BD707-D9CF-40AE-B4C6-C98DA3205C09}" type="datetimeFigureOut">
              <a:rPr lang="en-US" smtClean="0"/>
              <a:pPr/>
              <a:t>1/17/2013</a:t>
            </a:fld>
            <a:endParaRPr lang="en-US"/>
          </a:p>
        </p:txBody>
      </p:sp>
      <p:sp>
        <p:nvSpPr>
          <p:cNvPr id="6" name="頁尾版面配置區 5"/>
          <p:cNvSpPr>
            <a:spLocks noGrp="1"/>
          </p:cNvSpPr>
          <p:nvPr>
            <p:ph type="ftr" sz="quarter" idx="11"/>
          </p:nvPr>
        </p:nvSpPr>
        <p:spPr/>
        <p:txBody>
          <a:bodyPr/>
          <a:lstStyle>
            <a:lvl1pPr>
              <a:defRPr/>
            </a:lvl1pPr>
          </a:lstStyle>
          <a:p>
            <a:endParaRPr lang="en-US"/>
          </a:p>
        </p:txBody>
      </p:sp>
      <p:sp>
        <p:nvSpPr>
          <p:cNvPr id="7" name="投影片編號版面配置區 6"/>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7" name="日期版面配置區 6"/>
          <p:cNvSpPr>
            <a:spLocks noGrp="1"/>
          </p:cNvSpPr>
          <p:nvPr>
            <p:ph type="dt" sz="half" idx="10"/>
          </p:nvPr>
        </p:nvSpPr>
        <p:spPr/>
        <p:txBody>
          <a:bodyPr/>
          <a:lstStyle>
            <a:lvl1pPr>
              <a:defRPr/>
            </a:lvl1pPr>
          </a:lstStyle>
          <a:p>
            <a:fld id="{1D8BD707-D9CF-40AE-B4C6-C98DA3205C09}" type="datetimeFigureOut">
              <a:rPr lang="en-US" smtClean="0"/>
              <a:pPr/>
              <a:t>1/17/2013</a:t>
            </a:fld>
            <a:endParaRPr lang="en-US"/>
          </a:p>
        </p:txBody>
      </p:sp>
      <p:sp>
        <p:nvSpPr>
          <p:cNvPr id="8" name="頁尾版面配置區 7"/>
          <p:cNvSpPr>
            <a:spLocks noGrp="1"/>
          </p:cNvSpPr>
          <p:nvPr>
            <p:ph type="ftr" sz="quarter" idx="11"/>
          </p:nvPr>
        </p:nvSpPr>
        <p:spPr/>
        <p:txBody>
          <a:bodyPr/>
          <a:lstStyle>
            <a:lvl1pPr>
              <a:defRPr/>
            </a:lvl1pPr>
          </a:lstStyle>
          <a:p>
            <a:endParaRPr lang="en-US"/>
          </a:p>
        </p:txBody>
      </p:sp>
      <p:sp>
        <p:nvSpPr>
          <p:cNvPr id="9" name="投影片編號版面配置區 8"/>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CN" altLang="en-US" smtClean="0"/>
              <a:t>单击此处编辑母版标题样式</a:t>
            </a:r>
            <a:endParaRPr lang="en-US"/>
          </a:p>
        </p:txBody>
      </p:sp>
      <p:sp>
        <p:nvSpPr>
          <p:cNvPr id="3" name="日期版面配置區 2"/>
          <p:cNvSpPr>
            <a:spLocks noGrp="1"/>
          </p:cNvSpPr>
          <p:nvPr>
            <p:ph type="dt" sz="half" idx="10"/>
          </p:nvPr>
        </p:nvSpPr>
        <p:spPr/>
        <p:txBody>
          <a:bodyPr/>
          <a:lstStyle>
            <a:lvl1pPr>
              <a:defRPr/>
            </a:lvl1pPr>
          </a:lstStyle>
          <a:p>
            <a:fld id="{1D8BD707-D9CF-40AE-B4C6-C98DA3205C09}" type="datetimeFigureOut">
              <a:rPr lang="en-US" smtClean="0"/>
              <a:pPr/>
              <a:t>1/17/2013</a:t>
            </a:fld>
            <a:endParaRPr lang="en-US"/>
          </a:p>
        </p:txBody>
      </p:sp>
      <p:sp>
        <p:nvSpPr>
          <p:cNvPr id="4" name="頁尾版面配置區 3"/>
          <p:cNvSpPr>
            <a:spLocks noGrp="1"/>
          </p:cNvSpPr>
          <p:nvPr>
            <p:ph type="ftr" sz="quarter" idx="11"/>
          </p:nvPr>
        </p:nvSpPr>
        <p:spPr/>
        <p:txBody>
          <a:bodyPr/>
          <a:lstStyle>
            <a:lvl1pPr>
              <a:defRPr/>
            </a:lvl1pPr>
          </a:lstStyle>
          <a:p>
            <a:endParaRPr lang="en-US"/>
          </a:p>
        </p:txBody>
      </p:sp>
      <p:sp>
        <p:nvSpPr>
          <p:cNvPr id="5" name="投影片編號版面配置區 4"/>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lvl1pPr>
              <a:defRPr/>
            </a:lvl1pPr>
          </a:lstStyle>
          <a:p>
            <a:fld id="{1D8BD707-D9CF-40AE-B4C6-C98DA3205C09}" type="datetimeFigureOut">
              <a:rPr lang="en-US" smtClean="0"/>
              <a:pPr/>
              <a:t>1/17/2013</a:t>
            </a:fld>
            <a:endParaRPr lang="en-US"/>
          </a:p>
        </p:txBody>
      </p:sp>
      <p:sp>
        <p:nvSpPr>
          <p:cNvPr id="3" name="頁尾版面配置區 2"/>
          <p:cNvSpPr>
            <a:spLocks noGrp="1"/>
          </p:cNvSpPr>
          <p:nvPr>
            <p:ph type="ftr" sz="quarter" idx="11"/>
          </p:nvPr>
        </p:nvSpPr>
        <p:spPr/>
        <p:txBody>
          <a:bodyPr/>
          <a:lstStyle>
            <a:lvl1pPr>
              <a:defRPr/>
            </a:lvl1pPr>
          </a:lstStyle>
          <a:p>
            <a:endParaRPr lang="en-US"/>
          </a:p>
        </p:txBody>
      </p:sp>
      <p:sp>
        <p:nvSpPr>
          <p:cNvPr id="4" name="投影片編號版面配置區 3"/>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版面配置區 4"/>
          <p:cNvSpPr>
            <a:spLocks noGrp="1"/>
          </p:cNvSpPr>
          <p:nvPr>
            <p:ph type="dt" sz="half" idx="10"/>
          </p:nvPr>
        </p:nvSpPr>
        <p:spPr/>
        <p:txBody>
          <a:bodyPr/>
          <a:lstStyle>
            <a:lvl1pPr>
              <a:defRPr/>
            </a:lvl1pPr>
          </a:lstStyle>
          <a:p>
            <a:fld id="{1D8BD707-D9CF-40AE-B4C6-C98DA3205C09}" type="datetimeFigureOut">
              <a:rPr lang="en-US" smtClean="0"/>
              <a:pPr/>
              <a:t>1/17/2013</a:t>
            </a:fld>
            <a:endParaRPr lang="en-US"/>
          </a:p>
        </p:txBody>
      </p:sp>
      <p:sp>
        <p:nvSpPr>
          <p:cNvPr id="6" name="頁尾版面配置區 5"/>
          <p:cNvSpPr>
            <a:spLocks noGrp="1"/>
          </p:cNvSpPr>
          <p:nvPr>
            <p:ph type="ftr" sz="quarter" idx="11"/>
          </p:nvPr>
        </p:nvSpPr>
        <p:spPr/>
        <p:txBody>
          <a:bodyPr/>
          <a:lstStyle>
            <a:lvl1pPr>
              <a:defRPr/>
            </a:lvl1pPr>
          </a:lstStyle>
          <a:p>
            <a:endParaRPr lang="en-US"/>
          </a:p>
        </p:txBody>
      </p:sp>
      <p:sp>
        <p:nvSpPr>
          <p:cNvPr id="7" name="投影片編號版面配置區 6"/>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版面配置區 4"/>
          <p:cNvSpPr>
            <a:spLocks noGrp="1"/>
          </p:cNvSpPr>
          <p:nvPr>
            <p:ph type="dt" sz="half" idx="10"/>
          </p:nvPr>
        </p:nvSpPr>
        <p:spPr/>
        <p:txBody>
          <a:bodyPr/>
          <a:lstStyle>
            <a:lvl1pPr>
              <a:defRPr/>
            </a:lvl1pPr>
          </a:lstStyle>
          <a:p>
            <a:fld id="{1D8BD707-D9CF-40AE-B4C6-C98DA3205C09}" type="datetimeFigureOut">
              <a:rPr lang="en-US" smtClean="0"/>
              <a:pPr/>
              <a:t>1/17/2013</a:t>
            </a:fld>
            <a:endParaRPr lang="en-US"/>
          </a:p>
        </p:txBody>
      </p:sp>
      <p:sp>
        <p:nvSpPr>
          <p:cNvPr id="6" name="頁尾版面配置區 5"/>
          <p:cNvSpPr>
            <a:spLocks noGrp="1"/>
          </p:cNvSpPr>
          <p:nvPr>
            <p:ph type="ftr" sz="quarter" idx="11"/>
          </p:nvPr>
        </p:nvSpPr>
        <p:spPr/>
        <p:txBody>
          <a:bodyPr/>
          <a:lstStyle>
            <a:lvl1pPr>
              <a:defRPr/>
            </a:lvl1pPr>
          </a:lstStyle>
          <a:p>
            <a:endParaRPr lang="en-US"/>
          </a:p>
        </p:txBody>
      </p:sp>
      <p:sp>
        <p:nvSpPr>
          <p:cNvPr id="7" name="投影片編號版面配置區 6"/>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54" name="Picture 30" descr="Conf_B_bkgd"/>
          <p:cNvPicPr>
            <a:picLocks noChangeAspect="1" noChangeArrowheads="1"/>
          </p:cNvPicPr>
          <p:nvPr/>
        </p:nvPicPr>
        <p:blipFill>
          <a:blip r:embed="rId13" cstate="print"/>
          <a:srcRect/>
          <a:stretch>
            <a:fillRect/>
          </a:stretch>
        </p:blipFill>
        <p:spPr bwMode="auto">
          <a:xfrm>
            <a:off x="0" y="-1588"/>
            <a:ext cx="9144000" cy="6861176"/>
          </a:xfrm>
          <a:prstGeom prst="rect">
            <a:avLst/>
          </a:prstGeom>
          <a:noFill/>
        </p:spPr>
      </p:pic>
      <p:sp>
        <p:nvSpPr>
          <p:cNvPr id="1055" name="Rectangle 31"/>
          <p:cNvSpPr>
            <a:spLocks noGrp="1" noChangeArrowheads="1"/>
          </p:cNvSpPr>
          <p:nvPr>
            <p:ph type="title"/>
          </p:nvPr>
        </p:nvSpPr>
        <p:spPr bwMode="auto">
          <a:xfrm>
            <a:off x="622300" y="384175"/>
            <a:ext cx="8059738" cy="9318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zh-TW" smtClean="0"/>
              <a:t>Page Title: 32 pt Arial</a:t>
            </a:r>
            <a:endParaRPr lang="en-US" altLang="ja-JP" smtClean="0"/>
          </a:p>
        </p:txBody>
      </p:sp>
      <p:sp>
        <p:nvSpPr>
          <p:cNvPr id="1056" name="Rectangle 32"/>
          <p:cNvSpPr>
            <a:spLocks noGrp="1" noChangeArrowheads="1"/>
          </p:cNvSpPr>
          <p:nvPr>
            <p:ph type="body" idx="1"/>
          </p:nvPr>
        </p:nvSpPr>
        <p:spPr bwMode="auto">
          <a:xfrm>
            <a:off x="622300" y="1508125"/>
            <a:ext cx="8054975" cy="45704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TW" smtClean="0"/>
              <a:t>Please use the following font and colors for your presentation.</a:t>
            </a:r>
          </a:p>
          <a:p>
            <a:pPr lvl="1"/>
            <a:r>
              <a:rPr lang="en-US" altLang="zh-TW" smtClean="0"/>
              <a:t>It is strongly recommended to use Arial for all areas of content. </a:t>
            </a:r>
          </a:p>
          <a:p>
            <a:pPr lvl="1"/>
            <a:r>
              <a:rPr lang="en-US" altLang="zh-TW" smtClean="0"/>
              <a:t>The following colors are recommended for various areas.</a:t>
            </a:r>
          </a:p>
          <a:p>
            <a:pPr lvl="2"/>
            <a:r>
              <a:rPr lang="en-US" altLang="zh-TW" smtClean="0"/>
              <a:t>Titles, subtitles and content: bold black.</a:t>
            </a:r>
          </a:p>
          <a:p>
            <a:pPr lvl="2"/>
            <a:r>
              <a:rPr lang="en-US" altLang="zh-TW" smtClean="0"/>
              <a:t>Support text: black, gray, blue and orange.</a:t>
            </a:r>
          </a:p>
          <a:p>
            <a:pPr lvl="2"/>
            <a:r>
              <a:rPr lang="en-US" altLang="zh-TW" smtClean="0"/>
              <a:t>Third level</a:t>
            </a:r>
          </a:p>
          <a:p>
            <a:pPr lvl="3"/>
            <a:r>
              <a:rPr lang="en-US" altLang="zh-TW" smtClean="0"/>
              <a:t>Fourth level</a:t>
            </a:r>
          </a:p>
          <a:p>
            <a:pPr lvl="4"/>
            <a:r>
              <a:rPr lang="en-US" altLang="zh-TW" smtClean="0"/>
              <a:t>Fifth level</a:t>
            </a:r>
          </a:p>
        </p:txBody>
      </p:sp>
      <p:sp>
        <p:nvSpPr>
          <p:cNvPr id="1057" name="Rectangle 33"/>
          <p:cNvSpPr>
            <a:spLocks noGrp="1" noChangeArrowheads="1"/>
          </p:cNvSpPr>
          <p:nvPr>
            <p:ph type="dt" sz="half" idx="2"/>
          </p:nvPr>
        </p:nvSpPr>
        <p:spPr bwMode="auto">
          <a:xfrm>
            <a:off x="3492500" y="6237288"/>
            <a:ext cx="838200" cy="4048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solidFill>
                  <a:schemeClr val="bg1"/>
                </a:solidFill>
              </a:defRPr>
            </a:lvl1pPr>
          </a:lstStyle>
          <a:p>
            <a:fld id="{1D8BD707-D9CF-40AE-B4C6-C98DA3205C09}" type="datetimeFigureOut">
              <a:rPr lang="en-US" smtClean="0"/>
              <a:pPr/>
              <a:t>1/17/2013</a:t>
            </a:fld>
            <a:endParaRPr lang="en-US"/>
          </a:p>
        </p:txBody>
      </p:sp>
      <p:sp>
        <p:nvSpPr>
          <p:cNvPr id="1058" name="Rectangle 34"/>
          <p:cNvSpPr>
            <a:spLocks noGrp="1" noChangeArrowheads="1"/>
          </p:cNvSpPr>
          <p:nvPr>
            <p:ph type="ftr" sz="quarter" idx="3"/>
          </p:nvPr>
        </p:nvSpPr>
        <p:spPr bwMode="auto">
          <a:xfrm>
            <a:off x="608013" y="6237288"/>
            <a:ext cx="2881312" cy="4048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solidFill>
                  <a:schemeClr val="bg1"/>
                </a:solidFill>
              </a:defRPr>
            </a:lvl1pPr>
          </a:lstStyle>
          <a:p>
            <a:endParaRPr lang="en-US"/>
          </a:p>
        </p:txBody>
      </p:sp>
      <p:sp>
        <p:nvSpPr>
          <p:cNvPr id="1059" name="Rectangle 35"/>
          <p:cNvSpPr>
            <a:spLocks noGrp="1" noChangeArrowheads="1"/>
          </p:cNvSpPr>
          <p:nvPr>
            <p:ph type="sldNum" sz="quarter" idx="4"/>
          </p:nvPr>
        </p:nvSpPr>
        <p:spPr bwMode="auto">
          <a:xfrm>
            <a:off x="4338638" y="6237288"/>
            <a:ext cx="463550" cy="4048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solidFill>
                  <a:schemeClr val="bg1"/>
                </a:solidFill>
              </a:defRPr>
            </a:lvl1pPr>
          </a:lstStyle>
          <a:p>
            <a:fld id="{B6F15528-21DE-4FAA-801E-634DDDAF4B2B}" type="slidenum">
              <a:rPr lang="en-US" smtClean="0"/>
              <a:pPr/>
              <a:t>‹#›</a:t>
            </a:fld>
            <a:endParaRPr lang="en-US"/>
          </a:p>
        </p:txBody>
      </p:sp>
      <p:sp>
        <p:nvSpPr>
          <p:cNvPr id="8" name="Rectangle 34"/>
          <p:cNvSpPr txBox="1">
            <a:spLocks noChangeArrowheads="1"/>
          </p:cNvSpPr>
          <p:nvPr/>
        </p:nvSpPr>
        <p:spPr bwMode="auto">
          <a:xfrm>
            <a:off x="608013" y="6237288"/>
            <a:ext cx="2881312" cy="4048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solidFill>
                  <a:schemeClr val="bg1"/>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zh-TW" sz="1000" b="0" i="0" u="none" strike="noStrike" kern="1200" cap="none" spc="0" normalizeH="0" baseline="0" noProof="0" smtClean="0">
                <a:ln>
                  <a:noFill/>
                </a:ln>
                <a:solidFill>
                  <a:schemeClr val="bg1"/>
                </a:solidFill>
                <a:effectLst/>
                <a:uLnTx/>
                <a:uFillTx/>
                <a:latin typeface="Arial" charset="0"/>
                <a:ea typeface="標楷體" pitchFamily="65" charset="-120"/>
                <a:cs typeface="+mn-cs"/>
              </a:rPr>
              <a:t>Together, We make the difference.</a:t>
            </a:r>
            <a:endParaRPr kumimoji="1" lang="zh-TW" altLang="en-US" sz="1000" b="0" i="0" u="none" strike="noStrike" kern="1200" cap="none" spc="0" normalizeH="0" baseline="0" noProof="0" dirty="0" smtClean="0">
              <a:ln>
                <a:noFill/>
              </a:ln>
              <a:solidFill>
                <a:schemeClr val="bg1"/>
              </a:solidFill>
              <a:effectLst/>
              <a:uLnTx/>
              <a:uFillTx/>
              <a:latin typeface="Arial" charset="0"/>
              <a:ea typeface="標楷體" pitchFamily="65" charset="-120"/>
              <a:cs typeface="+mn-cs"/>
            </a:endParaRP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fontAlgn="base" hangingPunct="1">
        <a:spcBef>
          <a:spcPct val="0"/>
        </a:spcBef>
        <a:spcAft>
          <a:spcPct val="0"/>
        </a:spcAft>
        <a:defRPr sz="3200" b="1">
          <a:solidFill>
            <a:schemeClr val="tx2"/>
          </a:solidFill>
          <a:effectLst>
            <a:outerShdw blurRad="38100" dist="38100" dir="2700000" algn="tl">
              <a:srgbClr val="C0C0C0"/>
            </a:outerShdw>
          </a:effectLst>
          <a:latin typeface="+mj-lt"/>
          <a:ea typeface="+mj-ea"/>
          <a:cs typeface="+mj-cs"/>
        </a:defRPr>
      </a:lvl1pPr>
      <a:lvl2pPr algn="l"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charset="0"/>
          <a:ea typeface="標楷體" pitchFamily="65" charset="-120"/>
        </a:defRPr>
      </a:lvl2pPr>
      <a:lvl3pPr algn="l"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charset="0"/>
          <a:ea typeface="標楷體" pitchFamily="65" charset="-120"/>
        </a:defRPr>
      </a:lvl3pPr>
      <a:lvl4pPr algn="l"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charset="0"/>
          <a:ea typeface="標楷體" pitchFamily="65" charset="-120"/>
        </a:defRPr>
      </a:lvl4pPr>
      <a:lvl5pPr algn="l"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charset="0"/>
          <a:ea typeface="標楷體" pitchFamily="65" charset="-120"/>
        </a:defRPr>
      </a:lvl5pPr>
      <a:lvl6pPr marL="457200" algn="l"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charset="0"/>
          <a:ea typeface="標楷體" pitchFamily="65" charset="-120"/>
        </a:defRPr>
      </a:lvl6pPr>
      <a:lvl7pPr marL="914400" algn="l"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charset="0"/>
          <a:ea typeface="標楷體" pitchFamily="65" charset="-120"/>
        </a:defRPr>
      </a:lvl7pPr>
      <a:lvl8pPr marL="1371600" algn="l"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charset="0"/>
          <a:ea typeface="標楷體" pitchFamily="65" charset="-120"/>
        </a:defRPr>
      </a:lvl8pPr>
      <a:lvl9pPr marL="1828800" algn="l"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charset="0"/>
          <a:ea typeface="標楷體" pitchFamily="65" charset="-120"/>
        </a:defRPr>
      </a:lvl9pPr>
    </p:titleStyle>
    <p:bodyStyle>
      <a:lvl1pPr marL="342900" indent="-342900" algn="l" rtl="0" eaLnBrk="1" fontAlgn="base" hangingPunct="1">
        <a:spcBef>
          <a:spcPct val="50000"/>
        </a:spcBef>
        <a:spcAft>
          <a:spcPct val="0"/>
        </a:spcAft>
        <a:buClr>
          <a:srgbClr val="ED6D00"/>
        </a:buClr>
        <a:buFont typeface="Arial" charset="0"/>
        <a:buChar char="▪"/>
        <a:defRPr kumimoji="1" sz="2400">
          <a:solidFill>
            <a:srgbClr val="000000"/>
          </a:solidFill>
          <a:latin typeface="+mn-lt"/>
          <a:ea typeface="+mn-ea"/>
          <a:cs typeface="+mn-cs"/>
        </a:defRPr>
      </a:lvl1pPr>
      <a:lvl2pPr marL="742950" indent="-285750" algn="l" rtl="0" eaLnBrk="1" fontAlgn="base" hangingPunct="1">
        <a:spcBef>
          <a:spcPct val="20000"/>
        </a:spcBef>
        <a:spcAft>
          <a:spcPct val="0"/>
        </a:spcAft>
        <a:buChar char="–"/>
        <a:defRPr kumimoji="1" sz="2000">
          <a:solidFill>
            <a:schemeClr val="tx1"/>
          </a:solidFill>
          <a:latin typeface="+mn-lt"/>
          <a:ea typeface="+mn-ea"/>
        </a:defRPr>
      </a:lvl2pPr>
      <a:lvl3pPr marL="1143000" indent="-228600" algn="l" rtl="0" eaLnBrk="1" fontAlgn="base" hangingPunct="1">
        <a:spcBef>
          <a:spcPct val="20000"/>
        </a:spcBef>
        <a:spcAft>
          <a:spcPct val="0"/>
        </a:spcAft>
        <a:buClr>
          <a:srgbClr val="ED6D00"/>
        </a:buClr>
        <a:buSzPct val="95000"/>
        <a:buFont typeface="Arial" charset="0"/>
        <a:buChar char="•"/>
        <a:defRPr kumimoji="1">
          <a:solidFill>
            <a:schemeClr val="tx1"/>
          </a:solidFill>
          <a:latin typeface="+mn-lt"/>
          <a:ea typeface="+mn-ea"/>
          <a:cs typeface="Arial" charset="0"/>
        </a:defRPr>
      </a:lvl3pPr>
      <a:lvl4pPr marL="1600200" indent="-228600" algn="l" rtl="0" eaLnBrk="1" fontAlgn="base" hangingPunct="1">
        <a:spcBef>
          <a:spcPct val="20000"/>
        </a:spcBef>
        <a:spcAft>
          <a:spcPct val="0"/>
        </a:spcAft>
        <a:buChar char="–"/>
        <a:defRPr kumimoji="1" sz="1400">
          <a:solidFill>
            <a:schemeClr val="tx1"/>
          </a:solidFill>
          <a:latin typeface="+mn-lt"/>
          <a:ea typeface="+mn-ea"/>
          <a:cs typeface="Arial" charset="0"/>
        </a:defRPr>
      </a:lvl4pPr>
      <a:lvl5pPr marL="2057400" indent="-228600" algn="l" rtl="0" eaLnBrk="1" fontAlgn="base" hangingPunct="1">
        <a:spcBef>
          <a:spcPct val="20000"/>
        </a:spcBef>
        <a:spcAft>
          <a:spcPct val="0"/>
        </a:spcAft>
        <a:buClr>
          <a:srgbClr val="ED6D00"/>
        </a:buClr>
        <a:buFont typeface="Arial" charset="0"/>
        <a:buChar char="▪"/>
        <a:defRPr kumimoji="1" sz="1200">
          <a:solidFill>
            <a:schemeClr val="tx1"/>
          </a:solidFill>
          <a:latin typeface="+mn-lt"/>
          <a:ea typeface="+mn-ea"/>
          <a:cs typeface="Arial" charset="0"/>
        </a:defRPr>
      </a:lvl5pPr>
      <a:lvl6pPr marL="2514600" indent="-228600" algn="l" rtl="0" eaLnBrk="1" fontAlgn="base" hangingPunct="1">
        <a:spcBef>
          <a:spcPct val="20000"/>
        </a:spcBef>
        <a:spcAft>
          <a:spcPct val="0"/>
        </a:spcAft>
        <a:buClr>
          <a:srgbClr val="ED6D00"/>
        </a:buClr>
        <a:buFont typeface="Arial" charset="0"/>
        <a:buChar char="▪"/>
        <a:defRPr kumimoji="1" sz="1200">
          <a:solidFill>
            <a:schemeClr val="tx1"/>
          </a:solidFill>
          <a:latin typeface="+mn-lt"/>
          <a:ea typeface="+mn-ea"/>
          <a:cs typeface="Arial" charset="0"/>
        </a:defRPr>
      </a:lvl6pPr>
      <a:lvl7pPr marL="2971800" indent="-228600" algn="l" rtl="0" eaLnBrk="1" fontAlgn="base" hangingPunct="1">
        <a:spcBef>
          <a:spcPct val="20000"/>
        </a:spcBef>
        <a:spcAft>
          <a:spcPct val="0"/>
        </a:spcAft>
        <a:buClr>
          <a:srgbClr val="ED6D00"/>
        </a:buClr>
        <a:buFont typeface="Arial" charset="0"/>
        <a:buChar char="▪"/>
        <a:defRPr kumimoji="1" sz="1200">
          <a:solidFill>
            <a:schemeClr val="tx1"/>
          </a:solidFill>
          <a:latin typeface="+mn-lt"/>
          <a:ea typeface="+mn-ea"/>
          <a:cs typeface="Arial" charset="0"/>
        </a:defRPr>
      </a:lvl7pPr>
      <a:lvl8pPr marL="3429000" indent="-228600" algn="l" rtl="0" eaLnBrk="1" fontAlgn="base" hangingPunct="1">
        <a:spcBef>
          <a:spcPct val="20000"/>
        </a:spcBef>
        <a:spcAft>
          <a:spcPct val="0"/>
        </a:spcAft>
        <a:buClr>
          <a:srgbClr val="ED6D00"/>
        </a:buClr>
        <a:buFont typeface="Arial" charset="0"/>
        <a:buChar char="▪"/>
        <a:defRPr kumimoji="1" sz="1200">
          <a:solidFill>
            <a:schemeClr val="tx1"/>
          </a:solidFill>
          <a:latin typeface="+mn-lt"/>
          <a:ea typeface="+mn-ea"/>
          <a:cs typeface="Arial" charset="0"/>
        </a:defRPr>
      </a:lvl8pPr>
      <a:lvl9pPr marL="3886200" indent="-228600" algn="l" rtl="0" eaLnBrk="1" fontAlgn="base" hangingPunct="1">
        <a:spcBef>
          <a:spcPct val="20000"/>
        </a:spcBef>
        <a:spcAft>
          <a:spcPct val="0"/>
        </a:spcAft>
        <a:buClr>
          <a:srgbClr val="ED6D00"/>
        </a:buClr>
        <a:buFont typeface="Arial" charset="0"/>
        <a:buChar char="▪"/>
        <a:defRPr kumimoji="1" sz="1200">
          <a:solidFill>
            <a:schemeClr val="tx1"/>
          </a:solidFill>
          <a:latin typeface="+mn-lt"/>
          <a:ea typeface="+mn-ea"/>
          <a:cs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p:txBody>
          <a:bodyPr/>
          <a:lstStyle/>
          <a:p>
            <a:r>
              <a:rPr lang="en-US" altLang="zh-TW" dirty="0" smtClean="0"/>
              <a:t>JCT3V-C0142</a:t>
            </a:r>
            <a:br>
              <a:rPr lang="en-US" altLang="zh-TW" dirty="0" smtClean="0"/>
            </a:br>
            <a:r>
              <a:rPr lang="en-US" altLang="zh-TW" dirty="0" smtClean="0"/>
              <a:t> 3D-CE6.h related: An efficient coding method for DLT in 3DVC</a:t>
            </a:r>
            <a:endParaRPr lang="zh-TW" altLang="en-US" dirty="0"/>
          </a:p>
        </p:txBody>
      </p:sp>
      <p:sp>
        <p:nvSpPr>
          <p:cNvPr id="3" name="副標題 2"/>
          <p:cNvSpPr>
            <a:spLocks noGrp="1"/>
          </p:cNvSpPr>
          <p:nvPr>
            <p:ph type="subTitle" idx="1"/>
          </p:nvPr>
        </p:nvSpPr>
        <p:spPr/>
        <p:txBody>
          <a:bodyPr/>
          <a:lstStyle/>
          <a:p>
            <a:r>
              <a:rPr lang="de-DE" altLang="zh-TW" b="1" dirty="0" smtClean="0"/>
              <a:t>Kai </a:t>
            </a:r>
            <a:r>
              <a:rPr lang="de-DE" altLang="zh-TW" b="1" dirty="0" smtClean="0"/>
              <a:t>Zhang, </a:t>
            </a:r>
            <a:r>
              <a:rPr lang="de-DE" altLang="zh-TW" b="1" dirty="0" smtClean="0"/>
              <a:t>Jicheng </a:t>
            </a:r>
            <a:r>
              <a:rPr lang="de-DE" altLang="zh-TW" b="1" dirty="0" smtClean="0"/>
              <a:t>An, </a:t>
            </a:r>
            <a:r>
              <a:rPr lang="de-DE" altLang="zh-TW" b="1" dirty="0" smtClean="0"/>
              <a:t>Shawmin </a:t>
            </a:r>
            <a:r>
              <a:rPr lang="de-DE" altLang="zh-TW" b="1" dirty="0" smtClean="0"/>
              <a:t>Lei (MediaTek)</a:t>
            </a:r>
            <a:endParaRPr lang="zh-TW" altLang="en-US" b="1" dirty="0"/>
          </a:p>
        </p:txBody>
      </p:sp>
      <p:sp>
        <p:nvSpPr>
          <p:cNvPr id="4" name="Text Box 13"/>
          <p:cNvSpPr txBox="1">
            <a:spLocks noChangeArrowheads="1"/>
          </p:cNvSpPr>
          <p:nvPr/>
        </p:nvSpPr>
        <p:spPr bwMode="auto">
          <a:xfrm>
            <a:off x="4211960" y="5621338"/>
            <a:ext cx="4622479" cy="824841"/>
          </a:xfrm>
          <a:prstGeom prst="rect">
            <a:avLst/>
          </a:prstGeom>
          <a:noFill/>
          <a:ln w="9525">
            <a:noFill/>
            <a:miter lim="800000"/>
            <a:headEnd/>
            <a:tailEnd/>
          </a:ln>
        </p:spPr>
        <p:txBody>
          <a:bodyPr wrap="square">
            <a:spAutoFit/>
          </a:bodyPr>
          <a:lstStyle/>
          <a:p>
            <a:pPr algn="r" fontAlgn="ctr">
              <a:spcBef>
                <a:spcPct val="20000"/>
              </a:spcBef>
            </a:pPr>
            <a:r>
              <a:rPr lang="en-US" altLang="zh-TW" sz="1400" dirty="0">
                <a:ea typeface="SimHei" pitchFamily="2" charset="-122"/>
              </a:rPr>
              <a:t>Presented </a:t>
            </a:r>
            <a:r>
              <a:rPr lang="en-US" altLang="zh-TW" sz="1400" dirty="0" smtClean="0">
                <a:ea typeface="SimHei" pitchFamily="2" charset="-122"/>
              </a:rPr>
              <a:t>by </a:t>
            </a:r>
            <a:r>
              <a:rPr lang="en-US" sz="1400" dirty="0" smtClean="0"/>
              <a:t>Yu-Lin Chang</a:t>
            </a:r>
            <a:endParaRPr lang="en-US" altLang="zh-TW" sz="1400" dirty="0">
              <a:ea typeface="SimHei" pitchFamily="2" charset="-122"/>
            </a:endParaRPr>
          </a:p>
          <a:p>
            <a:pPr algn="r" fontAlgn="ctr">
              <a:spcBef>
                <a:spcPct val="20000"/>
              </a:spcBef>
            </a:pPr>
            <a:r>
              <a:rPr lang="en-US" altLang="zh-TW" sz="1400" dirty="0" smtClean="0">
                <a:ea typeface="SimHei" pitchFamily="2" charset="-122"/>
              </a:rPr>
              <a:t>JCT on 3D Video Coding Extension Development</a:t>
            </a:r>
            <a:endParaRPr lang="en-US" altLang="zh-TW" sz="1400" dirty="0">
              <a:ea typeface="SimHei" pitchFamily="2" charset="-122"/>
            </a:endParaRPr>
          </a:p>
          <a:p>
            <a:pPr algn="r" fontAlgn="ctr">
              <a:spcBef>
                <a:spcPct val="20000"/>
              </a:spcBef>
            </a:pPr>
            <a:r>
              <a:rPr lang="en-CA" altLang="zh-TW" sz="1400" dirty="0" smtClean="0"/>
              <a:t>Jan., 2013</a:t>
            </a:r>
            <a:endParaRPr lang="en-US" altLang="zh-TW" sz="1400" dirty="0">
              <a:ea typeface="SimHei"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en-US"/>
          </a:p>
        </p:txBody>
      </p:sp>
      <p:sp>
        <p:nvSpPr>
          <p:cNvPr id="3" name="内容占位符 2"/>
          <p:cNvSpPr>
            <a:spLocks noGrp="1"/>
          </p:cNvSpPr>
          <p:nvPr>
            <p:ph idx="1"/>
          </p:nvPr>
        </p:nvSpPr>
        <p:spPr/>
        <p:txBody>
          <a:bodyPr/>
          <a:lstStyle/>
          <a:p>
            <a:endParaRPr lang="en-US" dirty="0"/>
          </a:p>
        </p:txBody>
      </p:sp>
      <p:sp>
        <p:nvSpPr>
          <p:cNvPr id="4" name="矩形 3"/>
          <p:cNvSpPr/>
          <p:nvPr/>
        </p:nvSpPr>
        <p:spPr>
          <a:xfrm>
            <a:off x="2748426" y="2967335"/>
            <a:ext cx="3647152" cy="923330"/>
          </a:xfrm>
          <a:prstGeom prst="rect">
            <a:avLst/>
          </a:prstGeom>
          <a:noFill/>
        </p:spPr>
        <p:txBody>
          <a:bodyPr wrap="none" lIns="91440" tIns="45720" rIns="91440" bIns="45720">
            <a:spAutoFit/>
          </a:bodyPr>
          <a:lstStyle/>
          <a:p>
            <a:pPr algn="ctr"/>
            <a:r>
              <a:rPr lang="en-US" altLang="zh-CN"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Thank you</a:t>
            </a:r>
            <a:endParaRPr lang="zh-CN" alt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Overview</a:t>
            </a:r>
            <a:endParaRPr lang="en-US" dirty="0"/>
          </a:p>
        </p:txBody>
      </p:sp>
      <p:sp>
        <p:nvSpPr>
          <p:cNvPr id="3" name="内容占位符 2"/>
          <p:cNvSpPr>
            <a:spLocks noGrp="1"/>
          </p:cNvSpPr>
          <p:nvPr>
            <p:ph idx="1"/>
          </p:nvPr>
        </p:nvSpPr>
        <p:spPr/>
        <p:txBody>
          <a:bodyPr/>
          <a:lstStyle/>
          <a:p>
            <a:r>
              <a:rPr lang="en-US" dirty="0" smtClean="0"/>
              <a:t>Background</a:t>
            </a:r>
          </a:p>
          <a:p>
            <a:r>
              <a:rPr lang="en-US" dirty="0" smtClean="0"/>
              <a:t>Proposed Method</a:t>
            </a:r>
            <a:endParaRPr lang="en-US" dirty="0" smtClean="0"/>
          </a:p>
          <a:p>
            <a:r>
              <a:rPr lang="en-US" dirty="0" smtClean="0"/>
              <a:t>Experimental results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Background(1)</a:t>
            </a:r>
            <a:endParaRPr lang="en-US" dirty="0"/>
          </a:p>
        </p:txBody>
      </p:sp>
      <p:sp>
        <p:nvSpPr>
          <p:cNvPr id="3" name="内容占位符 2"/>
          <p:cNvSpPr>
            <a:spLocks noGrp="1"/>
          </p:cNvSpPr>
          <p:nvPr>
            <p:ph idx="1"/>
          </p:nvPr>
        </p:nvSpPr>
        <p:spPr/>
        <p:txBody>
          <a:bodyPr/>
          <a:lstStyle/>
          <a:p>
            <a:r>
              <a:rPr lang="en-US" dirty="0" smtClean="0"/>
              <a:t>In the current HTM, a depth lookup table (DLT) is adopted to improve the intra coding efficiency for the depth map</a:t>
            </a:r>
          </a:p>
          <a:p>
            <a:endParaRPr lang="en-US" dirty="0" smtClean="0"/>
          </a:p>
          <a:p>
            <a:endParaRPr lang="en-US" dirty="0" smtClean="0"/>
          </a:p>
          <a:p>
            <a:endParaRPr lang="en-US" dirty="0" smtClean="0"/>
          </a:p>
          <a:p>
            <a:r>
              <a:rPr lang="en-US" dirty="0" smtClean="0"/>
              <a:t>All values in the DLT are coded with exp-</a:t>
            </a:r>
            <a:r>
              <a:rPr lang="en-US" dirty="0" err="1" smtClean="0"/>
              <a:t>Golomb</a:t>
            </a:r>
            <a:r>
              <a:rPr lang="en-US" dirty="0" smtClean="0"/>
              <a:t> codes</a:t>
            </a:r>
            <a:endParaRPr lang="en-US"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1025" name="Object 1"/>
          <p:cNvGraphicFramePr>
            <a:graphicFrameLocks noChangeAspect="1"/>
          </p:cNvGraphicFramePr>
          <p:nvPr/>
        </p:nvGraphicFramePr>
        <p:xfrm>
          <a:off x="1219200" y="2743200"/>
          <a:ext cx="7312800" cy="1676400"/>
        </p:xfrm>
        <a:graphic>
          <a:graphicData uri="http://schemas.openxmlformats.org/presentationml/2006/ole">
            <p:oleObj spid="_x0000_s1025" name="Visio" r:id="rId4" imgW="7246763" imgH="1654921" progId="">
              <p:embed/>
            </p:oleObj>
          </a:graphicData>
        </a:graphic>
      </p:graphicFrame>
      <p:graphicFrame>
        <p:nvGraphicFramePr>
          <p:cNvPr id="6" name="表格 5"/>
          <p:cNvGraphicFramePr>
            <a:graphicFrameLocks noGrp="1"/>
          </p:cNvGraphicFramePr>
          <p:nvPr/>
        </p:nvGraphicFramePr>
        <p:xfrm>
          <a:off x="1905000" y="4907280"/>
          <a:ext cx="5715000" cy="1950718"/>
        </p:xfrm>
        <a:graphic>
          <a:graphicData uri="http://schemas.openxmlformats.org/drawingml/2006/table">
            <a:tbl>
              <a:tblPr/>
              <a:tblGrid>
                <a:gridCol w="4924011"/>
                <a:gridCol w="790989"/>
              </a:tblGrid>
              <a:tr h="278674">
                <a:tc>
                  <a:txBody>
                    <a:bodyPr/>
                    <a:lstStyle/>
                    <a:p>
                      <a:pPr hangingPunct="0">
                        <a:spcAft>
                          <a:spcPts val="300"/>
                        </a:spcAft>
                        <a:tabLst>
                          <a:tab pos="136525" algn="l"/>
                          <a:tab pos="273685" algn="l"/>
                          <a:tab pos="410210" algn="l"/>
                          <a:tab pos="547370" algn="l"/>
                          <a:tab pos="683895" algn="l"/>
                          <a:tab pos="821055" algn="l"/>
                          <a:tab pos="957580" algn="l"/>
                          <a:tab pos="1094105" algn="l"/>
                          <a:tab pos="1231265" algn="l"/>
                          <a:tab pos="1367790" algn="l"/>
                          <a:tab pos="1504950" algn="l"/>
                          <a:tab pos="1641475" algn="l"/>
                          <a:tab pos="1778635" algn="l"/>
                          <a:tab pos="1915160" algn="l"/>
                          <a:tab pos="2051685" algn="l"/>
                          <a:tab pos="2188845" algn="l"/>
                          <a:tab pos="2325370" algn="l"/>
                          <a:tab pos="2462530" algn="l"/>
                          <a:tab pos="2599055" algn="l"/>
                          <a:tab pos="2736215" algn="l"/>
                          <a:tab pos="2872740" algn="l"/>
                          <a:tab pos="3009900" algn="l"/>
                          <a:tab pos="3146425" algn="l"/>
                          <a:tab pos="3282950" algn="l"/>
                          <a:tab pos="3420110" algn="l"/>
                          <a:tab pos="3556635" algn="l"/>
                          <a:tab pos="3693795" algn="l"/>
                          <a:tab pos="3830320" algn="l"/>
                          <a:tab pos="3967480" algn="l"/>
                          <a:tab pos="4104005" algn="l"/>
                          <a:tab pos="4240530" algn="l"/>
                          <a:tab pos="4377690" algn="l"/>
                        </a:tabLst>
                      </a:pPr>
                      <a:r>
                        <a:rPr lang="en-GB" sz="1600" dirty="0">
                          <a:latin typeface="Times New Roman"/>
                          <a:ea typeface="PMingLiU"/>
                          <a:cs typeface="Times New Roman"/>
                        </a:rPr>
                        <a:t>			</a:t>
                      </a:r>
                      <a:r>
                        <a:rPr lang="en-GB" sz="1600" b="1" dirty="0" err="1">
                          <a:latin typeface="Times New Roman"/>
                          <a:ea typeface="PMingLiU"/>
                          <a:cs typeface="Times New Roman"/>
                        </a:rPr>
                        <a:t>dlt_flag</a:t>
                      </a:r>
                      <a:r>
                        <a:rPr lang="en-GB" sz="1600" dirty="0">
                          <a:latin typeface="Times New Roman"/>
                          <a:ea typeface="PMingLiU"/>
                          <a:cs typeface="Times New Roman"/>
                        </a:rPr>
                        <a:t>[ </a:t>
                      </a:r>
                      <a:r>
                        <a:rPr lang="en-GB" sz="1600" dirty="0" err="1">
                          <a:latin typeface="Times New Roman"/>
                          <a:ea typeface="PMingLiU"/>
                          <a:cs typeface="Times New Roman"/>
                        </a:rPr>
                        <a:t>i</a:t>
                      </a:r>
                      <a:r>
                        <a:rPr lang="en-GB" sz="1600" dirty="0">
                          <a:latin typeface="Times New Roman"/>
                          <a:ea typeface="PMingLiU"/>
                          <a:cs typeface="Times New Roman"/>
                        </a:rPr>
                        <a:t> ]</a:t>
                      </a:r>
                      <a:endParaRPr lang="en-US" sz="1600" dirty="0">
                        <a:latin typeface="Times New Roman"/>
                        <a:ea typeface="PMingLiU"/>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hangingPunct="0">
                        <a:spcAft>
                          <a:spcPts val="300"/>
                        </a:spcAft>
                        <a:tabLst>
                          <a:tab pos="136525" algn="l"/>
                          <a:tab pos="273685" algn="l"/>
                          <a:tab pos="410210" algn="l"/>
                          <a:tab pos="547370" algn="l"/>
                          <a:tab pos="683895" algn="l"/>
                          <a:tab pos="821055" algn="l"/>
                          <a:tab pos="957580" algn="l"/>
                          <a:tab pos="1094105" algn="l"/>
                          <a:tab pos="1231265" algn="l"/>
                          <a:tab pos="1367790" algn="l"/>
                          <a:tab pos="1504950" algn="l"/>
                          <a:tab pos="1641475" algn="l"/>
                          <a:tab pos="1778635" algn="l"/>
                          <a:tab pos="1915160" algn="l"/>
                          <a:tab pos="2051685" algn="l"/>
                          <a:tab pos="2188845" algn="l"/>
                          <a:tab pos="2325370" algn="l"/>
                          <a:tab pos="2462530" algn="l"/>
                          <a:tab pos="2599055" algn="l"/>
                          <a:tab pos="2736215" algn="l"/>
                          <a:tab pos="2872740" algn="l"/>
                          <a:tab pos="3009900" algn="l"/>
                          <a:tab pos="3146425" algn="l"/>
                          <a:tab pos="3282950" algn="l"/>
                          <a:tab pos="3420110" algn="l"/>
                          <a:tab pos="3556635" algn="l"/>
                          <a:tab pos="3693795" algn="l"/>
                          <a:tab pos="3830320" algn="l"/>
                          <a:tab pos="3967480" algn="l"/>
                          <a:tab pos="4104005" algn="l"/>
                          <a:tab pos="4240530" algn="l"/>
                          <a:tab pos="4377690" algn="l"/>
                        </a:tabLst>
                      </a:pPr>
                      <a:r>
                        <a:rPr lang="en-GB" sz="1600">
                          <a:latin typeface="Times New Roman"/>
                          <a:ea typeface="PMingLiU"/>
                          <a:cs typeface="Times New Roman"/>
                        </a:rPr>
                        <a:t>u(1)</a:t>
                      </a:r>
                      <a:endParaRPr lang="en-US" sz="1600">
                        <a:latin typeface="Times New Roman"/>
                        <a:ea typeface="PMingLiU"/>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78674">
                <a:tc>
                  <a:txBody>
                    <a:bodyPr/>
                    <a:lstStyle/>
                    <a:p>
                      <a:pPr hangingPunct="0">
                        <a:spcAft>
                          <a:spcPts val="300"/>
                        </a:spcAft>
                        <a:tabLst>
                          <a:tab pos="136525" algn="l"/>
                          <a:tab pos="273685" algn="l"/>
                          <a:tab pos="410210" algn="l"/>
                          <a:tab pos="547370" algn="l"/>
                          <a:tab pos="683895" algn="l"/>
                          <a:tab pos="821055" algn="l"/>
                          <a:tab pos="957580" algn="l"/>
                          <a:tab pos="1094105" algn="l"/>
                          <a:tab pos="1231265" algn="l"/>
                          <a:tab pos="1367790" algn="l"/>
                          <a:tab pos="1504950" algn="l"/>
                          <a:tab pos="1641475" algn="l"/>
                          <a:tab pos="1778635" algn="l"/>
                          <a:tab pos="1915160" algn="l"/>
                          <a:tab pos="2051685" algn="l"/>
                          <a:tab pos="2188845" algn="l"/>
                          <a:tab pos="2325370" algn="l"/>
                          <a:tab pos="2462530" algn="l"/>
                          <a:tab pos="2599055" algn="l"/>
                          <a:tab pos="2736215" algn="l"/>
                          <a:tab pos="2872740" algn="l"/>
                          <a:tab pos="3009900" algn="l"/>
                          <a:tab pos="3146425" algn="l"/>
                          <a:tab pos="3282950" algn="l"/>
                          <a:tab pos="3420110" algn="l"/>
                          <a:tab pos="3556635" algn="l"/>
                          <a:tab pos="3693795" algn="l"/>
                          <a:tab pos="3830320" algn="l"/>
                          <a:tab pos="3967480" algn="l"/>
                          <a:tab pos="4104005" algn="l"/>
                          <a:tab pos="4240530" algn="l"/>
                          <a:tab pos="4377690" algn="l"/>
                        </a:tabLst>
                      </a:pPr>
                      <a:r>
                        <a:rPr lang="en-GB" sz="1600">
                          <a:latin typeface="Times New Roman"/>
                          <a:ea typeface="PMingLiU"/>
                          <a:cs typeface="Times New Roman"/>
                        </a:rPr>
                        <a:t>			if( dlt_flag[ i ] ) {</a:t>
                      </a:r>
                      <a:endParaRPr lang="en-US" sz="1600">
                        <a:latin typeface="Times New Roman"/>
                        <a:ea typeface="PMingLiU"/>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hangingPunct="0">
                        <a:spcAft>
                          <a:spcPts val="300"/>
                        </a:spcAft>
                        <a:tabLst>
                          <a:tab pos="136525" algn="l"/>
                          <a:tab pos="273685" algn="l"/>
                          <a:tab pos="410210" algn="l"/>
                          <a:tab pos="547370" algn="l"/>
                          <a:tab pos="683895" algn="l"/>
                          <a:tab pos="821055" algn="l"/>
                          <a:tab pos="957580" algn="l"/>
                          <a:tab pos="1094105" algn="l"/>
                          <a:tab pos="1231265" algn="l"/>
                          <a:tab pos="1367790" algn="l"/>
                          <a:tab pos="1504950" algn="l"/>
                          <a:tab pos="1641475" algn="l"/>
                          <a:tab pos="1778635" algn="l"/>
                          <a:tab pos="1915160" algn="l"/>
                          <a:tab pos="2051685" algn="l"/>
                          <a:tab pos="2188845" algn="l"/>
                          <a:tab pos="2325370" algn="l"/>
                          <a:tab pos="2462530" algn="l"/>
                          <a:tab pos="2599055" algn="l"/>
                          <a:tab pos="2736215" algn="l"/>
                          <a:tab pos="2872740" algn="l"/>
                          <a:tab pos="3009900" algn="l"/>
                          <a:tab pos="3146425" algn="l"/>
                          <a:tab pos="3282950" algn="l"/>
                          <a:tab pos="3420110" algn="l"/>
                          <a:tab pos="3556635" algn="l"/>
                          <a:tab pos="3693795" algn="l"/>
                          <a:tab pos="3830320" algn="l"/>
                          <a:tab pos="3967480" algn="l"/>
                          <a:tab pos="4104005" algn="l"/>
                          <a:tab pos="4240530" algn="l"/>
                          <a:tab pos="4377690" algn="l"/>
                        </a:tabLst>
                      </a:pPr>
                      <a:endParaRPr lang="en-GB" sz="1600">
                        <a:latin typeface="Times New Roman"/>
                        <a:ea typeface="PMingLiU"/>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78674">
                <a:tc>
                  <a:txBody>
                    <a:bodyPr/>
                    <a:lstStyle/>
                    <a:p>
                      <a:pPr hangingPunct="0">
                        <a:spcAft>
                          <a:spcPts val="300"/>
                        </a:spcAft>
                        <a:tabLst>
                          <a:tab pos="136525" algn="l"/>
                          <a:tab pos="273685" algn="l"/>
                          <a:tab pos="410210" algn="l"/>
                          <a:tab pos="547370" algn="l"/>
                          <a:tab pos="683895" algn="l"/>
                          <a:tab pos="821055" algn="l"/>
                          <a:tab pos="957580" algn="l"/>
                          <a:tab pos="1094105" algn="l"/>
                          <a:tab pos="1231265" algn="l"/>
                          <a:tab pos="1367790" algn="l"/>
                          <a:tab pos="1504950" algn="l"/>
                          <a:tab pos="1641475" algn="l"/>
                          <a:tab pos="1778635" algn="l"/>
                          <a:tab pos="1915160" algn="l"/>
                          <a:tab pos="2051685" algn="l"/>
                          <a:tab pos="2188845" algn="l"/>
                          <a:tab pos="2325370" algn="l"/>
                          <a:tab pos="2462530" algn="l"/>
                          <a:tab pos="2599055" algn="l"/>
                          <a:tab pos="2736215" algn="l"/>
                          <a:tab pos="2872740" algn="l"/>
                          <a:tab pos="3009900" algn="l"/>
                          <a:tab pos="3146425" algn="l"/>
                          <a:tab pos="3282950" algn="l"/>
                          <a:tab pos="3420110" algn="l"/>
                          <a:tab pos="3556635" algn="l"/>
                          <a:tab pos="3693795" algn="l"/>
                          <a:tab pos="3830320" algn="l"/>
                          <a:tab pos="3967480" algn="l"/>
                          <a:tab pos="4104005" algn="l"/>
                          <a:tab pos="4240530" algn="l"/>
                          <a:tab pos="4377690" algn="l"/>
                        </a:tabLst>
                      </a:pPr>
                      <a:r>
                        <a:rPr lang="en-GB" sz="1600">
                          <a:latin typeface="Times New Roman"/>
                          <a:ea typeface="PMingLiU"/>
                          <a:cs typeface="Times New Roman"/>
                        </a:rPr>
                        <a:t>				</a:t>
                      </a:r>
                      <a:r>
                        <a:rPr lang="en-GB" sz="1600" b="1">
                          <a:latin typeface="Times New Roman"/>
                          <a:ea typeface="PMingLiU"/>
                          <a:cs typeface="Times New Roman"/>
                        </a:rPr>
                        <a:t>num_depth_values_in_dlt</a:t>
                      </a:r>
                      <a:r>
                        <a:rPr lang="en-GB" sz="1600">
                          <a:latin typeface="Times New Roman"/>
                          <a:ea typeface="PMingLiU"/>
                          <a:cs typeface="Times New Roman"/>
                        </a:rPr>
                        <a:t>[ i ]</a:t>
                      </a:r>
                      <a:endParaRPr lang="en-US" sz="1600">
                        <a:latin typeface="Times New Roman"/>
                        <a:ea typeface="PMingLiU"/>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hangingPunct="0">
                        <a:spcAft>
                          <a:spcPts val="300"/>
                        </a:spcAft>
                        <a:tabLst>
                          <a:tab pos="136525" algn="l"/>
                          <a:tab pos="273685" algn="l"/>
                          <a:tab pos="410210" algn="l"/>
                          <a:tab pos="547370" algn="l"/>
                          <a:tab pos="683895" algn="l"/>
                          <a:tab pos="821055" algn="l"/>
                          <a:tab pos="957580" algn="l"/>
                          <a:tab pos="1094105" algn="l"/>
                          <a:tab pos="1231265" algn="l"/>
                          <a:tab pos="1367790" algn="l"/>
                          <a:tab pos="1504950" algn="l"/>
                          <a:tab pos="1641475" algn="l"/>
                          <a:tab pos="1778635" algn="l"/>
                          <a:tab pos="1915160" algn="l"/>
                          <a:tab pos="2051685" algn="l"/>
                          <a:tab pos="2188845" algn="l"/>
                          <a:tab pos="2325370" algn="l"/>
                          <a:tab pos="2462530" algn="l"/>
                          <a:tab pos="2599055" algn="l"/>
                          <a:tab pos="2736215" algn="l"/>
                          <a:tab pos="2872740" algn="l"/>
                          <a:tab pos="3009900" algn="l"/>
                          <a:tab pos="3146425" algn="l"/>
                          <a:tab pos="3282950" algn="l"/>
                          <a:tab pos="3420110" algn="l"/>
                          <a:tab pos="3556635" algn="l"/>
                          <a:tab pos="3693795" algn="l"/>
                          <a:tab pos="3830320" algn="l"/>
                          <a:tab pos="3967480" algn="l"/>
                          <a:tab pos="4104005" algn="l"/>
                          <a:tab pos="4240530" algn="l"/>
                          <a:tab pos="4377690" algn="l"/>
                        </a:tabLst>
                      </a:pPr>
                      <a:r>
                        <a:rPr lang="en-GB" sz="1600">
                          <a:latin typeface="Times New Roman"/>
                          <a:ea typeface="PMingLiU"/>
                          <a:cs typeface="Times New Roman"/>
                        </a:rPr>
                        <a:t>ue(v)</a:t>
                      </a:r>
                      <a:endParaRPr lang="en-US" sz="1600">
                        <a:latin typeface="Times New Roman"/>
                        <a:ea typeface="PMingLiU"/>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78674">
                <a:tc>
                  <a:txBody>
                    <a:bodyPr/>
                    <a:lstStyle/>
                    <a:p>
                      <a:pPr hangingPunct="0">
                        <a:spcAft>
                          <a:spcPts val="300"/>
                        </a:spcAft>
                        <a:tabLst>
                          <a:tab pos="136525" algn="l"/>
                          <a:tab pos="273685" algn="l"/>
                          <a:tab pos="410210" algn="l"/>
                          <a:tab pos="547370" algn="l"/>
                          <a:tab pos="683895" algn="l"/>
                          <a:tab pos="821055" algn="l"/>
                          <a:tab pos="957580" algn="l"/>
                          <a:tab pos="1094105" algn="l"/>
                          <a:tab pos="1231265" algn="l"/>
                          <a:tab pos="1367790" algn="l"/>
                          <a:tab pos="1504950" algn="l"/>
                          <a:tab pos="1641475" algn="l"/>
                          <a:tab pos="1778635" algn="l"/>
                          <a:tab pos="1915160" algn="l"/>
                          <a:tab pos="2051685" algn="l"/>
                          <a:tab pos="2188845" algn="l"/>
                          <a:tab pos="2325370" algn="l"/>
                          <a:tab pos="2462530" algn="l"/>
                          <a:tab pos="2599055" algn="l"/>
                          <a:tab pos="2736215" algn="l"/>
                          <a:tab pos="2872740" algn="l"/>
                          <a:tab pos="3009900" algn="l"/>
                          <a:tab pos="3146425" algn="l"/>
                          <a:tab pos="3282950" algn="l"/>
                          <a:tab pos="3420110" algn="l"/>
                          <a:tab pos="3556635" algn="l"/>
                          <a:tab pos="3693795" algn="l"/>
                          <a:tab pos="3830320" algn="l"/>
                          <a:tab pos="3967480" algn="l"/>
                          <a:tab pos="4104005" algn="l"/>
                          <a:tab pos="4240530" algn="l"/>
                          <a:tab pos="4377690" algn="l"/>
                        </a:tabLst>
                      </a:pPr>
                      <a:r>
                        <a:rPr lang="en-GB" sz="1600">
                          <a:latin typeface="Times New Roman"/>
                          <a:ea typeface="PMingLiU"/>
                          <a:cs typeface="Times New Roman"/>
                        </a:rPr>
                        <a:t>				for ( j = 0; j &lt; num_depth_values_in_dlt ; j++) {</a:t>
                      </a:r>
                      <a:endParaRPr lang="en-US" sz="1600">
                        <a:latin typeface="Times New Roman"/>
                        <a:ea typeface="PMingLiU"/>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hangingPunct="0">
                        <a:spcAft>
                          <a:spcPts val="300"/>
                        </a:spcAft>
                        <a:tabLst>
                          <a:tab pos="136525" algn="l"/>
                          <a:tab pos="273685" algn="l"/>
                          <a:tab pos="410210" algn="l"/>
                          <a:tab pos="547370" algn="l"/>
                          <a:tab pos="683895" algn="l"/>
                          <a:tab pos="821055" algn="l"/>
                          <a:tab pos="957580" algn="l"/>
                          <a:tab pos="1094105" algn="l"/>
                          <a:tab pos="1231265" algn="l"/>
                          <a:tab pos="1367790" algn="l"/>
                          <a:tab pos="1504950" algn="l"/>
                          <a:tab pos="1641475" algn="l"/>
                          <a:tab pos="1778635" algn="l"/>
                          <a:tab pos="1915160" algn="l"/>
                          <a:tab pos="2051685" algn="l"/>
                          <a:tab pos="2188845" algn="l"/>
                          <a:tab pos="2325370" algn="l"/>
                          <a:tab pos="2462530" algn="l"/>
                          <a:tab pos="2599055" algn="l"/>
                          <a:tab pos="2736215" algn="l"/>
                          <a:tab pos="2872740" algn="l"/>
                          <a:tab pos="3009900" algn="l"/>
                          <a:tab pos="3146425" algn="l"/>
                          <a:tab pos="3282950" algn="l"/>
                          <a:tab pos="3420110" algn="l"/>
                          <a:tab pos="3556635" algn="l"/>
                          <a:tab pos="3693795" algn="l"/>
                          <a:tab pos="3830320" algn="l"/>
                          <a:tab pos="3967480" algn="l"/>
                          <a:tab pos="4104005" algn="l"/>
                          <a:tab pos="4240530" algn="l"/>
                          <a:tab pos="4377690" algn="l"/>
                        </a:tabLst>
                      </a:pPr>
                      <a:endParaRPr lang="en-GB" sz="1600">
                        <a:latin typeface="Times New Roman"/>
                        <a:ea typeface="PMingLiU"/>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78674">
                <a:tc>
                  <a:txBody>
                    <a:bodyPr/>
                    <a:lstStyle/>
                    <a:p>
                      <a:pPr hangingPunct="0">
                        <a:spcAft>
                          <a:spcPts val="300"/>
                        </a:spcAft>
                        <a:tabLst>
                          <a:tab pos="136525" algn="l"/>
                          <a:tab pos="273685" algn="l"/>
                          <a:tab pos="410210" algn="l"/>
                          <a:tab pos="547370" algn="l"/>
                          <a:tab pos="683895" algn="l"/>
                          <a:tab pos="821055" algn="l"/>
                          <a:tab pos="957580" algn="l"/>
                          <a:tab pos="1094105" algn="l"/>
                          <a:tab pos="1231265" algn="l"/>
                          <a:tab pos="1367790" algn="l"/>
                          <a:tab pos="1504950" algn="l"/>
                          <a:tab pos="1641475" algn="l"/>
                          <a:tab pos="1778635" algn="l"/>
                          <a:tab pos="1915160" algn="l"/>
                          <a:tab pos="2051685" algn="l"/>
                          <a:tab pos="2188845" algn="l"/>
                          <a:tab pos="2325370" algn="l"/>
                          <a:tab pos="2462530" algn="l"/>
                          <a:tab pos="2599055" algn="l"/>
                          <a:tab pos="2736215" algn="l"/>
                          <a:tab pos="2872740" algn="l"/>
                          <a:tab pos="3009900" algn="l"/>
                          <a:tab pos="3146425" algn="l"/>
                          <a:tab pos="3282950" algn="l"/>
                          <a:tab pos="3420110" algn="l"/>
                          <a:tab pos="3556635" algn="l"/>
                          <a:tab pos="3693795" algn="l"/>
                          <a:tab pos="3830320" algn="l"/>
                          <a:tab pos="3967480" algn="l"/>
                          <a:tab pos="4104005" algn="l"/>
                          <a:tab pos="4240530" algn="l"/>
                          <a:tab pos="4377690" algn="l"/>
                        </a:tabLst>
                      </a:pPr>
                      <a:r>
                        <a:rPr lang="en-GB" sz="1600">
                          <a:latin typeface="Times New Roman"/>
                          <a:ea typeface="PMingLiU"/>
                          <a:cs typeface="Times New Roman"/>
                        </a:rPr>
                        <a:t>					</a:t>
                      </a:r>
                      <a:r>
                        <a:rPr lang="en-GB" sz="1600" b="1">
                          <a:latin typeface="Times New Roman"/>
                          <a:ea typeface="PMingLiU"/>
                          <a:cs typeface="Times New Roman"/>
                        </a:rPr>
                        <a:t>dlt_depth_value</a:t>
                      </a:r>
                      <a:r>
                        <a:rPr lang="en-GB" sz="1600">
                          <a:latin typeface="Times New Roman"/>
                          <a:ea typeface="PMingLiU"/>
                          <a:cs typeface="Times New Roman"/>
                        </a:rPr>
                        <a:t>[ i ][ j ]</a:t>
                      </a:r>
                      <a:endParaRPr lang="en-US" sz="1600">
                        <a:latin typeface="Times New Roman"/>
                        <a:ea typeface="PMingLiU"/>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hangingPunct="0">
                        <a:spcAft>
                          <a:spcPts val="300"/>
                        </a:spcAft>
                        <a:tabLst>
                          <a:tab pos="136525" algn="l"/>
                          <a:tab pos="273685" algn="l"/>
                          <a:tab pos="410210" algn="l"/>
                          <a:tab pos="547370" algn="l"/>
                          <a:tab pos="683895" algn="l"/>
                          <a:tab pos="821055" algn="l"/>
                          <a:tab pos="957580" algn="l"/>
                          <a:tab pos="1094105" algn="l"/>
                          <a:tab pos="1231265" algn="l"/>
                          <a:tab pos="1367790" algn="l"/>
                          <a:tab pos="1504950" algn="l"/>
                          <a:tab pos="1641475" algn="l"/>
                          <a:tab pos="1778635" algn="l"/>
                          <a:tab pos="1915160" algn="l"/>
                          <a:tab pos="2051685" algn="l"/>
                          <a:tab pos="2188845" algn="l"/>
                          <a:tab pos="2325370" algn="l"/>
                          <a:tab pos="2462530" algn="l"/>
                          <a:tab pos="2599055" algn="l"/>
                          <a:tab pos="2736215" algn="l"/>
                          <a:tab pos="2872740" algn="l"/>
                          <a:tab pos="3009900" algn="l"/>
                          <a:tab pos="3146425" algn="l"/>
                          <a:tab pos="3282950" algn="l"/>
                          <a:tab pos="3420110" algn="l"/>
                          <a:tab pos="3556635" algn="l"/>
                          <a:tab pos="3693795" algn="l"/>
                          <a:tab pos="3830320" algn="l"/>
                          <a:tab pos="3967480" algn="l"/>
                          <a:tab pos="4104005" algn="l"/>
                          <a:tab pos="4240530" algn="l"/>
                          <a:tab pos="4377690" algn="l"/>
                        </a:tabLst>
                      </a:pPr>
                      <a:r>
                        <a:rPr lang="en-GB" sz="1600">
                          <a:latin typeface="Times New Roman"/>
                          <a:ea typeface="PMingLiU"/>
                          <a:cs typeface="Times New Roman"/>
                        </a:rPr>
                        <a:t>ue(v)</a:t>
                      </a:r>
                      <a:endParaRPr lang="en-US" sz="1600">
                        <a:latin typeface="Times New Roman"/>
                        <a:ea typeface="PMingLiU"/>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78674">
                <a:tc>
                  <a:txBody>
                    <a:bodyPr/>
                    <a:lstStyle/>
                    <a:p>
                      <a:pPr hangingPunct="0">
                        <a:spcAft>
                          <a:spcPts val="300"/>
                        </a:spcAft>
                        <a:tabLst>
                          <a:tab pos="136525" algn="l"/>
                          <a:tab pos="273685" algn="l"/>
                          <a:tab pos="410210" algn="l"/>
                          <a:tab pos="547370" algn="l"/>
                          <a:tab pos="683895" algn="l"/>
                          <a:tab pos="821055" algn="l"/>
                          <a:tab pos="957580" algn="l"/>
                          <a:tab pos="1094105" algn="l"/>
                          <a:tab pos="1231265" algn="l"/>
                          <a:tab pos="1367790" algn="l"/>
                          <a:tab pos="1504950" algn="l"/>
                          <a:tab pos="1641475" algn="l"/>
                          <a:tab pos="1778635" algn="l"/>
                          <a:tab pos="1915160" algn="l"/>
                          <a:tab pos="2051685" algn="l"/>
                          <a:tab pos="2188845" algn="l"/>
                          <a:tab pos="2325370" algn="l"/>
                          <a:tab pos="2462530" algn="l"/>
                          <a:tab pos="2599055" algn="l"/>
                          <a:tab pos="2736215" algn="l"/>
                          <a:tab pos="2872740" algn="l"/>
                          <a:tab pos="3009900" algn="l"/>
                          <a:tab pos="3146425" algn="l"/>
                          <a:tab pos="3282950" algn="l"/>
                          <a:tab pos="3420110" algn="l"/>
                          <a:tab pos="3556635" algn="l"/>
                          <a:tab pos="3693795" algn="l"/>
                          <a:tab pos="3830320" algn="l"/>
                          <a:tab pos="3967480" algn="l"/>
                          <a:tab pos="4104005" algn="l"/>
                          <a:tab pos="4240530" algn="l"/>
                          <a:tab pos="4377690" algn="l"/>
                        </a:tabLst>
                      </a:pPr>
                      <a:r>
                        <a:rPr lang="en-GB" sz="1600">
                          <a:latin typeface="Times New Roman"/>
                          <a:ea typeface="PMingLiU"/>
                          <a:cs typeface="Times New Roman"/>
                        </a:rPr>
                        <a:t>				}</a:t>
                      </a:r>
                      <a:endParaRPr lang="en-US" sz="1600">
                        <a:latin typeface="Times New Roman"/>
                        <a:ea typeface="PMingLiU"/>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hangingPunct="0">
                        <a:spcAft>
                          <a:spcPts val="300"/>
                        </a:spcAft>
                        <a:tabLst>
                          <a:tab pos="136525" algn="l"/>
                          <a:tab pos="273685" algn="l"/>
                          <a:tab pos="410210" algn="l"/>
                          <a:tab pos="547370" algn="l"/>
                          <a:tab pos="683895" algn="l"/>
                          <a:tab pos="821055" algn="l"/>
                          <a:tab pos="957580" algn="l"/>
                          <a:tab pos="1094105" algn="l"/>
                          <a:tab pos="1231265" algn="l"/>
                          <a:tab pos="1367790" algn="l"/>
                          <a:tab pos="1504950" algn="l"/>
                          <a:tab pos="1641475" algn="l"/>
                          <a:tab pos="1778635" algn="l"/>
                          <a:tab pos="1915160" algn="l"/>
                          <a:tab pos="2051685" algn="l"/>
                          <a:tab pos="2188845" algn="l"/>
                          <a:tab pos="2325370" algn="l"/>
                          <a:tab pos="2462530" algn="l"/>
                          <a:tab pos="2599055" algn="l"/>
                          <a:tab pos="2736215" algn="l"/>
                          <a:tab pos="2872740" algn="l"/>
                          <a:tab pos="3009900" algn="l"/>
                          <a:tab pos="3146425" algn="l"/>
                          <a:tab pos="3282950" algn="l"/>
                          <a:tab pos="3420110" algn="l"/>
                          <a:tab pos="3556635" algn="l"/>
                          <a:tab pos="3693795" algn="l"/>
                          <a:tab pos="3830320" algn="l"/>
                          <a:tab pos="3967480" algn="l"/>
                          <a:tab pos="4104005" algn="l"/>
                          <a:tab pos="4240530" algn="l"/>
                          <a:tab pos="4377690" algn="l"/>
                        </a:tabLst>
                      </a:pPr>
                      <a:endParaRPr lang="en-GB" sz="1600">
                        <a:latin typeface="Times New Roman"/>
                        <a:ea typeface="PMingLiU"/>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78674">
                <a:tc>
                  <a:txBody>
                    <a:bodyPr/>
                    <a:lstStyle/>
                    <a:p>
                      <a:pPr hangingPunct="0">
                        <a:spcAft>
                          <a:spcPts val="300"/>
                        </a:spcAft>
                        <a:tabLst>
                          <a:tab pos="136525" algn="l"/>
                          <a:tab pos="273685" algn="l"/>
                          <a:tab pos="410210" algn="l"/>
                          <a:tab pos="547370" algn="l"/>
                          <a:tab pos="683895" algn="l"/>
                          <a:tab pos="821055" algn="l"/>
                          <a:tab pos="957580" algn="l"/>
                          <a:tab pos="1094105" algn="l"/>
                          <a:tab pos="1231265" algn="l"/>
                          <a:tab pos="1367790" algn="l"/>
                          <a:tab pos="1504950" algn="l"/>
                          <a:tab pos="1641475" algn="l"/>
                          <a:tab pos="1778635" algn="l"/>
                          <a:tab pos="1915160" algn="l"/>
                          <a:tab pos="2051685" algn="l"/>
                          <a:tab pos="2188845" algn="l"/>
                          <a:tab pos="2325370" algn="l"/>
                          <a:tab pos="2462530" algn="l"/>
                          <a:tab pos="2599055" algn="l"/>
                          <a:tab pos="2736215" algn="l"/>
                          <a:tab pos="2872740" algn="l"/>
                          <a:tab pos="3009900" algn="l"/>
                          <a:tab pos="3146425" algn="l"/>
                          <a:tab pos="3282950" algn="l"/>
                          <a:tab pos="3420110" algn="l"/>
                          <a:tab pos="3556635" algn="l"/>
                          <a:tab pos="3693795" algn="l"/>
                          <a:tab pos="3830320" algn="l"/>
                          <a:tab pos="3967480" algn="l"/>
                          <a:tab pos="4104005" algn="l"/>
                          <a:tab pos="4240530" algn="l"/>
                          <a:tab pos="4377690" algn="l"/>
                        </a:tabLst>
                      </a:pPr>
                      <a:r>
                        <a:rPr lang="en-GB" sz="1600">
                          <a:latin typeface="Times New Roman"/>
                          <a:ea typeface="PMingLiU"/>
                          <a:cs typeface="Times New Roman"/>
                        </a:rPr>
                        <a:t>			}</a:t>
                      </a:r>
                      <a:endParaRPr lang="en-US" sz="1600">
                        <a:latin typeface="Times New Roman"/>
                        <a:ea typeface="PMingLiU"/>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hangingPunct="0">
                        <a:spcAft>
                          <a:spcPts val="300"/>
                        </a:spcAft>
                        <a:tabLst>
                          <a:tab pos="136525" algn="l"/>
                          <a:tab pos="273685" algn="l"/>
                          <a:tab pos="410210" algn="l"/>
                          <a:tab pos="547370" algn="l"/>
                          <a:tab pos="683895" algn="l"/>
                          <a:tab pos="821055" algn="l"/>
                          <a:tab pos="957580" algn="l"/>
                          <a:tab pos="1094105" algn="l"/>
                          <a:tab pos="1231265" algn="l"/>
                          <a:tab pos="1367790" algn="l"/>
                          <a:tab pos="1504950" algn="l"/>
                          <a:tab pos="1641475" algn="l"/>
                          <a:tab pos="1778635" algn="l"/>
                          <a:tab pos="1915160" algn="l"/>
                          <a:tab pos="2051685" algn="l"/>
                          <a:tab pos="2188845" algn="l"/>
                          <a:tab pos="2325370" algn="l"/>
                          <a:tab pos="2462530" algn="l"/>
                          <a:tab pos="2599055" algn="l"/>
                          <a:tab pos="2736215" algn="l"/>
                          <a:tab pos="2872740" algn="l"/>
                          <a:tab pos="3009900" algn="l"/>
                          <a:tab pos="3146425" algn="l"/>
                          <a:tab pos="3282950" algn="l"/>
                          <a:tab pos="3420110" algn="l"/>
                          <a:tab pos="3556635" algn="l"/>
                          <a:tab pos="3693795" algn="l"/>
                          <a:tab pos="3830320" algn="l"/>
                          <a:tab pos="3967480" algn="l"/>
                          <a:tab pos="4104005" algn="l"/>
                          <a:tab pos="4240530" algn="l"/>
                          <a:tab pos="4377690" algn="l"/>
                        </a:tabLst>
                      </a:pPr>
                      <a:endParaRPr lang="en-GB" sz="1600" dirty="0">
                        <a:latin typeface="Times New Roman"/>
                        <a:ea typeface="PMingLiU"/>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Background(2)</a:t>
            </a:r>
            <a:endParaRPr lang="en-US" dirty="0"/>
          </a:p>
        </p:txBody>
      </p:sp>
      <p:sp>
        <p:nvSpPr>
          <p:cNvPr id="3" name="内容占位符 2"/>
          <p:cNvSpPr>
            <a:spLocks noGrp="1"/>
          </p:cNvSpPr>
          <p:nvPr>
            <p:ph idx="1"/>
          </p:nvPr>
        </p:nvSpPr>
        <p:spPr/>
        <p:txBody>
          <a:bodyPr/>
          <a:lstStyle/>
          <a:p>
            <a:r>
              <a:rPr lang="en-US" dirty="0" smtClean="0"/>
              <a:t>Exp-</a:t>
            </a:r>
            <a:r>
              <a:rPr lang="en-US" dirty="0" err="1" smtClean="0"/>
              <a:t>Golomb</a:t>
            </a:r>
            <a:r>
              <a:rPr lang="en-US" dirty="0" smtClean="0"/>
              <a:t> codes are efficient when shorter codes possess higher probabilities of occurrence</a:t>
            </a:r>
          </a:p>
          <a:p>
            <a:pPr lvl="1"/>
            <a:r>
              <a:rPr lang="en-US" dirty="0" smtClean="0"/>
              <a:t>Not exactly for </a:t>
            </a:r>
            <a:r>
              <a:rPr lang="en-US" dirty="0" smtClean="0"/>
              <a:t>valid depth values and the number of valid depth values</a:t>
            </a:r>
            <a:endParaRPr lang="en-US" dirty="0"/>
          </a:p>
        </p:txBody>
      </p:sp>
      <p:graphicFrame>
        <p:nvGraphicFramePr>
          <p:cNvPr id="4" name="表格 3"/>
          <p:cNvGraphicFramePr>
            <a:graphicFrameLocks noGrp="1"/>
          </p:cNvGraphicFramePr>
          <p:nvPr/>
        </p:nvGraphicFramePr>
        <p:xfrm>
          <a:off x="304800" y="3124200"/>
          <a:ext cx="8077200" cy="3708400"/>
        </p:xfrm>
        <a:graphic>
          <a:graphicData uri="http://schemas.openxmlformats.org/drawingml/2006/table">
            <a:tbl>
              <a:tblPr firstRow="1" bandRow="1">
                <a:tableStyleId>{93296810-A885-4BE3-A3E7-6D5BEEA58F35}</a:tableStyleId>
              </a:tblPr>
              <a:tblGrid>
                <a:gridCol w="2692400"/>
                <a:gridCol w="2692400"/>
                <a:gridCol w="2692400"/>
              </a:tblGrid>
              <a:tr h="370840">
                <a:tc>
                  <a:txBody>
                    <a:bodyPr/>
                    <a:lstStyle/>
                    <a:p>
                      <a:r>
                        <a:rPr lang="en-US" dirty="0" smtClean="0"/>
                        <a:t>Value</a:t>
                      </a:r>
                      <a:endParaRPr lang="en-US" dirty="0"/>
                    </a:p>
                  </a:txBody>
                  <a:tcPr/>
                </a:tc>
                <a:tc>
                  <a:txBody>
                    <a:bodyPr/>
                    <a:lstStyle/>
                    <a:p>
                      <a:r>
                        <a:rPr lang="en-US" dirty="0" smtClean="0"/>
                        <a:t>Code</a:t>
                      </a:r>
                      <a:endParaRPr lang="en-US" dirty="0"/>
                    </a:p>
                  </a:txBody>
                  <a:tcPr/>
                </a:tc>
                <a:tc>
                  <a:txBody>
                    <a:bodyPr/>
                    <a:lstStyle/>
                    <a:p>
                      <a:r>
                        <a:rPr lang="en-US" dirty="0" smtClean="0"/>
                        <a:t>Length</a:t>
                      </a:r>
                      <a:endParaRPr lang="en-US" dirty="0"/>
                    </a:p>
                  </a:txBody>
                  <a:tcPr/>
                </a:tc>
              </a:tr>
              <a:tr h="370840">
                <a:tc>
                  <a:txBody>
                    <a:bodyPr/>
                    <a:lstStyle/>
                    <a:p>
                      <a:r>
                        <a:rPr lang="en-US" dirty="0" smtClean="0"/>
                        <a:t>0</a:t>
                      </a:r>
                      <a:endParaRPr lang="en-US" dirty="0"/>
                    </a:p>
                  </a:txBody>
                  <a:tcPr/>
                </a:tc>
                <a:tc>
                  <a:txBody>
                    <a:bodyPr/>
                    <a:lstStyle/>
                    <a:p>
                      <a:r>
                        <a:rPr lang="en-US" dirty="0" smtClean="0"/>
                        <a:t>1</a:t>
                      </a:r>
                      <a:endParaRPr lang="en-US" dirty="0"/>
                    </a:p>
                  </a:txBody>
                  <a:tcPr/>
                </a:tc>
                <a:tc>
                  <a:txBody>
                    <a:bodyPr/>
                    <a:lstStyle/>
                    <a:p>
                      <a:r>
                        <a:rPr lang="en-US" dirty="0" smtClean="0"/>
                        <a:t>1</a:t>
                      </a:r>
                      <a:endParaRPr lang="en-US" dirty="0"/>
                    </a:p>
                  </a:txBody>
                  <a:tcPr/>
                </a:tc>
              </a:tr>
              <a:tr h="370840">
                <a:tc>
                  <a:txBody>
                    <a:bodyPr/>
                    <a:lstStyle/>
                    <a:p>
                      <a:r>
                        <a:rPr lang="en-US" dirty="0" smtClean="0"/>
                        <a:t>1</a:t>
                      </a:r>
                      <a:endParaRPr lang="en-US" dirty="0"/>
                    </a:p>
                  </a:txBody>
                  <a:tcPr/>
                </a:tc>
                <a:tc>
                  <a:txBody>
                    <a:bodyPr/>
                    <a:lstStyle/>
                    <a:p>
                      <a:r>
                        <a:rPr lang="en-US" dirty="0" smtClean="0"/>
                        <a:t>010</a:t>
                      </a:r>
                      <a:endParaRPr lang="en-US" dirty="0"/>
                    </a:p>
                  </a:txBody>
                  <a:tcPr/>
                </a:tc>
                <a:tc>
                  <a:txBody>
                    <a:bodyPr/>
                    <a:lstStyle/>
                    <a:p>
                      <a:r>
                        <a:rPr lang="en-US" dirty="0" smtClean="0"/>
                        <a:t>3</a:t>
                      </a:r>
                      <a:endParaRPr lang="en-US" dirty="0"/>
                    </a:p>
                  </a:txBody>
                  <a:tcPr/>
                </a:tc>
              </a:tr>
              <a:tr h="370840">
                <a:tc>
                  <a:txBody>
                    <a:bodyPr/>
                    <a:lstStyle/>
                    <a:p>
                      <a:r>
                        <a:rPr lang="en-US" dirty="0" smtClean="0"/>
                        <a:t>2</a:t>
                      </a:r>
                      <a:endParaRPr lang="en-US" dirty="0"/>
                    </a:p>
                  </a:txBody>
                  <a:tcPr/>
                </a:tc>
                <a:tc>
                  <a:txBody>
                    <a:bodyPr/>
                    <a:lstStyle/>
                    <a:p>
                      <a:r>
                        <a:rPr lang="en-US" dirty="0" smtClean="0"/>
                        <a:t>011</a:t>
                      </a:r>
                      <a:endParaRPr lang="en-US" dirty="0"/>
                    </a:p>
                  </a:txBody>
                  <a:tcPr/>
                </a:tc>
                <a:tc>
                  <a:txBody>
                    <a:bodyPr/>
                    <a:lstStyle/>
                    <a:p>
                      <a:r>
                        <a:rPr lang="en-US" dirty="0" smtClean="0"/>
                        <a:t>3</a:t>
                      </a:r>
                      <a:endParaRPr lang="en-US" dirty="0"/>
                    </a:p>
                  </a:txBody>
                  <a:tcPr/>
                </a:tc>
              </a:tr>
              <a:tr h="370840">
                <a:tc>
                  <a:txBody>
                    <a:bodyPr/>
                    <a:lstStyle/>
                    <a:p>
                      <a:r>
                        <a:rPr lang="en-US" dirty="0" smtClean="0"/>
                        <a:t>…</a:t>
                      </a:r>
                      <a:endParaRPr lang="en-US" dirty="0"/>
                    </a:p>
                  </a:txBody>
                  <a:tcPr/>
                </a:tc>
                <a:tc>
                  <a:txBody>
                    <a:bodyPr/>
                    <a:lstStyle/>
                    <a:p>
                      <a:r>
                        <a:rPr lang="en-US" dirty="0" smtClean="0"/>
                        <a:t>…</a:t>
                      </a:r>
                      <a:endParaRPr lang="en-US" dirty="0"/>
                    </a:p>
                  </a:txBody>
                  <a:tcPr/>
                </a:tc>
                <a:tc>
                  <a:txBody>
                    <a:bodyPr/>
                    <a:lstStyle/>
                    <a:p>
                      <a:r>
                        <a:rPr lang="en-US" dirty="0" smtClean="0"/>
                        <a:t>…</a:t>
                      </a:r>
                      <a:endParaRPr lang="en-US" dirty="0"/>
                    </a:p>
                  </a:txBody>
                  <a:tcPr/>
                </a:tc>
              </a:tr>
              <a:tr h="370840">
                <a:tc>
                  <a:txBody>
                    <a:bodyPr/>
                    <a:lstStyle/>
                    <a:p>
                      <a:r>
                        <a:rPr lang="en-US" dirty="0" smtClean="0"/>
                        <a:t>127</a:t>
                      </a:r>
                      <a:endParaRPr lang="en-US" dirty="0"/>
                    </a:p>
                  </a:txBody>
                  <a:tcPr/>
                </a:tc>
                <a:tc>
                  <a:txBody>
                    <a:bodyPr/>
                    <a:lstStyle/>
                    <a:p>
                      <a:r>
                        <a:rPr lang="en-US" dirty="0" smtClean="0"/>
                        <a:t>000000010000000</a:t>
                      </a:r>
                      <a:endParaRPr lang="en-US" dirty="0"/>
                    </a:p>
                  </a:txBody>
                  <a:tcPr/>
                </a:tc>
                <a:tc>
                  <a:txBody>
                    <a:bodyPr/>
                    <a:lstStyle/>
                    <a:p>
                      <a:r>
                        <a:rPr lang="en-US" dirty="0" smtClean="0"/>
                        <a:t>15</a:t>
                      </a:r>
                      <a:endParaRPr lang="en-US" dirty="0"/>
                    </a:p>
                  </a:txBody>
                  <a:tcPr/>
                </a:tc>
              </a:tr>
              <a:tr h="370840">
                <a:tc>
                  <a:txBody>
                    <a:bodyPr/>
                    <a:lstStyle/>
                    <a:p>
                      <a:r>
                        <a:rPr lang="en-US" dirty="0" smtClean="0"/>
                        <a:t>128</a:t>
                      </a:r>
                      <a:endParaRPr lang="en-US" dirty="0"/>
                    </a:p>
                  </a:txBody>
                  <a:tcPr/>
                </a:tc>
                <a:tc>
                  <a:txBody>
                    <a:bodyPr/>
                    <a:lstStyle/>
                    <a:p>
                      <a:r>
                        <a:rPr lang="en-US" dirty="0" smtClean="0"/>
                        <a:t>000000010000001</a:t>
                      </a:r>
                      <a:endParaRPr lang="en-US" dirty="0"/>
                    </a:p>
                  </a:txBody>
                  <a:tcPr/>
                </a:tc>
                <a:tc>
                  <a:txBody>
                    <a:bodyPr/>
                    <a:lstStyle/>
                    <a:p>
                      <a:r>
                        <a:rPr lang="en-US" dirty="0" smtClean="0"/>
                        <a:t>15</a:t>
                      </a:r>
                      <a:endParaRPr lang="en-US" dirty="0"/>
                    </a:p>
                  </a:txBody>
                  <a:tcPr/>
                </a:tc>
              </a:tr>
              <a:tr h="370840">
                <a:tc>
                  <a:txBody>
                    <a:bodyPr/>
                    <a:lstStyle/>
                    <a:p>
                      <a:r>
                        <a:rPr lang="en-US" dirty="0" smtClean="0"/>
                        <a:t>…</a:t>
                      </a:r>
                      <a:endParaRPr lang="en-US" dirty="0"/>
                    </a:p>
                  </a:txBody>
                  <a:tcPr/>
                </a:tc>
                <a:tc>
                  <a:txBody>
                    <a:bodyPr/>
                    <a:lstStyle/>
                    <a:p>
                      <a:r>
                        <a:rPr lang="en-US" dirty="0" smtClean="0"/>
                        <a:t>…</a:t>
                      </a:r>
                      <a:endParaRPr lang="en-US" dirty="0"/>
                    </a:p>
                  </a:txBody>
                  <a:tcPr/>
                </a:tc>
                <a:tc>
                  <a:txBody>
                    <a:bodyPr/>
                    <a:lstStyle/>
                    <a:p>
                      <a:r>
                        <a:rPr lang="en-US" dirty="0" smtClean="0"/>
                        <a:t>…</a:t>
                      </a:r>
                      <a:endParaRPr lang="en-US" dirty="0"/>
                    </a:p>
                  </a:txBody>
                  <a:tcPr/>
                </a:tc>
              </a:tr>
              <a:tr h="370840">
                <a:tc>
                  <a:txBody>
                    <a:bodyPr/>
                    <a:lstStyle/>
                    <a:p>
                      <a:r>
                        <a:rPr lang="en-US" dirty="0" smtClean="0"/>
                        <a:t>254</a:t>
                      </a:r>
                      <a:endParaRPr lang="en-US" dirty="0"/>
                    </a:p>
                  </a:txBody>
                  <a:tcPr/>
                </a:tc>
                <a:tc>
                  <a:txBody>
                    <a:bodyPr/>
                    <a:lstStyle/>
                    <a:p>
                      <a:r>
                        <a:rPr lang="en-US" dirty="0" smtClean="0"/>
                        <a:t>000000011111111</a:t>
                      </a:r>
                      <a:endParaRPr lang="en-US" dirty="0"/>
                    </a:p>
                  </a:txBody>
                  <a:tcPr/>
                </a:tc>
                <a:tc>
                  <a:txBody>
                    <a:bodyPr/>
                    <a:lstStyle/>
                    <a:p>
                      <a:r>
                        <a:rPr lang="en-US" dirty="0" smtClean="0"/>
                        <a:t>15</a:t>
                      </a:r>
                      <a:endParaRPr lang="en-US" dirty="0"/>
                    </a:p>
                  </a:txBody>
                  <a:tcPr/>
                </a:tc>
              </a:tr>
              <a:tr h="370840">
                <a:tc>
                  <a:txBody>
                    <a:bodyPr/>
                    <a:lstStyle/>
                    <a:p>
                      <a:r>
                        <a:rPr lang="en-US" dirty="0" smtClean="0"/>
                        <a:t>255</a:t>
                      </a:r>
                      <a:endParaRPr lang="en-US" dirty="0"/>
                    </a:p>
                  </a:txBody>
                  <a:tcPr/>
                </a:tc>
                <a:tc>
                  <a:txBody>
                    <a:bodyPr/>
                    <a:lstStyle/>
                    <a:p>
                      <a:r>
                        <a:rPr lang="en-US" dirty="0" smtClean="0"/>
                        <a:t>00000000100000000</a:t>
                      </a:r>
                      <a:endParaRPr lang="en-US" dirty="0"/>
                    </a:p>
                  </a:txBody>
                  <a:tcPr/>
                </a:tc>
                <a:tc>
                  <a:txBody>
                    <a:bodyPr/>
                    <a:lstStyle/>
                    <a:p>
                      <a:r>
                        <a:rPr lang="en-US" dirty="0" smtClean="0"/>
                        <a:t>16</a:t>
                      </a:r>
                      <a:endParaRPr lang="en-US" dirty="0"/>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Background(3)</a:t>
            </a:r>
            <a:endParaRPr lang="en-US" dirty="0"/>
          </a:p>
        </p:txBody>
      </p:sp>
      <p:sp>
        <p:nvSpPr>
          <p:cNvPr id="3" name="内容占位符 2"/>
          <p:cNvSpPr>
            <a:spLocks noGrp="1"/>
          </p:cNvSpPr>
          <p:nvPr>
            <p:ph idx="1"/>
          </p:nvPr>
        </p:nvSpPr>
        <p:spPr>
          <a:xfrm>
            <a:off x="304800" y="1219201"/>
            <a:ext cx="8372475" cy="4859338"/>
          </a:xfrm>
        </p:spPr>
        <p:txBody>
          <a:bodyPr/>
          <a:lstStyle/>
          <a:p>
            <a:r>
              <a:rPr lang="en-US" kern="1200" dirty="0" smtClean="0">
                <a:solidFill>
                  <a:schemeClr val="tx1"/>
                </a:solidFill>
              </a:rPr>
              <a:t>DLT generates lots of bits, thus makes SPS much larger </a:t>
            </a:r>
            <a:endParaRPr lang="en-US" dirty="0"/>
          </a:p>
        </p:txBody>
      </p:sp>
      <p:graphicFrame>
        <p:nvGraphicFramePr>
          <p:cNvPr id="4" name="表格 3"/>
          <p:cNvGraphicFramePr>
            <a:graphicFrameLocks noGrp="1"/>
          </p:cNvGraphicFramePr>
          <p:nvPr/>
        </p:nvGraphicFramePr>
        <p:xfrm>
          <a:off x="685799" y="1828800"/>
          <a:ext cx="8077200" cy="4343402"/>
        </p:xfrm>
        <a:graphic>
          <a:graphicData uri="http://schemas.openxmlformats.org/drawingml/2006/table">
            <a:tbl>
              <a:tblPr/>
              <a:tblGrid>
                <a:gridCol w="1678343"/>
                <a:gridCol w="1771012"/>
                <a:gridCol w="1771012"/>
                <a:gridCol w="1586609"/>
                <a:gridCol w="1270224"/>
              </a:tblGrid>
              <a:tr h="310243">
                <a:tc>
                  <a:txBody>
                    <a:bodyPr/>
                    <a:lstStyle/>
                    <a:p>
                      <a:pPr algn="ctr" hangingPunct="0">
                        <a:spcBef>
                          <a:spcPts val="680"/>
                        </a:spcBef>
                        <a:spcAft>
                          <a:spcPts val="0"/>
                        </a:spcAft>
                        <a:tabLst>
                          <a:tab pos="228600" algn="l"/>
                          <a:tab pos="457200" algn="l"/>
                          <a:tab pos="685800" algn="l"/>
                          <a:tab pos="914400" algn="l"/>
                        </a:tabLst>
                      </a:pPr>
                      <a:endParaRPr lang="en-US" sz="1800">
                        <a:latin typeface="Times New Roman"/>
                        <a:ea typeface="PMingLiU"/>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endParaRPr lang="en-US" sz="1800">
                        <a:latin typeface="Times New Roman"/>
                        <a:ea typeface="PMingLiU"/>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DLT Size (bits)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SPS Size (bits)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D/S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0243">
                <a:tc rowSpan="3">
                  <a:txBody>
                    <a:bodyPr/>
                    <a:lstStyle/>
                    <a:p>
                      <a:pPr algn="ctr" hangingPunct="0">
                        <a:spcBef>
                          <a:spcPts val="680"/>
                        </a:spcBef>
                        <a:spcAft>
                          <a:spcPts val="0"/>
                        </a:spcAft>
                        <a:tabLst>
                          <a:tab pos="228600" algn="l"/>
                          <a:tab pos="457200" algn="l"/>
                          <a:tab pos="685800" algn="l"/>
                          <a:tab pos="914400" algn="l"/>
                        </a:tabLst>
                      </a:pPr>
                      <a:r>
                        <a:rPr lang="en-US" sz="1100">
                          <a:solidFill>
                            <a:srgbClr val="000000"/>
                          </a:solidFill>
                          <a:latin typeface="Times New Roman"/>
                          <a:ea typeface="PMingLiU"/>
                        </a:rPr>
                        <a:t>Balloons</a:t>
                      </a:r>
                      <a:endParaRPr lang="en-US" sz="1800">
                        <a:latin typeface="Times New Roman"/>
                        <a:ea typeface="PMingLiU"/>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V0_depth</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555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845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65.68%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0243">
                <a:tc vMerge="1">
                  <a:txBody>
                    <a:bodyPr/>
                    <a:lstStyle/>
                    <a:p>
                      <a:endParaRPr lang="en-US"/>
                    </a:p>
                  </a:txBody>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V1_depth</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641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937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68.41%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0243">
                <a:tc vMerge="1">
                  <a:txBody>
                    <a:bodyPr/>
                    <a:lstStyle/>
                    <a:p>
                      <a:endParaRPr lang="en-US"/>
                    </a:p>
                  </a:txBody>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V2_depth</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617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915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67.43%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0243">
                <a:tc rowSpan="3">
                  <a:txBody>
                    <a:bodyPr/>
                    <a:lstStyle/>
                    <a:p>
                      <a:pPr algn="ctr" hangingPunct="0">
                        <a:spcBef>
                          <a:spcPts val="680"/>
                        </a:spcBef>
                        <a:spcAft>
                          <a:spcPts val="0"/>
                        </a:spcAft>
                        <a:tabLst>
                          <a:tab pos="228600" algn="l"/>
                          <a:tab pos="457200" algn="l"/>
                          <a:tab pos="685800" algn="l"/>
                          <a:tab pos="914400" algn="l"/>
                        </a:tabLst>
                      </a:pPr>
                      <a:r>
                        <a:rPr lang="en-US" sz="1100">
                          <a:solidFill>
                            <a:srgbClr val="000000"/>
                          </a:solidFill>
                          <a:latin typeface="Times New Roman"/>
                          <a:ea typeface="PMingLiU"/>
                        </a:rPr>
                        <a:t>Kendo</a:t>
                      </a:r>
                      <a:endParaRPr lang="en-US" sz="1800">
                        <a:latin typeface="Times New Roman"/>
                        <a:ea typeface="PMingLiU"/>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V0_depth</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485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775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62.58%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0243">
                <a:tc vMerge="1">
                  <a:txBody>
                    <a:bodyPr/>
                    <a:lstStyle/>
                    <a:p>
                      <a:endParaRPr lang="en-US"/>
                    </a:p>
                  </a:txBody>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V1_depth</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637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933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68.27%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0243">
                <a:tc vMerge="1">
                  <a:txBody>
                    <a:bodyPr/>
                    <a:lstStyle/>
                    <a:p>
                      <a:endParaRPr lang="en-US"/>
                    </a:p>
                  </a:txBody>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V2_depth</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649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947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68.53%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0243">
                <a:tc rowSpan="3">
                  <a:txBody>
                    <a:bodyPr/>
                    <a:lstStyle/>
                    <a:p>
                      <a:pPr algn="ctr" hangingPunct="0">
                        <a:spcBef>
                          <a:spcPts val="680"/>
                        </a:spcBef>
                        <a:spcAft>
                          <a:spcPts val="0"/>
                        </a:spcAft>
                        <a:tabLst>
                          <a:tab pos="228600" algn="l"/>
                          <a:tab pos="457200" algn="l"/>
                          <a:tab pos="685800" algn="l"/>
                          <a:tab pos="914400" algn="l"/>
                        </a:tabLst>
                      </a:pPr>
                      <a:r>
                        <a:rPr lang="en-US" sz="1100">
                          <a:solidFill>
                            <a:srgbClr val="000000"/>
                          </a:solidFill>
                          <a:latin typeface="Times New Roman"/>
                          <a:ea typeface="PMingLiU"/>
                        </a:rPr>
                        <a:t>Newspapercc</a:t>
                      </a:r>
                      <a:endParaRPr lang="en-US" sz="1800">
                        <a:latin typeface="Times New Roman"/>
                        <a:ea typeface="PMingLiU"/>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V0_depth</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606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896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67.63%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0243">
                <a:tc vMerge="1">
                  <a:txBody>
                    <a:bodyPr/>
                    <a:lstStyle/>
                    <a:p>
                      <a:endParaRPr lang="en-US"/>
                    </a:p>
                  </a:txBody>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V1_depth</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621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917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67.72%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0243">
                <a:tc vMerge="1">
                  <a:txBody>
                    <a:bodyPr/>
                    <a:lstStyle/>
                    <a:p>
                      <a:endParaRPr lang="en-US"/>
                    </a:p>
                  </a:txBody>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V2_depth</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696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994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70.02%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0243">
                <a:tc rowSpan="3">
                  <a:txBody>
                    <a:bodyPr/>
                    <a:lstStyle/>
                    <a:p>
                      <a:pPr algn="ctr" hangingPunct="0">
                        <a:spcBef>
                          <a:spcPts val="680"/>
                        </a:spcBef>
                        <a:spcAft>
                          <a:spcPts val="0"/>
                        </a:spcAft>
                        <a:tabLst>
                          <a:tab pos="228600" algn="l"/>
                          <a:tab pos="457200" algn="l"/>
                          <a:tab pos="685800" algn="l"/>
                          <a:tab pos="914400" algn="l"/>
                        </a:tabLst>
                      </a:pPr>
                      <a:r>
                        <a:rPr lang="en-US" sz="1100">
                          <a:solidFill>
                            <a:srgbClr val="000000"/>
                          </a:solidFill>
                          <a:latin typeface="Times New Roman"/>
                          <a:ea typeface="PMingLiU"/>
                        </a:rPr>
                        <a:t>PoznanHall2</a:t>
                      </a:r>
                      <a:endParaRPr lang="en-US" sz="1800">
                        <a:latin typeface="Times New Roman"/>
                        <a:ea typeface="PMingLiU"/>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V0_depth</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420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712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58.99%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0243">
                <a:tc vMerge="1">
                  <a:txBody>
                    <a:bodyPr/>
                    <a:lstStyle/>
                    <a:p>
                      <a:endParaRPr lang="en-US"/>
                    </a:p>
                  </a:txBody>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V1_depth</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380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678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56.05%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0243">
                <a:tc vMerge="1">
                  <a:txBody>
                    <a:bodyPr/>
                    <a:lstStyle/>
                    <a:p>
                      <a:endParaRPr lang="en-US"/>
                    </a:p>
                  </a:txBody>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V2_depth</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381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681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55.95%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0243">
                <a:tc gridSpan="2">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Average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557.33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a:latin typeface="Times New Roman"/>
                          <a:ea typeface="PMingLiU"/>
                        </a:rPr>
                        <a:t>852.50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dirty="0">
                          <a:latin typeface="Times New Roman"/>
                          <a:ea typeface="PMingLiU"/>
                        </a:rPr>
                        <a:t>65.38%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Proposed</a:t>
            </a:r>
            <a:endParaRPr lang="en-US" dirty="0"/>
          </a:p>
        </p:txBody>
      </p:sp>
      <p:sp>
        <p:nvSpPr>
          <p:cNvPr id="3" name="内容占位符 2"/>
          <p:cNvSpPr>
            <a:spLocks noGrp="1"/>
          </p:cNvSpPr>
          <p:nvPr>
            <p:ph idx="1"/>
          </p:nvPr>
        </p:nvSpPr>
        <p:spPr>
          <a:xfrm>
            <a:off x="228600" y="1219201"/>
            <a:ext cx="8763000" cy="4859338"/>
          </a:xfrm>
        </p:spPr>
        <p:txBody>
          <a:bodyPr/>
          <a:lstStyle/>
          <a:p>
            <a:r>
              <a:rPr lang="en-CA" dirty="0" smtClean="0"/>
              <a:t>To code the DLT more efficiently, </a:t>
            </a:r>
            <a:r>
              <a:rPr lang="en-US" dirty="0" smtClean="0"/>
              <a:t>a range constrained bit map (RCBM) coding method is proposed</a:t>
            </a:r>
          </a:p>
          <a:p>
            <a:pPr lvl="1"/>
            <a:r>
              <a:rPr lang="en-US" dirty="0" err="1" smtClean="0"/>
              <a:t>min_dlt_value</a:t>
            </a:r>
            <a:r>
              <a:rPr lang="en-US" dirty="0" smtClean="0"/>
              <a:t> and </a:t>
            </a:r>
            <a:r>
              <a:rPr lang="en-US" dirty="0" err="1" smtClean="0"/>
              <a:t>diff_max_dlt_value</a:t>
            </a:r>
            <a:r>
              <a:rPr lang="en-US" dirty="0" smtClean="0"/>
              <a:t> are coded as unsigned integer to constrain the value range [</a:t>
            </a:r>
            <a:r>
              <a:rPr lang="en-US" dirty="0" err="1" smtClean="0"/>
              <a:t>min_dlt_value</a:t>
            </a:r>
            <a:r>
              <a:rPr lang="en-US" dirty="0" smtClean="0"/>
              <a:t>, </a:t>
            </a:r>
            <a:r>
              <a:rPr lang="en-US" dirty="0" err="1" smtClean="0"/>
              <a:t>MaxDltValue</a:t>
            </a:r>
            <a:r>
              <a:rPr lang="en-US" dirty="0" smtClean="0"/>
              <a:t>] of DLT. </a:t>
            </a:r>
          </a:p>
          <a:p>
            <a:pPr lvl="1"/>
            <a:r>
              <a:rPr lang="en-US" dirty="0" err="1" smtClean="0"/>
              <a:t>bit_map_flag</a:t>
            </a:r>
            <a:r>
              <a:rPr lang="en-US" dirty="0" smtClean="0"/>
              <a:t>[</a:t>
            </a:r>
            <a:r>
              <a:rPr lang="en-US" dirty="0" err="1" smtClean="0"/>
              <a:t>i</a:t>
            </a:r>
            <a:r>
              <a:rPr lang="en-US" dirty="0" smtClean="0"/>
              <a:t>] for </a:t>
            </a:r>
            <a:r>
              <a:rPr lang="en-US" dirty="0" err="1" smtClean="0"/>
              <a:t>i</a:t>
            </a:r>
            <a:r>
              <a:rPr lang="en-US" dirty="0" smtClean="0"/>
              <a:t> = 0 .. (</a:t>
            </a:r>
            <a:r>
              <a:rPr lang="en-US" dirty="0" err="1" smtClean="0"/>
              <a:t>MaxDltValue</a:t>
            </a:r>
            <a:r>
              <a:rPr lang="en-US" dirty="0" smtClean="0"/>
              <a:t> - </a:t>
            </a:r>
            <a:r>
              <a:rPr lang="en-US" dirty="0" err="1" smtClean="0"/>
              <a:t>min_dlt_value</a:t>
            </a:r>
            <a:r>
              <a:rPr lang="en-US" dirty="0" smtClean="0"/>
              <a:t> – 2), is coded</a:t>
            </a:r>
          </a:p>
          <a:p>
            <a:pPr lvl="2"/>
            <a:r>
              <a:rPr lang="en-US" dirty="0" err="1" smtClean="0"/>
              <a:t>bit_map_flag</a:t>
            </a:r>
            <a:r>
              <a:rPr lang="en-US" dirty="0" smtClean="0"/>
              <a:t>[</a:t>
            </a:r>
            <a:r>
              <a:rPr lang="en-US" dirty="0" err="1" smtClean="0"/>
              <a:t>i</a:t>
            </a:r>
            <a:r>
              <a:rPr lang="en-US" dirty="0" smtClean="0"/>
              <a:t>] = 1      value (</a:t>
            </a:r>
            <a:r>
              <a:rPr lang="en-US" dirty="0" err="1" smtClean="0"/>
              <a:t>i</a:t>
            </a:r>
            <a:r>
              <a:rPr lang="en-US" dirty="0" smtClean="0"/>
              <a:t> + </a:t>
            </a:r>
            <a:r>
              <a:rPr lang="en-US" dirty="0" err="1" smtClean="0"/>
              <a:t>min_dlt_value</a:t>
            </a:r>
            <a:r>
              <a:rPr lang="en-US" dirty="0" smtClean="0"/>
              <a:t> + 1) in DLT. </a:t>
            </a:r>
          </a:p>
          <a:p>
            <a:pPr lvl="2"/>
            <a:r>
              <a:rPr lang="en-US" dirty="0" err="1" smtClean="0"/>
              <a:t>bit_map_flag</a:t>
            </a:r>
            <a:r>
              <a:rPr lang="en-US" dirty="0" smtClean="0"/>
              <a:t>[</a:t>
            </a:r>
            <a:r>
              <a:rPr lang="en-US" dirty="0" err="1" smtClean="0"/>
              <a:t>i</a:t>
            </a:r>
            <a:r>
              <a:rPr lang="en-US" dirty="0" smtClean="0"/>
              <a:t>] = 0      value (</a:t>
            </a:r>
            <a:r>
              <a:rPr lang="en-US" dirty="0" err="1" smtClean="0"/>
              <a:t>i</a:t>
            </a:r>
            <a:r>
              <a:rPr lang="en-US" dirty="0" smtClean="0"/>
              <a:t> + </a:t>
            </a:r>
            <a:r>
              <a:rPr lang="en-US" dirty="0" err="1" smtClean="0"/>
              <a:t>min_dlt_value</a:t>
            </a:r>
            <a:r>
              <a:rPr lang="en-US" dirty="0" smtClean="0"/>
              <a:t> + 1) not in DLT.</a:t>
            </a:r>
          </a:p>
          <a:p>
            <a:pPr lvl="1"/>
            <a:r>
              <a:rPr lang="en-US" dirty="0" smtClean="0"/>
              <a:t>A flag is used to signal whether to code the range or not</a:t>
            </a:r>
          </a:p>
        </p:txBody>
      </p:sp>
      <p:sp>
        <p:nvSpPr>
          <p:cNvPr id="4" name="右箭头 3"/>
          <p:cNvSpPr/>
          <p:nvPr/>
        </p:nvSpPr>
        <p:spPr bwMode="auto">
          <a:xfrm>
            <a:off x="3352800" y="3124200"/>
            <a:ext cx="304800" cy="15240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Arial" charset="0"/>
              <a:ea typeface="標楷體" pitchFamily="65" charset="-120"/>
              <a:cs typeface="Arial" charset="0"/>
            </a:endParaRPr>
          </a:p>
        </p:txBody>
      </p:sp>
      <p:sp>
        <p:nvSpPr>
          <p:cNvPr id="5" name="右箭头 4"/>
          <p:cNvSpPr/>
          <p:nvPr/>
        </p:nvSpPr>
        <p:spPr bwMode="auto">
          <a:xfrm>
            <a:off x="3352800" y="3505200"/>
            <a:ext cx="304800" cy="15240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Arial" charset="0"/>
              <a:ea typeface="標楷體" pitchFamily="65" charset="-120"/>
              <a:cs typeface="Arial" charset="0"/>
            </a:endParaRPr>
          </a:p>
        </p:txBody>
      </p:sp>
      <p:graphicFrame>
        <p:nvGraphicFramePr>
          <p:cNvPr id="6" name="表格 5"/>
          <p:cNvGraphicFramePr>
            <a:graphicFrameLocks noGrp="1"/>
          </p:cNvGraphicFramePr>
          <p:nvPr/>
        </p:nvGraphicFramePr>
        <p:xfrm>
          <a:off x="914400" y="4191000"/>
          <a:ext cx="6705600" cy="2590798"/>
        </p:xfrm>
        <a:graphic>
          <a:graphicData uri="http://schemas.openxmlformats.org/drawingml/2006/table">
            <a:tbl>
              <a:tblPr/>
              <a:tblGrid>
                <a:gridCol w="5777506"/>
                <a:gridCol w="928094"/>
              </a:tblGrid>
              <a:tr h="364901">
                <a:tc>
                  <a:txBody>
                    <a:bodyPr/>
                    <a:lstStyle/>
                    <a:p>
                      <a:pPr hangingPunct="0">
                        <a:spcAft>
                          <a:spcPts val="300"/>
                        </a:spcAft>
                        <a:tabLst>
                          <a:tab pos="136525" algn="l"/>
                          <a:tab pos="273685" algn="l"/>
                          <a:tab pos="410210" algn="l"/>
                          <a:tab pos="547370" algn="l"/>
                          <a:tab pos="683895" algn="l"/>
                          <a:tab pos="821055" algn="l"/>
                          <a:tab pos="957580" algn="l"/>
                          <a:tab pos="1094105" algn="l"/>
                          <a:tab pos="1231265" algn="l"/>
                          <a:tab pos="1367790" algn="l"/>
                          <a:tab pos="1504950" algn="l"/>
                          <a:tab pos="1641475" algn="l"/>
                          <a:tab pos="1778635" algn="l"/>
                          <a:tab pos="1915160" algn="l"/>
                          <a:tab pos="2051685" algn="l"/>
                          <a:tab pos="2188845" algn="l"/>
                          <a:tab pos="2325370" algn="l"/>
                          <a:tab pos="2462530" algn="l"/>
                          <a:tab pos="2599055" algn="l"/>
                          <a:tab pos="2736215" algn="l"/>
                          <a:tab pos="2872740" algn="l"/>
                          <a:tab pos="3009900" algn="l"/>
                          <a:tab pos="3146425" algn="l"/>
                          <a:tab pos="3282950" algn="l"/>
                          <a:tab pos="3420110" algn="l"/>
                          <a:tab pos="3556635" algn="l"/>
                          <a:tab pos="3693795" algn="l"/>
                          <a:tab pos="3830320" algn="l"/>
                          <a:tab pos="3967480" algn="l"/>
                          <a:tab pos="4104005" algn="l"/>
                          <a:tab pos="4240530" algn="l"/>
                          <a:tab pos="4377690" algn="l"/>
                        </a:tabLst>
                      </a:pPr>
                      <a:r>
                        <a:rPr lang="en-GB" sz="1800" b="1">
                          <a:highlight>
                            <a:srgbClr val="FFFF00"/>
                          </a:highlight>
                          <a:latin typeface="Times New Roman"/>
                          <a:ea typeface="PMingLiU"/>
                          <a:cs typeface="Times New Roman"/>
                        </a:rPr>
                        <a:t>       code_full_bit_map_flag</a:t>
                      </a:r>
                      <a:r>
                        <a:rPr lang="en-GB" sz="1800">
                          <a:highlight>
                            <a:srgbClr val="FFFF00"/>
                          </a:highlight>
                          <a:latin typeface="Times New Roman"/>
                          <a:ea typeface="PMingLiU"/>
                          <a:cs typeface="Times New Roman"/>
                        </a:rPr>
                        <a:t>[i]</a:t>
                      </a:r>
                      <a:endParaRPr lang="en-US" sz="1800">
                        <a:latin typeface="Times New Roman"/>
                        <a:ea typeface="PMingLiU"/>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hangingPunct="0">
                        <a:spcAft>
                          <a:spcPts val="300"/>
                        </a:spcAft>
                        <a:tabLst>
                          <a:tab pos="136525" algn="l"/>
                          <a:tab pos="273685" algn="l"/>
                          <a:tab pos="410210" algn="l"/>
                          <a:tab pos="547370" algn="l"/>
                          <a:tab pos="683895" algn="l"/>
                          <a:tab pos="821055" algn="l"/>
                          <a:tab pos="957580" algn="l"/>
                          <a:tab pos="1094105" algn="l"/>
                          <a:tab pos="1231265" algn="l"/>
                          <a:tab pos="1367790" algn="l"/>
                          <a:tab pos="1504950" algn="l"/>
                          <a:tab pos="1641475" algn="l"/>
                          <a:tab pos="1778635" algn="l"/>
                          <a:tab pos="1915160" algn="l"/>
                          <a:tab pos="2051685" algn="l"/>
                          <a:tab pos="2188845" algn="l"/>
                          <a:tab pos="2325370" algn="l"/>
                          <a:tab pos="2462530" algn="l"/>
                          <a:tab pos="2599055" algn="l"/>
                          <a:tab pos="2736215" algn="l"/>
                          <a:tab pos="2872740" algn="l"/>
                          <a:tab pos="3009900" algn="l"/>
                          <a:tab pos="3146425" algn="l"/>
                          <a:tab pos="3282950" algn="l"/>
                          <a:tab pos="3420110" algn="l"/>
                          <a:tab pos="3556635" algn="l"/>
                          <a:tab pos="3693795" algn="l"/>
                          <a:tab pos="3830320" algn="l"/>
                          <a:tab pos="3967480" algn="l"/>
                          <a:tab pos="4104005" algn="l"/>
                          <a:tab pos="4240530" algn="l"/>
                          <a:tab pos="4377690" algn="l"/>
                        </a:tabLst>
                      </a:pPr>
                      <a:r>
                        <a:rPr lang="en-GB" sz="1800">
                          <a:highlight>
                            <a:srgbClr val="FFFF00"/>
                          </a:highlight>
                          <a:latin typeface="Times New Roman"/>
                          <a:ea typeface="PMingLiU"/>
                          <a:cs typeface="Times New Roman"/>
                        </a:rPr>
                        <a:t>u(1)</a:t>
                      </a:r>
                      <a:endParaRPr lang="en-US" sz="1800">
                        <a:latin typeface="Times New Roman"/>
                        <a:ea typeface="PMingLiU"/>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01392">
                <a:tc>
                  <a:txBody>
                    <a:bodyPr/>
                    <a:lstStyle/>
                    <a:p>
                      <a:pPr hangingPunct="0">
                        <a:spcAft>
                          <a:spcPts val="300"/>
                        </a:spcAft>
                        <a:tabLst>
                          <a:tab pos="136525" algn="l"/>
                          <a:tab pos="273685" algn="l"/>
                          <a:tab pos="410210" algn="l"/>
                          <a:tab pos="547370" algn="l"/>
                          <a:tab pos="683895" algn="l"/>
                          <a:tab pos="821055" algn="l"/>
                          <a:tab pos="957580" algn="l"/>
                          <a:tab pos="1094105" algn="l"/>
                          <a:tab pos="1231265" algn="l"/>
                          <a:tab pos="1367790" algn="l"/>
                          <a:tab pos="1504950" algn="l"/>
                          <a:tab pos="1641475" algn="l"/>
                          <a:tab pos="1778635" algn="l"/>
                          <a:tab pos="1915160" algn="l"/>
                          <a:tab pos="2051685" algn="l"/>
                          <a:tab pos="2188845" algn="l"/>
                          <a:tab pos="2325370" algn="l"/>
                          <a:tab pos="2462530" algn="l"/>
                          <a:tab pos="2599055" algn="l"/>
                          <a:tab pos="2736215" algn="l"/>
                          <a:tab pos="2872740" algn="l"/>
                          <a:tab pos="3009900" algn="l"/>
                          <a:tab pos="3146425" algn="l"/>
                          <a:tab pos="3282950" algn="l"/>
                          <a:tab pos="3420110" algn="l"/>
                          <a:tab pos="3556635" algn="l"/>
                          <a:tab pos="3693795" algn="l"/>
                          <a:tab pos="3830320" algn="l"/>
                          <a:tab pos="3967480" algn="l"/>
                          <a:tab pos="4104005" algn="l"/>
                          <a:tab pos="4240530" algn="l"/>
                          <a:tab pos="4377690" algn="l"/>
                        </a:tabLst>
                      </a:pPr>
                      <a:r>
                        <a:rPr lang="en-GB" sz="1800" dirty="0">
                          <a:highlight>
                            <a:srgbClr val="FFFF00"/>
                          </a:highlight>
                          <a:latin typeface="Times New Roman"/>
                          <a:ea typeface="PMingLiU"/>
                          <a:cs typeface="Times New Roman"/>
                        </a:rPr>
                        <a:t>       if(!</a:t>
                      </a:r>
                      <a:r>
                        <a:rPr lang="en-GB" sz="1800" b="1" dirty="0" err="1">
                          <a:highlight>
                            <a:srgbClr val="FFFF00"/>
                          </a:highlight>
                          <a:latin typeface="Times New Roman"/>
                          <a:ea typeface="PMingLiU"/>
                          <a:cs typeface="Times New Roman"/>
                        </a:rPr>
                        <a:t>code_full_bit_map_flag</a:t>
                      </a:r>
                      <a:r>
                        <a:rPr lang="en-GB" sz="1800" dirty="0">
                          <a:highlight>
                            <a:srgbClr val="FFFF00"/>
                          </a:highlight>
                          <a:latin typeface="Times New Roman"/>
                          <a:ea typeface="PMingLiU"/>
                          <a:cs typeface="Times New Roman"/>
                        </a:rPr>
                        <a:t>[</a:t>
                      </a:r>
                      <a:r>
                        <a:rPr lang="en-GB" sz="1800" dirty="0" err="1">
                          <a:highlight>
                            <a:srgbClr val="FFFF00"/>
                          </a:highlight>
                          <a:latin typeface="Times New Roman"/>
                          <a:ea typeface="PMingLiU"/>
                          <a:cs typeface="Times New Roman"/>
                        </a:rPr>
                        <a:t>i</a:t>
                      </a:r>
                      <a:r>
                        <a:rPr lang="en-GB" sz="1800" dirty="0">
                          <a:highlight>
                            <a:srgbClr val="FFFF00"/>
                          </a:highlight>
                          <a:latin typeface="Times New Roman"/>
                          <a:ea typeface="PMingLiU"/>
                          <a:cs typeface="Times New Roman"/>
                        </a:rPr>
                        <a:t>]){</a:t>
                      </a:r>
                      <a:endParaRPr lang="en-US" sz="1800" dirty="0">
                        <a:latin typeface="Times New Roman"/>
                        <a:ea typeface="PMingLiU"/>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endParaRPr lang="en-US" sz="2400">
                        <a:latin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64901">
                <a:tc>
                  <a:txBody>
                    <a:bodyPr/>
                    <a:lstStyle/>
                    <a:p>
                      <a:pPr hangingPunct="0">
                        <a:spcAft>
                          <a:spcPts val="300"/>
                        </a:spcAft>
                        <a:tabLst>
                          <a:tab pos="136525" algn="l"/>
                          <a:tab pos="273685" algn="l"/>
                          <a:tab pos="410210" algn="l"/>
                          <a:tab pos="547370" algn="l"/>
                          <a:tab pos="683895" algn="l"/>
                          <a:tab pos="821055" algn="l"/>
                          <a:tab pos="957580" algn="l"/>
                          <a:tab pos="1094105" algn="l"/>
                          <a:tab pos="1231265" algn="l"/>
                          <a:tab pos="1367790" algn="l"/>
                          <a:tab pos="1504950" algn="l"/>
                          <a:tab pos="1641475" algn="l"/>
                          <a:tab pos="1778635" algn="l"/>
                          <a:tab pos="1915160" algn="l"/>
                          <a:tab pos="2051685" algn="l"/>
                          <a:tab pos="2188845" algn="l"/>
                          <a:tab pos="2325370" algn="l"/>
                          <a:tab pos="2462530" algn="l"/>
                          <a:tab pos="2599055" algn="l"/>
                          <a:tab pos="2736215" algn="l"/>
                          <a:tab pos="2872740" algn="l"/>
                          <a:tab pos="3009900" algn="l"/>
                          <a:tab pos="3146425" algn="l"/>
                          <a:tab pos="3282950" algn="l"/>
                          <a:tab pos="3420110" algn="l"/>
                          <a:tab pos="3556635" algn="l"/>
                          <a:tab pos="3693795" algn="l"/>
                          <a:tab pos="3830320" algn="l"/>
                          <a:tab pos="3967480" algn="l"/>
                          <a:tab pos="4104005" algn="l"/>
                          <a:tab pos="4240530" algn="l"/>
                          <a:tab pos="4377690" algn="l"/>
                        </a:tabLst>
                      </a:pPr>
                      <a:r>
                        <a:rPr lang="en-GB" sz="1800" dirty="0">
                          <a:highlight>
                            <a:srgbClr val="FFFF00"/>
                          </a:highlight>
                          <a:latin typeface="Times New Roman"/>
                          <a:ea typeface="PMingLiU"/>
                          <a:cs typeface="Times New Roman"/>
                        </a:rPr>
                        <a:t>          </a:t>
                      </a:r>
                      <a:r>
                        <a:rPr lang="en-GB" sz="1800" b="1" dirty="0" err="1">
                          <a:highlight>
                            <a:srgbClr val="FFFF00"/>
                          </a:highlight>
                          <a:latin typeface="Times New Roman"/>
                          <a:ea typeface="PMingLiU"/>
                          <a:cs typeface="Times New Roman"/>
                        </a:rPr>
                        <a:t>min_dlt_value</a:t>
                      </a:r>
                      <a:r>
                        <a:rPr lang="en-GB" sz="1800" dirty="0">
                          <a:highlight>
                            <a:srgbClr val="FFFF00"/>
                          </a:highlight>
                          <a:latin typeface="Times New Roman"/>
                          <a:ea typeface="PMingLiU"/>
                          <a:cs typeface="Times New Roman"/>
                        </a:rPr>
                        <a:t>[</a:t>
                      </a:r>
                      <a:r>
                        <a:rPr lang="en-GB" sz="1800" dirty="0" err="1">
                          <a:highlight>
                            <a:srgbClr val="FFFF00"/>
                          </a:highlight>
                          <a:latin typeface="Times New Roman"/>
                          <a:ea typeface="PMingLiU"/>
                          <a:cs typeface="Times New Roman"/>
                        </a:rPr>
                        <a:t>i</a:t>
                      </a:r>
                      <a:r>
                        <a:rPr lang="en-GB" sz="1800" dirty="0">
                          <a:highlight>
                            <a:srgbClr val="FFFF00"/>
                          </a:highlight>
                          <a:latin typeface="Times New Roman"/>
                          <a:ea typeface="PMingLiU"/>
                          <a:cs typeface="Times New Roman"/>
                        </a:rPr>
                        <a:t>]</a:t>
                      </a:r>
                      <a:endParaRPr lang="en-US" sz="1800" dirty="0">
                        <a:latin typeface="Times New Roman"/>
                        <a:ea typeface="PMingLiU"/>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hangingPunct="0">
                        <a:spcAft>
                          <a:spcPts val="300"/>
                        </a:spcAft>
                        <a:tabLst>
                          <a:tab pos="136525" algn="l"/>
                          <a:tab pos="273685" algn="l"/>
                          <a:tab pos="410210" algn="l"/>
                          <a:tab pos="547370" algn="l"/>
                          <a:tab pos="683895" algn="l"/>
                          <a:tab pos="821055" algn="l"/>
                          <a:tab pos="957580" algn="l"/>
                          <a:tab pos="1094105" algn="l"/>
                          <a:tab pos="1231265" algn="l"/>
                          <a:tab pos="1367790" algn="l"/>
                          <a:tab pos="1504950" algn="l"/>
                          <a:tab pos="1641475" algn="l"/>
                          <a:tab pos="1778635" algn="l"/>
                          <a:tab pos="1915160" algn="l"/>
                          <a:tab pos="2051685" algn="l"/>
                          <a:tab pos="2188845" algn="l"/>
                          <a:tab pos="2325370" algn="l"/>
                          <a:tab pos="2462530" algn="l"/>
                          <a:tab pos="2599055" algn="l"/>
                          <a:tab pos="2736215" algn="l"/>
                          <a:tab pos="2872740" algn="l"/>
                          <a:tab pos="3009900" algn="l"/>
                          <a:tab pos="3146425" algn="l"/>
                          <a:tab pos="3282950" algn="l"/>
                          <a:tab pos="3420110" algn="l"/>
                          <a:tab pos="3556635" algn="l"/>
                          <a:tab pos="3693795" algn="l"/>
                          <a:tab pos="3830320" algn="l"/>
                          <a:tab pos="3967480" algn="l"/>
                          <a:tab pos="4104005" algn="l"/>
                          <a:tab pos="4240530" algn="l"/>
                          <a:tab pos="4377690" algn="l"/>
                        </a:tabLst>
                      </a:pPr>
                      <a:r>
                        <a:rPr lang="en-GB" sz="1800">
                          <a:highlight>
                            <a:srgbClr val="FFFF00"/>
                          </a:highlight>
                          <a:latin typeface="Times New Roman"/>
                          <a:ea typeface="PMingLiU"/>
                          <a:cs typeface="Times New Roman"/>
                        </a:rPr>
                        <a:t>u(v)</a:t>
                      </a:r>
                      <a:endParaRPr lang="en-US" sz="1800">
                        <a:latin typeface="Times New Roman"/>
                        <a:ea typeface="PMingLiU"/>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64901">
                <a:tc>
                  <a:txBody>
                    <a:bodyPr/>
                    <a:lstStyle/>
                    <a:p>
                      <a:pPr hangingPunct="0">
                        <a:spcAft>
                          <a:spcPts val="300"/>
                        </a:spcAft>
                        <a:tabLst>
                          <a:tab pos="136525" algn="l"/>
                          <a:tab pos="273685" algn="l"/>
                          <a:tab pos="410210" algn="l"/>
                          <a:tab pos="547370" algn="l"/>
                          <a:tab pos="683895" algn="l"/>
                          <a:tab pos="821055" algn="l"/>
                          <a:tab pos="957580" algn="l"/>
                          <a:tab pos="1094105" algn="l"/>
                          <a:tab pos="1231265" algn="l"/>
                          <a:tab pos="1367790" algn="l"/>
                          <a:tab pos="1504950" algn="l"/>
                          <a:tab pos="1641475" algn="l"/>
                          <a:tab pos="1778635" algn="l"/>
                          <a:tab pos="1915160" algn="l"/>
                          <a:tab pos="2051685" algn="l"/>
                          <a:tab pos="2188845" algn="l"/>
                          <a:tab pos="2325370" algn="l"/>
                          <a:tab pos="2462530" algn="l"/>
                          <a:tab pos="2599055" algn="l"/>
                          <a:tab pos="2736215" algn="l"/>
                          <a:tab pos="2872740" algn="l"/>
                          <a:tab pos="3009900" algn="l"/>
                          <a:tab pos="3146425" algn="l"/>
                          <a:tab pos="3282950" algn="l"/>
                          <a:tab pos="3420110" algn="l"/>
                          <a:tab pos="3556635" algn="l"/>
                          <a:tab pos="3693795" algn="l"/>
                          <a:tab pos="3830320" algn="l"/>
                          <a:tab pos="3967480" algn="l"/>
                          <a:tab pos="4104005" algn="l"/>
                          <a:tab pos="4240530" algn="l"/>
                          <a:tab pos="4377690" algn="l"/>
                        </a:tabLst>
                      </a:pPr>
                      <a:r>
                        <a:rPr lang="en-GB" sz="1800" b="1">
                          <a:highlight>
                            <a:srgbClr val="FFFF00"/>
                          </a:highlight>
                          <a:latin typeface="Times New Roman"/>
                          <a:ea typeface="PMingLiU"/>
                          <a:cs typeface="Times New Roman"/>
                        </a:rPr>
                        <a:t>          diff_max_dlt_value</a:t>
                      </a:r>
                      <a:r>
                        <a:rPr lang="en-GB" sz="1800">
                          <a:highlight>
                            <a:srgbClr val="FFFF00"/>
                          </a:highlight>
                          <a:latin typeface="Times New Roman"/>
                          <a:ea typeface="PMingLiU"/>
                          <a:cs typeface="Times New Roman"/>
                        </a:rPr>
                        <a:t>[i]</a:t>
                      </a:r>
                      <a:endParaRPr lang="en-US" sz="1800">
                        <a:latin typeface="Times New Roman"/>
                        <a:ea typeface="PMingLiU"/>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hangingPunct="0">
                        <a:spcAft>
                          <a:spcPts val="300"/>
                        </a:spcAft>
                        <a:tabLst>
                          <a:tab pos="136525" algn="l"/>
                          <a:tab pos="273685" algn="l"/>
                          <a:tab pos="410210" algn="l"/>
                          <a:tab pos="547370" algn="l"/>
                          <a:tab pos="683895" algn="l"/>
                          <a:tab pos="821055" algn="l"/>
                          <a:tab pos="957580" algn="l"/>
                          <a:tab pos="1094105" algn="l"/>
                          <a:tab pos="1231265" algn="l"/>
                          <a:tab pos="1367790" algn="l"/>
                          <a:tab pos="1504950" algn="l"/>
                          <a:tab pos="1641475" algn="l"/>
                          <a:tab pos="1778635" algn="l"/>
                          <a:tab pos="1915160" algn="l"/>
                          <a:tab pos="2051685" algn="l"/>
                          <a:tab pos="2188845" algn="l"/>
                          <a:tab pos="2325370" algn="l"/>
                          <a:tab pos="2462530" algn="l"/>
                          <a:tab pos="2599055" algn="l"/>
                          <a:tab pos="2736215" algn="l"/>
                          <a:tab pos="2872740" algn="l"/>
                          <a:tab pos="3009900" algn="l"/>
                          <a:tab pos="3146425" algn="l"/>
                          <a:tab pos="3282950" algn="l"/>
                          <a:tab pos="3420110" algn="l"/>
                          <a:tab pos="3556635" algn="l"/>
                          <a:tab pos="3693795" algn="l"/>
                          <a:tab pos="3830320" algn="l"/>
                          <a:tab pos="3967480" algn="l"/>
                          <a:tab pos="4104005" algn="l"/>
                          <a:tab pos="4240530" algn="l"/>
                          <a:tab pos="4377690" algn="l"/>
                        </a:tabLst>
                      </a:pPr>
                      <a:r>
                        <a:rPr lang="en-GB" sz="1800">
                          <a:highlight>
                            <a:srgbClr val="FFFF00"/>
                          </a:highlight>
                          <a:latin typeface="Times New Roman"/>
                          <a:ea typeface="PMingLiU"/>
                          <a:cs typeface="Times New Roman"/>
                        </a:rPr>
                        <a:t>u(v)</a:t>
                      </a:r>
                      <a:endParaRPr lang="en-US" sz="1800">
                        <a:latin typeface="Times New Roman"/>
                        <a:ea typeface="PMingLiU"/>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64901">
                <a:tc>
                  <a:txBody>
                    <a:bodyPr/>
                    <a:lstStyle/>
                    <a:p>
                      <a:pPr hangingPunct="0">
                        <a:spcAft>
                          <a:spcPts val="300"/>
                        </a:spcAft>
                        <a:tabLst>
                          <a:tab pos="136525" algn="l"/>
                          <a:tab pos="273685" algn="l"/>
                          <a:tab pos="410210" algn="l"/>
                          <a:tab pos="547370" algn="l"/>
                          <a:tab pos="683895" algn="l"/>
                          <a:tab pos="821055" algn="l"/>
                          <a:tab pos="957580" algn="l"/>
                          <a:tab pos="1094105" algn="l"/>
                          <a:tab pos="1231265" algn="l"/>
                          <a:tab pos="1367790" algn="l"/>
                          <a:tab pos="1504950" algn="l"/>
                          <a:tab pos="1641475" algn="l"/>
                          <a:tab pos="1778635" algn="l"/>
                          <a:tab pos="1915160" algn="l"/>
                          <a:tab pos="2051685" algn="l"/>
                          <a:tab pos="2188845" algn="l"/>
                          <a:tab pos="2325370" algn="l"/>
                          <a:tab pos="2462530" algn="l"/>
                          <a:tab pos="2599055" algn="l"/>
                          <a:tab pos="2736215" algn="l"/>
                          <a:tab pos="2872740" algn="l"/>
                          <a:tab pos="3009900" algn="l"/>
                          <a:tab pos="3146425" algn="l"/>
                          <a:tab pos="3282950" algn="l"/>
                          <a:tab pos="3420110" algn="l"/>
                          <a:tab pos="3556635" algn="l"/>
                          <a:tab pos="3693795" algn="l"/>
                          <a:tab pos="3830320" algn="l"/>
                          <a:tab pos="3967480" algn="l"/>
                          <a:tab pos="4104005" algn="l"/>
                          <a:tab pos="4240530" algn="l"/>
                          <a:tab pos="4377690" algn="l"/>
                        </a:tabLst>
                      </a:pPr>
                      <a:r>
                        <a:rPr lang="en-GB" sz="1800">
                          <a:highlight>
                            <a:srgbClr val="FFFF00"/>
                          </a:highlight>
                          <a:latin typeface="Times New Roman"/>
                          <a:ea typeface="PMingLiU"/>
                          <a:cs typeface="Times New Roman"/>
                        </a:rPr>
                        <a:t>				}</a:t>
                      </a:r>
                      <a:endParaRPr lang="en-US" sz="1800">
                        <a:latin typeface="Times New Roman"/>
                        <a:ea typeface="PMingLiU"/>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hangingPunct="0">
                        <a:spcAft>
                          <a:spcPts val="300"/>
                        </a:spcAft>
                        <a:tabLst>
                          <a:tab pos="136525" algn="l"/>
                          <a:tab pos="273685" algn="l"/>
                          <a:tab pos="410210" algn="l"/>
                          <a:tab pos="547370" algn="l"/>
                          <a:tab pos="683895" algn="l"/>
                          <a:tab pos="821055" algn="l"/>
                          <a:tab pos="957580" algn="l"/>
                          <a:tab pos="1094105" algn="l"/>
                          <a:tab pos="1231265" algn="l"/>
                          <a:tab pos="1367790" algn="l"/>
                          <a:tab pos="1504950" algn="l"/>
                          <a:tab pos="1641475" algn="l"/>
                          <a:tab pos="1778635" algn="l"/>
                          <a:tab pos="1915160" algn="l"/>
                          <a:tab pos="2051685" algn="l"/>
                          <a:tab pos="2188845" algn="l"/>
                          <a:tab pos="2325370" algn="l"/>
                          <a:tab pos="2462530" algn="l"/>
                          <a:tab pos="2599055" algn="l"/>
                          <a:tab pos="2736215" algn="l"/>
                          <a:tab pos="2872740" algn="l"/>
                          <a:tab pos="3009900" algn="l"/>
                          <a:tab pos="3146425" algn="l"/>
                          <a:tab pos="3282950" algn="l"/>
                          <a:tab pos="3420110" algn="l"/>
                          <a:tab pos="3556635" algn="l"/>
                          <a:tab pos="3693795" algn="l"/>
                          <a:tab pos="3830320" algn="l"/>
                          <a:tab pos="3967480" algn="l"/>
                          <a:tab pos="4104005" algn="l"/>
                          <a:tab pos="4240530" algn="l"/>
                          <a:tab pos="4377690" algn="l"/>
                        </a:tabLst>
                      </a:pPr>
                      <a:endParaRPr lang="en-GB" sz="1800">
                        <a:highlight>
                          <a:srgbClr val="FFFF00"/>
                        </a:highlight>
                        <a:latin typeface="Times New Roman"/>
                        <a:ea typeface="PMingLiU"/>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64901">
                <a:tc>
                  <a:txBody>
                    <a:bodyPr/>
                    <a:lstStyle/>
                    <a:p>
                      <a:pPr hangingPunct="0">
                        <a:spcAft>
                          <a:spcPts val="300"/>
                        </a:spcAft>
                        <a:tabLst>
                          <a:tab pos="136525" algn="l"/>
                          <a:tab pos="273685" algn="l"/>
                          <a:tab pos="410210" algn="l"/>
                          <a:tab pos="547370" algn="l"/>
                          <a:tab pos="683895" algn="l"/>
                          <a:tab pos="821055" algn="l"/>
                          <a:tab pos="957580" algn="l"/>
                          <a:tab pos="1094105" algn="l"/>
                          <a:tab pos="1231265" algn="l"/>
                          <a:tab pos="1367790" algn="l"/>
                          <a:tab pos="1504950" algn="l"/>
                          <a:tab pos="1641475" algn="l"/>
                          <a:tab pos="1778635" algn="l"/>
                          <a:tab pos="1915160" algn="l"/>
                          <a:tab pos="2051685" algn="l"/>
                          <a:tab pos="2188845" algn="l"/>
                          <a:tab pos="2325370" algn="l"/>
                          <a:tab pos="2462530" algn="l"/>
                          <a:tab pos="2599055" algn="l"/>
                          <a:tab pos="2736215" algn="l"/>
                          <a:tab pos="2872740" algn="l"/>
                          <a:tab pos="3009900" algn="l"/>
                          <a:tab pos="3146425" algn="l"/>
                          <a:tab pos="3282950" algn="l"/>
                          <a:tab pos="3420110" algn="l"/>
                          <a:tab pos="3556635" algn="l"/>
                          <a:tab pos="3693795" algn="l"/>
                          <a:tab pos="3830320" algn="l"/>
                          <a:tab pos="3967480" algn="l"/>
                          <a:tab pos="4104005" algn="l"/>
                          <a:tab pos="4240530" algn="l"/>
                          <a:tab pos="4377690" algn="l"/>
                        </a:tabLst>
                      </a:pPr>
                      <a:r>
                        <a:rPr lang="en-GB" sz="1800">
                          <a:highlight>
                            <a:srgbClr val="FFFF00"/>
                          </a:highlight>
                          <a:latin typeface="Times New Roman"/>
                          <a:ea typeface="PMingLiU"/>
                          <a:cs typeface="Times New Roman"/>
                        </a:rPr>
                        <a:t>       for(j=0;j&lt; MaxDltValue[i] - min_dlt_value[i] – 1;j++)</a:t>
                      </a:r>
                      <a:endParaRPr lang="en-US" sz="1800">
                        <a:latin typeface="Times New Roman"/>
                        <a:ea typeface="PMingLiU"/>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hangingPunct="0">
                        <a:spcAft>
                          <a:spcPts val="300"/>
                        </a:spcAft>
                        <a:tabLst>
                          <a:tab pos="136525" algn="l"/>
                          <a:tab pos="273685" algn="l"/>
                          <a:tab pos="410210" algn="l"/>
                          <a:tab pos="547370" algn="l"/>
                          <a:tab pos="683895" algn="l"/>
                          <a:tab pos="821055" algn="l"/>
                          <a:tab pos="957580" algn="l"/>
                          <a:tab pos="1094105" algn="l"/>
                          <a:tab pos="1231265" algn="l"/>
                          <a:tab pos="1367790" algn="l"/>
                          <a:tab pos="1504950" algn="l"/>
                          <a:tab pos="1641475" algn="l"/>
                          <a:tab pos="1778635" algn="l"/>
                          <a:tab pos="1915160" algn="l"/>
                          <a:tab pos="2051685" algn="l"/>
                          <a:tab pos="2188845" algn="l"/>
                          <a:tab pos="2325370" algn="l"/>
                          <a:tab pos="2462530" algn="l"/>
                          <a:tab pos="2599055" algn="l"/>
                          <a:tab pos="2736215" algn="l"/>
                          <a:tab pos="2872740" algn="l"/>
                          <a:tab pos="3009900" algn="l"/>
                          <a:tab pos="3146425" algn="l"/>
                          <a:tab pos="3282950" algn="l"/>
                          <a:tab pos="3420110" algn="l"/>
                          <a:tab pos="3556635" algn="l"/>
                          <a:tab pos="3693795" algn="l"/>
                          <a:tab pos="3830320" algn="l"/>
                          <a:tab pos="3967480" algn="l"/>
                          <a:tab pos="4104005" algn="l"/>
                          <a:tab pos="4240530" algn="l"/>
                          <a:tab pos="4377690" algn="l"/>
                        </a:tabLst>
                      </a:pPr>
                      <a:endParaRPr lang="en-GB" sz="1800">
                        <a:highlight>
                          <a:srgbClr val="FFFF00"/>
                        </a:highlight>
                        <a:latin typeface="Times New Roman"/>
                        <a:ea typeface="PMingLiU"/>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64901">
                <a:tc>
                  <a:txBody>
                    <a:bodyPr/>
                    <a:lstStyle/>
                    <a:p>
                      <a:pPr hangingPunct="0">
                        <a:spcAft>
                          <a:spcPts val="300"/>
                        </a:spcAft>
                        <a:tabLst>
                          <a:tab pos="136525" algn="l"/>
                          <a:tab pos="273685" algn="l"/>
                          <a:tab pos="410210" algn="l"/>
                          <a:tab pos="547370" algn="l"/>
                          <a:tab pos="683895" algn="l"/>
                          <a:tab pos="821055" algn="l"/>
                          <a:tab pos="957580" algn="l"/>
                          <a:tab pos="1094105" algn="l"/>
                          <a:tab pos="1231265" algn="l"/>
                          <a:tab pos="1367790" algn="l"/>
                          <a:tab pos="1504950" algn="l"/>
                          <a:tab pos="1641475" algn="l"/>
                          <a:tab pos="1778635" algn="l"/>
                          <a:tab pos="1915160" algn="l"/>
                          <a:tab pos="2051685" algn="l"/>
                          <a:tab pos="2188845" algn="l"/>
                          <a:tab pos="2325370" algn="l"/>
                          <a:tab pos="2462530" algn="l"/>
                          <a:tab pos="2599055" algn="l"/>
                          <a:tab pos="2736215" algn="l"/>
                          <a:tab pos="2872740" algn="l"/>
                          <a:tab pos="3009900" algn="l"/>
                          <a:tab pos="3146425" algn="l"/>
                          <a:tab pos="3282950" algn="l"/>
                          <a:tab pos="3420110" algn="l"/>
                          <a:tab pos="3556635" algn="l"/>
                          <a:tab pos="3693795" algn="l"/>
                          <a:tab pos="3830320" algn="l"/>
                          <a:tab pos="3967480" algn="l"/>
                          <a:tab pos="4104005" algn="l"/>
                          <a:tab pos="4240530" algn="l"/>
                          <a:tab pos="4377690" algn="l"/>
                        </a:tabLst>
                      </a:pPr>
                      <a:r>
                        <a:rPr lang="en-GB" sz="1800">
                          <a:highlight>
                            <a:srgbClr val="FFFF00"/>
                          </a:highlight>
                          <a:latin typeface="Times New Roman"/>
                          <a:ea typeface="PMingLiU"/>
                          <a:cs typeface="Times New Roman"/>
                        </a:rPr>
                        <a:t>          </a:t>
                      </a:r>
                      <a:r>
                        <a:rPr lang="en-GB" sz="1800" b="1">
                          <a:highlight>
                            <a:srgbClr val="FFFF00"/>
                          </a:highlight>
                          <a:latin typeface="Times New Roman"/>
                          <a:ea typeface="PMingLiU"/>
                          <a:cs typeface="Times New Roman"/>
                        </a:rPr>
                        <a:t>bit_map_flag</a:t>
                      </a:r>
                      <a:r>
                        <a:rPr lang="en-GB" sz="1800">
                          <a:highlight>
                            <a:srgbClr val="FFFF00"/>
                          </a:highlight>
                          <a:latin typeface="Times New Roman"/>
                          <a:ea typeface="PMingLiU"/>
                          <a:cs typeface="Times New Roman"/>
                        </a:rPr>
                        <a:t>[i][j]</a:t>
                      </a:r>
                      <a:endParaRPr lang="en-US" sz="1800">
                        <a:latin typeface="Times New Roman"/>
                        <a:ea typeface="PMingLiU"/>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hangingPunct="0">
                        <a:spcAft>
                          <a:spcPts val="300"/>
                        </a:spcAft>
                        <a:tabLst>
                          <a:tab pos="136525" algn="l"/>
                          <a:tab pos="273685" algn="l"/>
                          <a:tab pos="410210" algn="l"/>
                          <a:tab pos="547370" algn="l"/>
                          <a:tab pos="683895" algn="l"/>
                          <a:tab pos="821055" algn="l"/>
                          <a:tab pos="957580" algn="l"/>
                          <a:tab pos="1094105" algn="l"/>
                          <a:tab pos="1231265" algn="l"/>
                          <a:tab pos="1367790" algn="l"/>
                          <a:tab pos="1504950" algn="l"/>
                          <a:tab pos="1641475" algn="l"/>
                          <a:tab pos="1778635" algn="l"/>
                          <a:tab pos="1915160" algn="l"/>
                          <a:tab pos="2051685" algn="l"/>
                          <a:tab pos="2188845" algn="l"/>
                          <a:tab pos="2325370" algn="l"/>
                          <a:tab pos="2462530" algn="l"/>
                          <a:tab pos="2599055" algn="l"/>
                          <a:tab pos="2736215" algn="l"/>
                          <a:tab pos="2872740" algn="l"/>
                          <a:tab pos="3009900" algn="l"/>
                          <a:tab pos="3146425" algn="l"/>
                          <a:tab pos="3282950" algn="l"/>
                          <a:tab pos="3420110" algn="l"/>
                          <a:tab pos="3556635" algn="l"/>
                          <a:tab pos="3693795" algn="l"/>
                          <a:tab pos="3830320" algn="l"/>
                          <a:tab pos="3967480" algn="l"/>
                          <a:tab pos="4104005" algn="l"/>
                          <a:tab pos="4240530" algn="l"/>
                          <a:tab pos="4377690" algn="l"/>
                        </a:tabLst>
                      </a:pPr>
                      <a:r>
                        <a:rPr lang="en-GB" sz="1800" dirty="0">
                          <a:highlight>
                            <a:srgbClr val="FFFF00"/>
                          </a:highlight>
                          <a:latin typeface="Times New Roman"/>
                          <a:ea typeface="PMingLiU"/>
                          <a:cs typeface="Times New Roman"/>
                        </a:rPr>
                        <a:t>u(1)</a:t>
                      </a:r>
                      <a:endParaRPr lang="en-US" sz="1800" dirty="0">
                        <a:latin typeface="Times New Roman"/>
                        <a:ea typeface="PMingLiU"/>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Experimental results(1)</a:t>
            </a:r>
            <a:endParaRPr lang="en-US" dirty="0"/>
          </a:p>
        </p:txBody>
      </p:sp>
      <p:sp>
        <p:nvSpPr>
          <p:cNvPr id="3" name="内容占位符 2"/>
          <p:cNvSpPr>
            <a:spLocks noGrp="1"/>
          </p:cNvSpPr>
          <p:nvPr>
            <p:ph idx="1"/>
          </p:nvPr>
        </p:nvSpPr>
        <p:spPr>
          <a:xfrm>
            <a:off x="228600" y="1143000"/>
            <a:ext cx="8915400" cy="4935539"/>
          </a:xfrm>
        </p:spPr>
        <p:txBody>
          <a:bodyPr/>
          <a:lstStyle/>
          <a:p>
            <a:r>
              <a:rPr lang="en-US" dirty="0" smtClean="0"/>
              <a:t>DLT sizes and SPS sizes are compared using the four sequences that enable DLT</a:t>
            </a:r>
            <a:endParaRPr lang="en-US" dirty="0"/>
          </a:p>
        </p:txBody>
      </p:sp>
      <p:graphicFrame>
        <p:nvGraphicFramePr>
          <p:cNvPr id="4" name="表格 3"/>
          <p:cNvGraphicFramePr>
            <a:graphicFrameLocks noGrp="1"/>
          </p:cNvGraphicFramePr>
          <p:nvPr/>
        </p:nvGraphicFramePr>
        <p:xfrm>
          <a:off x="457196" y="1981200"/>
          <a:ext cx="7696208" cy="4267200"/>
        </p:xfrm>
        <a:graphic>
          <a:graphicData uri="http://schemas.openxmlformats.org/drawingml/2006/table">
            <a:tbl>
              <a:tblPr/>
              <a:tblGrid>
                <a:gridCol w="962026"/>
                <a:gridCol w="962026"/>
                <a:gridCol w="962026"/>
                <a:gridCol w="962026"/>
                <a:gridCol w="962026"/>
                <a:gridCol w="962026"/>
                <a:gridCol w="962026"/>
                <a:gridCol w="962026"/>
              </a:tblGrid>
              <a:tr h="284480">
                <a:tc>
                  <a:txBody>
                    <a:bodyPr/>
                    <a:lstStyle/>
                    <a:p>
                      <a:pPr algn="ctr" hangingPunct="0">
                        <a:spcBef>
                          <a:spcPts val="680"/>
                        </a:spcBef>
                        <a:spcAft>
                          <a:spcPts val="0"/>
                        </a:spcAft>
                        <a:tabLst>
                          <a:tab pos="228600" algn="l"/>
                          <a:tab pos="457200" algn="l"/>
                          <a:tab pos="685800" algn="l"/>
                          <a:tab pos="914400" algn="l"/>
                        </a:tabLst>
                      </a:pPr>
                      <a:endParaRPr lang="en-US" sz="1600">
                        <a:latin typeface="Times New Roman"/>
                        <a:ea typeface="PMingLiU"/>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endParaRPr lang="en-US" sz="1600">
                        <a:latin typeface="Times New Roman"/>
                        <a:ea typeface="PMingLiU"/>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DLT Size (bits)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SPS Size (bits)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84480">
                <a:tc>
                  <a:txBody>
                    <a:bodyPr/>
                    <a:lstStyle/>
                    <a:p>
                      <a:pPr algn="ctr" hangingPunct="0">
                        <a:spcBef>
                          <a:spcPts val="680"/>
                        </a:spcBef>
                        <a:spcAft>
                          <a:spcPts val="0"/>
                        </a:spcAft>
                        <a:tabLst>
                          <a:tab pos="228600" algn="l"/>
                          <a:tab pos="457200" algn="l"/>
                          <a:tab pos="685800" algn="l"/>
                          <a:tab pos="914400" algn="l"/>
                        </a:tabLst>
                      </a:pPr>
                      <a:endParaRPr lang="en-US" sz="1600">
                        <a:latin typeface="Times New Roman"/>
                        <a:ea typeface="PMingLiU"/>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endParaRPr lang="en-US" sz="1600">
                        <a:latin typeface="Times New Roman"/>
                        <a:ea typeface="PMingLiU"/>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Anchor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Proposed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P/A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Anchor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Proposed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P/A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480">
                <a:tc rowSpan="3">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latin typeface="Times New Roman"/>
                          <a:ea typeface="PMingLiU"/>
                        </a:rPr>
                        <a:t>Balloons</a:t>
                      </a:r>
                      <a:endParaRPr lang="en-US" sz="1600">
                        <a:latin typeface="Times New Roman"/>
                        <a:ea typeface="PMingLiU"/>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V0_depth</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555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213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38.38%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845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503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59.53%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480">
                <a:tc vMerge="1">
                  <a:txBody>
                    <a:bodyPr/>
                    <a:lstStyle/>
                    <a:p>
                      <a:endParaRPr lang="en-US"/>
                    </a:p>
                  </a:txBody>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V1_depth</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641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257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40.09%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937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553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59.02%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480">
                <a:tc vMerge="1">
                  <a:txBody>
                    <a:bodyPr/>
                    <a:lstStyle/>
                    <a:p>
                      <a:endParaRPr lang="en-US"/>
                    </a:p>
                  </a:txBody>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V2_depth</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617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255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41.33%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915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553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60.44%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480">
                <a:tc rowSpan="3">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latin typeface="Times New Roman"/>
                          <a:ea typeface="PMingLiU"/>
                        </a:rPr>
                        <a:t>Kendo</a:t>
                      </a:r>
                      <a:endParaRPr lang="en-US" sz="1600">
                        <a:latin typeface="Times New Roman"/>
                        <a:ea typeface="PMingLiU"/>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V0_depth</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485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191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39.38%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775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481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62.06%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480">
                <a:tc vMerge="1">
                  <a:txBody>
                    <a:bodyPr/>
                    <a:lstStyle/>
                    <a:p>
                      <a:endParaRPr lang="en-US"/>
                    </a:p>
                  </a:txBody>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V1_depth</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637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255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40.03%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933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551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59.06%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480">
                <a:tc vMerge="1">
                  <a:txBody>
                    <a:bodyPr/>
                    <a:lstStyle/>
                    <a:p>
                      <a:endParaRPr lang="en-US"/>
                    </a:p>
                  </a:txBody>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V2_depth</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649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257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39.60%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947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555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58.61%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480">
                <a:tc rowSpan="3">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latin typeface="Times New Roman"/>
                          <a:ea typeface="PMingLiU"/>
                        </a:rPr>
                        <a:t>Newspapercc</a:t>
                      </a:r>
                      <a:endParaRPr lang="en-US" sz="1600">
                        <a:latin typeface="Times New Roman"/>
                        <a:ea typeface="PMingLiU"/>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V0_depth</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606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191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31.52%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896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481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53.68%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480">
                <a:tc vMerge="1">
                  <a:txBody>
                    <a:bodyPr/>
                    <a:lstStyle/>
                    <a:p>
                      <a:endParaRPr lang="en-US"/>
                    </a:p>
                  </a:txBody>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V1_depth</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621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195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31.40%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917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491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53.54%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480">
                <a:tc vMerge="1">
                  <a:txBody>
                    <a:bodyPr/>
                    <a:lstStyle/>
                    <a:p>
                      <a:endParaRPr lang="en-US"/>
                    </a:p>
                  </a:txBody>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V2_depth</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696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213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30.60%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994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511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51.41%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480">
                <a:tc rowSpan="3">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latin typeface="Times New Roman"/>
                          <a:ea typeface="PMingLiU"/>
                        </a:rPr>
                        <a:t>PoznanHall2</a:t>
                      </a:r>
                      <a:endParaRPr lang="en-US" sz="1600">
                        <a:latin typeface="Times New Roman"/>
                        <a:ea typeface="PMingLiU"/>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V0_depth</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420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111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26.43%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712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403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56.60%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480">
                <a:tc vMerge="1">
                  <a:txBody>
                    <a:bodyPr/>
                    <a:lstStyle/>
                    <a:p>
                      <a:endParaRPr lang="en-US"/>
                    </a:p>
                  </a:txBody>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V1_depth</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380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101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26.58%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678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399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58.85%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480">
                <a:tc vMerge="1">
                  <a:txBody>
                    <a:bodyPr/>
                    <a:lstStyle/>
                    <a:p>
                      <a:endParaRPr lang="en-US"/>
                    </a:p>
                  </a:txBody>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V2_depth</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381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104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27.30%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681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404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59.32%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480">
                <a:tc gridSpan="2">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Average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557.33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195.25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34.39%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852.50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a:latin typeface="Times New Roman"/>
                          <a:ea typeface="PMingLiU"/>
                        </a:rPr>
                        <a:t>490.42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600" dirty="0">
                          <a:latin typeface="Times New Roman"/>
                          <a:ea typeface="PMingLiU"/>
                        </a:rPr>
                        <a:t>57.68%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Experimental results(2)</a:t>
            </a:r>
            <a:endParaRPr lang="en-US" dirty="0"/>
          </a:p>
        </p:txBody>
      </p:sp>
      <p:sp>
        <p:nvSpPr>
          <p:cNvPr id="3" name="内容占位符 2"/>
          <p:cNvSpPr>
            <a:spLocks noGrp="1"/>
          </p:cNvSpPr>
          <p:nvPr>
            <p:ph idx="1"/>
          </p:nvPr>
        </p:nvSpPr>
        <p:spPr/>
        <p:txBody>
          <a:bodyPr/>
          <a:lstStyle/>
          <a:p>
            <a:r>
              <a:rPr lang="en-US" dirty="0" smtClean="0"/>
              <a:t>Worst case compared</a:t>
            </a:r>
          </a:p>
          <a:p>
            <a:r>
              <a:rPr lang="en-US" dirty="0" smtClean="0"/>
              <a:t>Anchor</a:t>
            </a:r>
          </a:p>
          <a:p>
            <a:pPr lvl="1"/>
            <a:r>
              <a:rPr lang="en-US" dirty="0" smtClean="0"/>
              <a:t>With the encoder in HTM5, if there are 128 values in DLT, which are 128, 129…., 254, 255, DLT generates </a:t>
            </a:r>
            <a:r>
              <a:rPr lang="en-US" dirty="0" smtClean="0">
                <a:solidFill>
                  <a:srgbClr val="FF0000"/>
                </a:solidFill>
              </a:rPr>
              <a:t>1937</a:t>
            </a:r>
            <a:r>
              <a:rPr lang="en-US" dirty="0" smtClean="0"/>
              <a:t> bits</a:t>
            </a:r>
          </a:p>
          <a:p>
            <a:pPr lvl="1"/>
            <a:r>
              <a:rPr lang="en-US" dirty="0" smtClean="0"/>
              <a:t>With an encoder always encoding DLT, if all 256 values are in DLT, DLT generates </a:t>
            </a:r>
            <a:r>
              <a:rPr lang="en-US" dirty="0" smtClean="0">
                <a:solidFill>
                  <a:srgbClr val="FF0000"/>
                </a:solidFill>
              </a:rPr>
              <a:t>3365</a:t>
            </a:r>
            <a:r>
              <a:rPr lang="en-US" dirty="0" smtClean="0"/>
              <a:t> bits.</a:t>
            </a:r>
          </a:p>
          <a:p>
            <a:r>
              <a:rPr lang="en-US" dirty="0" smtClean="0"/>
              <a:t>Proposed</a:t>
            </a:r>
          </a:p>
          <a:p>
            <a:pPr lvl="1"/>
            <a:r>
              <a:rPr lang="en-US" dirty="0" smtClean="0"/>
              <a:t>With the proposed encoder, DLT generates </a:t>
            </a:r>
            <a:r>
              <a:rPr lang="en-US" dirty="0" smtClean="0">
                <a:solidFill>
                  <a:srgbClr val="0070C0"/>
                </a:solidFill>
              </a:rPr>
              <a:t>257</a:t>
            </a:r>
            <a:r>
              <a:rPr lang="en-US" dirty="0" smtClean="0">
                <a:solidFill>
                  <a:srgbClr val="FF0000"/>
                </a:solidFill>
              </a:rPr>
              <a:t> </a:t>
            </a:r>
            <a:r>
              <a:rPr lang="en-US" dirty="0" smtClean="0"/>
              <a:t>bits at most, since the full bit map always holds 256 bits.</a:t>
            </a:r>
          </a:p>
          <a:p>
            <a:pPr lvl="1"/>
            <a:r>
              <a:rPr lang="en-US" dirty="0" smtClean="0"/>
              <a:t>With an encoder always encoding the range, if all 256 values are in DLT, DLT generates </a:t>
            </a:r>
            <a:r>
              <a:rPr lang="en-US" dirty="0" smtClean="0">
                <a:solidFill>
                  <a:srgbClr val="0070C0"/>
                </a:solidFill>
              </a:rPr>
              <a:t>271</a:t>
            </a:r>
            <a:r>
              <a:rPr lang="en-US" dirty="0" smtClean="0">
                <a:solidFill>
                  <a:srgbClr val="FF0000"/>
                </a:solidFill>
              </a:rPr>
              <a:t> </a:t>
            </a:r>
            <a:r>
              <a:rPr lang="en-US" dirty="0" smtClean="0"/>
              <a:t>bits (1+8+8+254).</a:t>
            </a:r>
          </a:p>
          <a:p>
            <a:pPr lvl="1"/>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Experimental results(3)</a:t>
            </a:r>
            <a:endParaRPr lang="en-US" dirty="0"/>
          </a:p>
        </p:txBody>
      </p:sp>
      <p:sp>
        <p:nvSpPr>
          <p:cNvPr id="3" name="内容占位符 2"/>
          <p:cNvSpPr>
            <a:spLocks noGrp="1"/>
          </p:cNvSpPr>
          <p:nvPr>
            <p:ph idx="1"/>
          </p:nvPr>
        </p:nvSpPr>
        <p:spPr/>
        <p:txBody>
          <a:bodyPr/>
          <a:lstStyle/>
          <a:p>
            <a:r>
              <a:rPr lang="en-US" dirty="0" smtClean="0"/>
              <a:t>Common test condition</a:t>
            </a:r>
            <a:endParaRPr lang="en-US" dirty="0"/>
          </a:p>
        </p:txBody>
      </p:sp>
      <p:graphicFrame>
        <p:nvGraphicFramePr>
          <p:cNvPr id="5" name="表格 4"/>
          <p:cNvGraphicFramePr>
            <a:graphicFrameLocks noGrp="1"/>
          </p:cNvGraphicFramePr>
          <p:nvPr/>
        </p:nvGraphicFramePr>
        <p:xfrm>
          <a:off x="228600" y="1981200"/>
          <a:ext cx="8763000" cy="4876800"/>
        </p:xfrm>
        <a:graphic>
          <a:graphicData uri="http://schemas.openxmlformats.org/drawingml/2006/table">
            <a:tbl>
              <a:tblPr/>
              <a:tblGrid>
                <a:gridCol w="1152450"/>
                <a:gridCol w="906800"/>
                <a:gridCol w="648367"/>
                <a:gridCol w="776214"/>
                <a:gridCol w="938762"/>
                <a:gridCol w="980769"/>
                <a:gridCol w="1048345"/>
                <a:gridCol w="789912"/>
                <a:gridCol w="742426"/>
                <a:gridCol w="778955"/>
              </a:tblGrid>
              <a:tr h="325120">
                <a:tc>
                  <a:txBody>
                    <a:bodyPr/>
                    <a:lstStyle/>
                    <a:p>
                      <a:pPr hangingPunct="0">
                        <a:tabLst>
                          <a:tab pos="228600" algn="l"/>
                          <a:tab pos="457200" algn="l"/>
                          <a:tab pos="685800" algn="l"/>
                          <a:tab pos="914400" algn="l"/>
                        </a:tabLst>
                      </a:pPr>
                      <a:endParaRPr lang="en-US" sz="1100" dirty="0">
                        <a:latin typeface="Times New Roman"/>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9525" cap="flat" cmpd="sng" algn="ctr">
                      <a:solidFill>
                        <a:srgbClr val="000000"/>
                      </a:solidFill>
                      <a:prstDash val="solid"/>
                      <a:round/>
                      <a:headEnd type="none" w="med" len="med"/>
                      <a:tailEnd type="none" w="med" len="med"/>
                    </a:lnTlToBr>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000" b="1">
                          <a:solidFill>
                            <a:srgbClr val="000000"/>
                          </a:solidFill>
                          <a:latin typeface="Times New Roman"/>
                          <a:ea typeface="PMingLiU"/>
                        </a:rPr>
                        <a:t>video 0</a:t>
                      </a:r>
                      <a:endParaRPr lang="en-US" sz="1400">
                        <a:latin typeface="Times New Roman"/>
                        <a:ea typeface="PMingLiU"/>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000" b="1">
                          <a:solidFill>
                            <a:srgbClr val="000000"/>
                          </a:solidFill>
                          <a:latin typeface="Times New Roman"/>
                          <a:ea typeface="PMingLiU"/>
                        </a:rPr>
                        <a:t>video 1</a:t>
                      </a:r>
                      <a:endParaRPr lang="en-US" sz="1400">
                        <a:latin typeface="Times New Roman"/>
                        <a:ea typeface="PMingLiU"/>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000" b="1">
                          <a:solidFill>
                            <a:srgbClr val="000000"/>
                          </a:solidFill>
                          <a:latin typeface="Times New Roman"/>
                          <a:ea typeface="PMingLiU"/>
                        </a:rPr>
                        <a:t>video 2</a:t>
                      </a:r>
                      <a:endParaRPr lang="en-US" sz="1400">
                        <a:latin typeface="Times New Roman"/>
                        <a:ea typeface="PMingLiU"/>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000" b="1">
                          <a:solidFill>
                            <a:srgbClr val="000000"/>
                          </a:solidFill>
                          <a:latin typeface="Times New Roman"/>
                          <a:ea typeface="PMingLiU"/>
                        </a:rPr>
                        <a:t>video only</a:t>
                      </a:r>
                      <a:endParaRPr lang="en-US" sz="1400">
                        <a:latin typeface="Times New Roman"/>
                        <a:ea typeface="PMingLiU"/>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000" b="1">
                          <a:solidFill>
                            <a:srgbClr val="000000"/>
                          </a:solidFill>
                          <a:latin typeface="Times New Roman"/>
                          <a:ea typeface="PMingLiU"/>
                        </a:rPr>
                        <a:t>synthesized only</a:t>
                      </a:r>
                      <a:endParaRPr lang="en-US" sz="1400">
                        <a:latin typeface="Times New Roman"/>
                        <a:ea typeface="PMingLiU"/>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000" b="1" dirty="0">
                          <a:solidFill>
                            <a:srgbClr val="000000"/>
                          </a:solidFill>
                          <a:latin typeface="Times New Roman"/>
                          <a:ea typeface="PMingLiU"/>
                        </a:rPr>
                        <a:t>coded &amp; synthesized</a:t>
                      </a:r>
                      <a:endParaRPr lang="en-US" sz="1400" dirty="0">
                        <a:latin typeface="Times New Roman"/>
                        <a:ea typeface="PMingLiU"/>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000" b="1">
                          <a:solidFill>
                            <a:srgbClr val="000000"/>
                          </a:solidFill>
                          <a:latin typeface="Times New Roman"/>
                          <a:ea typeface="PMingLiU"/>
                        </a:rPr>
                        <a:t>enc time</a:t>
                      </a:r>
                      <a:endParaRPr lang="en-US" sz="1400">
                        <a:latin typeface="Times New Roman"/>
                        <a:ea typeface="PMingLiU"/>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000" b="1">
                          <a:solidFill>
                            <a:srgbClr val="000000"/>
                          </a:solidFill>
                          <a:latin typeface="Times New Roman"/>
                          <a:ea typeface="PMingLiU"/>
                        </a:rPr>
                        <a:t>dec time</a:t>
                      </a:r>
                      <a:endParaRPr lang="en-US" sz="1400">
                        <a:latin typeface="Times New Roman"/>
                        <a:ea typeface="PMingLiU"/>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000" b="1">
                          <a:solidFill>
                            <a:srgbClr val="000000"/>
                          </a:solidFill>
                          <a:latin typeface="Times New Roman"/>
                          <a:ea typeface="PMingLiU"/>
                        </a:rPr>
                        <a:t>ren time</a:t>
                      </a:r>
                      <a:endParaRPr lang="en-US" sz="1400">
                        <a:latin typeface="Times New Roman"/>
                        <a:ea typeface="PMingLiU"/>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r>
              <a:tr h="455168">
                <a:tc>
                  <a:txBody>
                    <a:bodyPr/>
                    <a:lstStyle/>
                    <a:p>
                      <a:pPr algn="ctr" hangingPunct="0">
                        <a:spcBef>
                          <a:spcPts val="680"/>
                        </a:spcBef>
                        <a:spcAft>
                          <a:spcPts val="0"/>
                        </a:spcAft>
                        <a:tabLst>
                          <a:tab pos="228600" algn="l"/>
                          <a:tab pos="457200" algn="l"/>
                          <a:tab pos="685800" algn="l"/>
                          <a:tab pos="914400" algn="l"/>
                        </a:tabLst>
                      </a:pPr>
                      <a:r>
                        <a:rPr lang="en-US" sz="1000">
                          <a:solidFill>
                            <a:srgbClr val="000000"/>
                          </a:solidFill>
                          <a:latin typeface="Times New Roman"/>
                          <a:ea typeface="PMingLiU"/>
                        </a:rPr>
                        <a:t>Balloons</a:t>
                      </a:r>
                      <a:endParaRPr lang="en-US" sz="1400">
                        <a:latin typeface="Times New Roman"/>
                        <a:ea typeface="PMingLiU"/>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dirty="0">
                          <a:latin typeface="Times New Roman"/>
                          <a:ea typeface="PMingLiU"/>
                        </a:rPr>
                        <a:t>-0.02%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87.3%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94.1%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92.0%</a:t>
                      </a: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55168">
                <a:tc>
                  <a:txBody>
                    <a:bodyPr/>
                    <a:lstStyle/>
                    <a:p>
                      <a:pPr algn="ctr" hangingPunct="0">
                        <a:spcBef>
                          <a:spcPts val="680"/>
                        </a:spcBef>
                        <a:spcAft>
                          <a:spcPts val="0"/>
                        </a:spcAft>
                        <a:tabLst>
                          <a:tab pos="228600" algn="l"/>
                          <a:tab pos="457200" algn="l"/>
                          <a:tab pos="685800" algn="l"/>
                          <a:tab pos="914400" algn="l"/>
                        </a:tabLst>
                      </a:pPr>
                      <a:r>
                        <a:rPr lang="en-US" sz="1000">
                          <a:solidFill>
                            <a:srgbClr val="000000"/>
                          </a:solidFill>
                          <a:latin typeface="Times New Roman"/>
                          <a:ea typeface="PMingLiU"/>
                        </a:rPr>
                        <a:t>Kendo</a:t>
                      </a:r>
                      <a:endParaRPr lang="en-US" sz="1400">
                        <a:latin typeface="Times New Roman"/>
                        <a:ea typeface="PMingLiU"/>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90.2%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93.0%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91.2%</a:t>
                      </a: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55168">
                <a:tc>
                  <a:txBody>
                    <a:bodyPr/>
                    <a:lstStyle/>
                    <a:p>
                      <a:pPr algn="ctr" hangingPunct="0">
                        <a:spcBef>
                          <a:spcPts val="680"/>
                        </a:spcBef>
                        <a:spcAft>
                          <a:spcPts val="0"/>
                        </a:spcAft>
                        <a:tabLst>
                          <a:tab pos="228600" algn="l"/>
                          <a:tab pos="457200" algn="l"/>
                          <a:tab pos="685800" algn="l"/>
                          <a:tab pos="914400" algn="l"/>
                        </a:tabLst>
                      </a:pPr>
                      <a:r>
                        <a:rPr lang="en-US" sz="1000">
                          <a:solidFill>
                            <a:srgbClr val="000000"/>
                          </a:solidFill>
                          <a:latin typeface="Times New Roman"/>
                          <a:ea typeface="PMingLiU"/>
                        </a:rPr>
                        <a:t>Newspapercc</a:t>
                      </a:r>
                      <a:endParaRPr lang="en-US" sz="1400">
                        <a:latin typeface="Times New Roman"/>
                        <a:ea typeface="PMingLiU"/>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88.8%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98.7%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93.2%</a:t>
                      </a: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55168">
                <a:tc>
                  <a:txBody>
                    <a:bodyPr/>
                    <a:lstStyle/>
                    <a:p>
                      <a:pPr algn="ctr" hangingPunct="0">
                        <a:spcBef>
                          <a:spcPts val="680"/>
                        </a:spcBef>
                        <a:spcAft>
                          <a:spcPts val="0"/>
                        </a:spcAft>
                        <a:tabLst>
                          <a:tab pos="228600" algn="l"/>
                          <a:tab pos="457200" algn="l"/>
                          <a:tab pos="685800" algn="l"/>
                          <a:tab pos="914400" algn="l"/>
                        </a:tabLst>
                      </a:pPr>
                      <a:r>
                        <a:rPr lang="en-US" sz="1000">
                          <a:solidFill>
                            <a:srgbClr val="000000"/>
                          </a:solidFill>
                          <a:latin typeface="Times New Roman"/>
                          <a:ea typeface="PMingLiU"/>
                        </a:rPr>
                        <a:t>GhostTownFly</a:t>
                      </a:r>
                      <a:endParaRPr lang="en-US" sz="1400">
                        <a:latin typeface="Times New Roman"/>
                        <a:ea typeface="PMingLiU"/>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77.1%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72.2%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81.7%</a:t>
                      </a: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55168">
                <a:tc>
                  <a:txBody>
                    <a:bodyPr/>
                    <a:lstStyle/>
                    <a:p>
                      <a:pPr algn="ctr" hangingPunct="0">
                        <a:spcBef>
                          <a:spcPts val="680"/>
                        </a:spcBef>
                        <a:spcAft>
                          <a:spcPts val="0"/>
                        </a:spcAft>
                        <a:tabLst>
                          <a:tab pos="228600" algn="l"/>
                          <a:tab pos="457200" algn="l"/>
                          <a:tab pos="685800" algn="l"/>
                          <a:tab pos="914400" algn="l"/>
                        </a:tabLst>
                      </a:pPr>
                      <a:r>
                        <a:rPr lang="en-US" sz="1000">
                          <a:solidFill>
                            <a:srgbClr val="000000"/>
                          </a:solidFill>
                          <a:latin typeface="Times New Roman"/>
                          <a:ea typeface="PMingLiU"/>
                        </a:rPr>
                        <a:t>PoznanHall2</a:t>
                      </a:r>
                      <a:endParaRPr lang="en-US" sz="1400">
                        <a:latin typeface="Times New Roman"/>
                        <a:ea typeface="PMingLiU"/>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94.7%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94.6%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94.2%</a:t>
                      </a: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55168">
                <a:tc>
                  <a:txBody>
                    <a:bodyPr/>
                    <a:lstStyle/>
                    <a:p>
                      <a:pPr algn="ctr" hangingPunct="0">
                        <a:spcBef>
                          <a:spcPts val="680"/>
                        </a:spcBef>
                        <a:spcAft>
                          <a:spcPts val="0"/>
                        </a:spcAft>
                        <a:tabLst>
                          <a:tab pos="228600" algn="l"/>
                          <a:tab pos="457200" algn="l"/>
                          <a:tab pos="685800" algn="l"/>
                          <a:tab pos="914400" algn="l"/>
                        </a:tabLst>
                      </a:pPr>
                      <a:r>
                        <a:rPr lang="en-US" sz="1000">
                          <a:solidFill>
                            <a:srgbClr val="000000"/>
                          </a:solidFill>
                          <a:latin typeface="Times New Roman"/>
                          <a:ea typeface="PMingLiU"/>
                        </a:rPr>
                        <a:t>PoznanStreet</a:t>
                      </a:r>
                      <a:endParaRPr lang="en-US" sz="1400">
                        <a:latin typeface="Times New Roman"/>
                        <a:ea typeface="PMingLiU"/>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63.2%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72.5%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71.6%</a:t>
                      </a: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55168">
                <a:tc>
                  <a:txBody>
                    <a:bodyPr/>
                    <a:lstStyle/>
                    <a:p>
                      <a:pPr algn="ctr" hangingPunct="0">
                        <a:spcBef>
                          <a:spcPts val="680"/>
                        </a:spcBef>
                        <a:spcAft>
                          <a:spcPts val="0"/>
                        </a:spcAft>
                        <a:tabLst>
                          <a:tab pos="228600" algn="l"/>
                          <a:tab pos="457200" algn="l"/>
                          <a:tab pos="685800" algn="l"/>
                          <a:tab pos="914400" algn="l"/>
                        </a:tabLst>
                      </a:pPr>
                      <a:r>
                        <a:rPr lang="en-US" sz="1000">
                          <a:solidFill>
                            <a:srgbClr val="000000"/>
                          </a:solidFill>
                          <a:latin typeface="Times New Roman"/>
                          <a:ea typeface="PMingLiU"/>
                        </a:rPr>
                        <a:t>UndoDancer</a:t>
                      </a:r>
                      <a:endParaRPr lang="en-US" sz="1400">
                        <a:latin typeface="Times New Roman"/>
                        <a:ea typeface="PMingLiU"/>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74.9%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70.1%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82.4%</a:t>
                      </a: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55168">
                <a:tc>
                  <a:txBody>
                    <a:bodyPr/>
                    <a:lstStyle/>
                    <a:p>
                      <a:pPr algn="ctr" hangingPunct="0">
                        <a:spcBef>
                          <a:spcPts val="680"/>
                        </a:spcBef>
                        <a:spcAft>
                          <a:spcPts val="0"/>
                        </a:spcAft>
                        <a:tabLst>
                          <a:tab pos="228600" algn="l"/>
                          <a:tab pos="457200" algn="l"/>
                          <a:tab pos="685800" algn="l"/>
                          <a:tab pos="914400" algn="l"/>
                        </a:tabLst>
                      </a:pPr>
                      <a:r>
                        <a:rPr lang="en-US" sz="1000">
                          <a:solidFill>
                            <a:srgbClr val="000000"/>
                          </a:solidFill>
                          <a:latin typeface="Times New Roman"/>
                          <a:ea typeface="PMingLiU"/>
                        </a:rPr>
                        <a:t>1024x768</a:t>
                      </a:r>
                      <a:endParaRPr lang="en-US" sz="1400">
                        <a:latin typeface="Times New Roman"/>
                        <a:ea typeface="PMingLiU"/>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88.8%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95.2%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92.2%</a:t>
                      </a: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55168">
                <a:tc>
                  <a:txBody>
                    <a:bodyPr/>
                    <a:lstStyle/>
                    <a:p>
                      <a:pPr algn="ctr" hangingPunct="0">
                        <a:spcBef>
                          <a:spcPts val="680"/>
                        </a:spcBef>
                        <a:spcAft>
                          <a:spcPts val="0"/>
                        </a:spcAft>
                        <a:tabLst>
                          <a:tab pos="228600" algn="l"/>
                          <a:tab pos="457200" algn="l"/>
                          <a:tab pos="685800" algn="l"/>
                          <a:tab pos="914400" algn="l"/>
                        </a:tabLst>
                      </a:pPr>
                      <a:r>
                        <a:rPr lang="en-US" sz="1000">
                          <a:solidFill>
                            <a:srgbClr val="000000"/>
                          </a:solidFill>
                          <a:latin typeface="Times New Roman"/>
                          <a:ea typeface="PMingLiU"/>
                        </a:rPr>
                        <a:t>1920x1088</a:t>
                      </a:r>
                      <a:endParaRPr lang="en-US" sz="1400">
                        <a:latin typeface="Times New Roman"/>
                        <a:ea typeface="PMingLiU"/>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76.7%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76.7%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82.1%</a:t>
                      </a: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55168">
                <a:tc>
                  <a:txBody>
                    <a:bodyPr/>
                    <a:lstStyle/>
                    <a:p>
                      <a:pPr algn="ctr" hangingPunct="0">
                        <a:spcBef>
                          <a:spcPts val="680"/>
                        </a:spcBef>
                        <a:spcAft>
                          <a:spcPts val="0"/>
                        </a:spcAft>
                        <a:tabLst>
                          <a:tab pos="228600" algn="l"/>
                          <a:tab pos="457200" algn="l"/>
                          <a:tab pos="685800" algn="l"/>
                          <a:tab pos="914400" algn="l"/>
                        </a:tabLst>
                      </a:pPr>
                      <a:r>
                        <a:rPr lang="en-US" sz="1000">
                          <a:solidFill>
                            <a:srgbClr val="000000"/>
                          </a:solidFill>
                          <a:latin typeface="Times New Roman"/>
                          <a:ea typeface="PMingLiU"/>
                        </a:rPr>
                        <a:t>average</a:t>
                      </a:r>
                      <a:endParaRPr lang="en-US" sz="1400">
                        <a:latin typeface="Times New Roman"/>
                        <a:ea typeface="PMingLiU"/>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-0.01%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81.7%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a:latin typeface="Times New Roman"/>
                          <a:ea typeface="PMingLiU"/>
                        </a:rPr>
                        <a:t>84.2%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ctr" hangingPunct="0">
                        <a:spcBef>
                          <a:spcPts val="680"/>
                        </a:spcBef>
                        <a:spcAft>
                          <a:spcPts val="0"/>
                        </a:spcAft>
                        <a:tabLst>
                          <a:tab pos="228600" algn="l"/>
                          <a:tab pos="457200" algn="l"/>
                          <a:tab pos="685800" algn="l"/>
                          <a:tab pos="914400" algn="l"/>
                        </a:tabLst>
                      </a:pPr>
                      <a:r>
                        <a:rPr lang="en-US" sz="1400" dirty="0">
                          <a:latin typeface="Times New Roman"/>
                          <a:ea typeface="PMingLiU"/>
                        </a:rPr>
                        <a:t>86.3%</a:t>
                      </a: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sld>
</file>

<file path=ppt/theme/theme1.xml><?xml version="1.0" encoding="utf-8"?>
<a:theme xmlns:a="http://schemas.openxmlformats.org/drawingml/2006/main" name="Confidential_B">
  <a:themeElements>
    <a:clrScheme name="_Conf_B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_Conf_B">
      <a:majorFont>
        <a:latin typeface="Arial"/>
        <a:ea typeface="標楷體"/>
        <a:cs typeface=""/>
      </a:majorFont>
      <a:minorFont>
        <a:latin typeface="Arial"/>
        <a:ea typeface="標楷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2400" b="0" i="0" u="none" strike="noStrike" cap="none" normalizeH="0" baseline="0" smtClean="0">
            <a:ln>
              <a:noFill/>
            </a:ln>
            <a:solidFill>
              <a:schemeClr val="tx1"/>
            </a:solidFill>
            <a:effectLst/>
            <a:latin typeface="Arial" charset="0"/>
            <a:ea typeface="標楷體" pitchFamily="65" charset="-12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2400" b="0" i="0" u="none" strike="noStrike" cap="none" normalizeH="0" baseline="0" smtClean="0">
            <a:ln>
              <a:noFill/>
            </a:ln>
            <a:solidFill>
              <a:schemeClr val="tx1"/>
            </a:solidFill>
            <a:effectLst/>
            <a:latin typeface="Arial" charset="0"/>
            <a:ea typeface="標楷體" pitchFamily="65" charset="-120"/>
            <a:cs typeface="Arial" charset="0"/>
          </a:defRPr>
        </a:defPPr>
      </a:lstStyle>
    </a:lnDef>
  </a:objectDefaults>
  <a:extraClrSchemeLst>
    <a:extraClrScheme>
      <a:clrScheme name="_Conf_B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_Conf_B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_Conf_B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_Conf_B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_Conf_B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_Conf_B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_Conf_B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_Conf_B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_Conf_B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_Conf_B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_Conf_B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_Conf_B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Conf_B</Template>
  <TotalTime>1331</TotalTime>
  <Words>1059</Words>
  <Application>Microsoft Office PowerPoint</Application>
  <PresentationFormat>如螢幕大小 (4:3)</PresentationFormat>
  <Paragraphs>377</Paragraphs>
  <Slides>10</Slides>
  <Notes>5</Notes>
  <HiddenSlides>0</HiddenSlides>
  <MMClips>0</MMClips>
  <ScaleCrop>false</ScaleCrop>
  <HeadingPairs>
    <vt:vector size="6" baseType="variant">
      <vt:variant>
        <vt:lpstr>佈景主題</vt:lpstr>
      </vt:variant>
      <vt:variant>
        <vt:i4>1</vt:i4>
      </vt:variant>
      <vt:variant>
        <vt:lpstr>內嵌 OLE 伺服程式</vt:lpstr>
      </vt:variant>
      <vt:variant>
        <vt:i4>1</vt:i4>
      </vt:variant>
      <vt:variant>
        <vt:lpstr>投影片標題</vt:lpstr>
      </vt:variant>
      <vt:variant>
        <vt:i4>10</vt:i4>
      </vt:variant>
    </vt:vector>
  </HeadingPairs>
  <TitlesOfParts>
    <vt:vector size="12" baseType="lpstr">
      <vt:lpstr>Confidential_B</vt:lpstr>
      <vt:lpstr>Visio</vt:lpstr>
      <vt:lpstr>JCT3V-C0142  3D-CE6.h related: An efficient coding method for DLT in 3DVC</vt:lpstr>
      <vt:lpstr>Overview</vt:lpstr>
      <vt:lpstr>Background(1)</vt:lpstr>
      <vt:lpstr>Background(2)</vt:lpstr>
      <vt:lpstr>Background(3)</vt:lpstr>
      <vt:lpstr>Proposed</vt:lpstr>
      <vt:lpstr>Experimental results(1)</vt:lpstr>
      <vt:lpstr>Experimental results(2)</vt:lpstr>
      <vt:lpstr>Experimental results(3)</vt:lpstr>
      <vt:lpstr>投影片 10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idea about </dc:title>
  <dc:creator/>
  <cp:lastModifiedBy>Doraemon</cp:lastModifiedBy>
  <cp:revision>144</cp:revision>
  <dcterms:created xsi:type="dcterms:W3CDTF">2006-08-16T00:00:00Z</dcterms:created>
  <dcterms:modified xsi:type="dcterms:W3CDTF">2013-01-17T11:21:42Z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220110079</vt:i4>
  </property>
  <property fmtid="{D5CDD505-2E9C-101B-9397-08002B2CF9AE}" pid="3" name="_NewReviewCycle">
    <vt:lpwstr/>
  </property>
  <property fmtid="{D5CDD505-2E9C-101B-9397-08002B2CF9AE}" pid="4" name="_EmailSubject">
    <vt:lpwstr>PPT for C0142</vt:lpwstr>
  </property>
  <property fmtid="{D5CDD505-2E9C-101B-9397-08002B2CF9AE}" pid="5" name="_AuthorEmail">
    <vt:lpwstr>Kai.Zhang@mediatek.com</vt:lpwstr>
  </property>
  <property fmtid="{D5CDD505-2E9C-101B-9397-08002B2CF9AE}" pid="6" name="_AuthorEmailDisplayName">
    <vt:lpwstr>Kai Zhang (张凯)</vt:lpwstr>
  </property>
</Properties>
</file>