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5" r:id="rId2"/>
    <p:sldId id="397" r:id="rId3"/>
    <p:sldId id="402" r:id="rId4"/>
    <p:sldId id="403" r:id="rId5"/>
    <p:sldId id="404" r:id="rId6"/>
    <p:sldId id="400" r:id="rId7"/>
    <p:sldId id="401" r:id="rId8"/>
    <p:sldId id="395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90" d="100"/>
          <a:sy n="90" d="100"/>
        </p:scale>
        <p:origin x="1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JCT3V-C0136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3D-CE3.a related: Unconstrained inside-view motion prediction in 3D video coding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JCT3V-C0136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3rd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smtClean="0"/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– 23 Jan.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ATM-6.0, the inside-view motion prediction is conditional enabled.</a:t>
            </a:r>
          </a:p>
          <a:p>
            <a:r>
              <a:rPr lang="en-US" dirty="0" smtClean="0"/>
              <a:t>Propose an unconstrained IVMP by supporting the inter_8x8 mode and using a default zero MV for the intra-coded and view synthesis prediction blocks</a:t>
            </a:r>
          </a:p>
          <a:p>
            <a:pPr lvl="1"/>
            <a:r>
              <a:rPr lang="en-US" dirty="0" smtClean="0"/>
              <a:t>Prevent the encoder from creating an illegal </a:t>
            </a:r>
            <a:r>
              <a:rPr lang="en-US" dirty="0" err="1" smtClean="0"/>
              <a:t>bitstream</a:t>
            </a:r>
            <a:r>
              <a:rPr lang="en-US" dirty="0" smtClean="0"/>
              <a:t> that violates the current IVMP flag constraint</a:t>
            </a:r>
          </a:p>
          <a:p>
            <a:pPr lvl="1"/>
            <a:r>
              <a:rPr lang="en-US" dirty="0" smtClean="0"/>
              <a:t>Remove the condition checking on the encoder side</a:t>
            </a:r>
          </a:p>
          <a:p>
            <a:r>
              <a:rPr lang="en-US" dirty="0" smtClean="0"/>
              <a:t>Additional benefit: 0.6% and 0.1% BD-rate savings for depth coding and synthesized views, respectively, without run time increase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270180" cy="658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inside-view motion prediction (IVMP)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48"/>
            <a:ext cx="8054975" cy="52573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 encode the depth efficiently, IVMP allows the inheritance of the motion information (including the </a:t>
            </a:r>
            <a:r>
              <a:rPr lang="en-US" dirty="0" err="1" smtClean="0"/>
              <a:t>mb_type</a:t>
            </a:r>
            <a:r>
              <a:rPr lang="en-US" dirty="0" smtClean="0"/>
              <a:t>, reference indices, and motion vectors) from the co-located MBs in texture </a:t>
            </a:r>
          </a:p>
          <a:p>
            <a:r>
              <a:rPr lang="en-GB" dirty="0" smtClean="0"/>
              <a:t>For </a:t>
            </a:r>
            <a:r>
              <a:rPr lang="en-US" dirty="0" smtClean="0"/>
              <a:t>quarter-resolution depth </a:t>
            </a:r>
            <a:r>
              <a:rPr lang="en-GB" dirty="0" smtClean="0"/>
              <a:t>coding</a:t>
            </a:r>
            <a:r>
              <a:rPr lang="en-US" dirty="0" smtClean="0"/>
              <a:t>, one MB in the depth view corresponds to four co-located MBs in the texture 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flag is signaled in each MB to indicate whether the IVMP mode is enabled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직사각형 11"/>
          <p:cNvSpPr/>
          <p:nvPr/>
        </p:nvSpPr>
        <p:spPr>
          <a:xfrm>
            <a:off x="2263441" y="3376858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7" name="직사각형 12"/>
          <p:cNvSpPr/>
          <p:nvPr/>
        </p:nvSpPr>
        <p:spPr>
          <a:xfrm>
            <a:off x="3121804" y="3376858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8" name="직사각형 13"/>
          <p:cNvSpPr/>
          <p:nvPr/>
        </p:nvSpPr>
        <p:spPr>
          <a:xfrm>
            <a:off x="2263441" y="4210296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9" name="직사각형 14"/>
          <p:cNvSpPr/>
          <p:nvPr/>
        </p:nvSpPr>
        <p:spPr>
          <a:xfrm>
            <a:off x="3121804" y="4210296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2541490" y="3006971"/>
            <a:ext cx="11794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9pPr>
          </a:lstStyle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texture view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830150" y="3448866"/>
            <a:ext cx="1040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9pPr>
          </a:lstStyle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depth view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486668" y="5074296"/>
            <a:ext cx="12891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9pPr>
          </a:lstStyle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4 texture MBs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813988" y="4920407"/>
            <a:ext cx="10999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1pPr>
            <a:lvl2pPr marL="4572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2pPr>
            <a:lvl3pPr marL="9144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3pPr>
            <a:lvl4pPr marL="13716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4pPr>
            <a:lvl5pPr marL="1828800" algn="l" rtl="0" fontAlgn="base" latinLnBrk="1">
              <a:spcBef>
                <a:spcPct val="5000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산돌고딕B" pitchFamily="18" charset="-127"/>
                <a:ea typeface="산돌고딕B" pitchFamily="18" charset="-127"/>
                <a:cs typeface="+mn-cs"/>
              </a:defRPr>
            </a:lvl9pPr>
          </a:lstStyle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1 depth MB</a:t>
            </a:r>
            <a:endParaRPr lang="en-US" b="0" dirty="0">
              <a:latin typeface="Arial" charset="0"/>
              <a:cs typeface="Arial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934824" y="3828611"/>
          <a:ext cx="858362" cy="824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181"/>
                <a:gridCol w="429181"/>
              </a:tblGrid>
              <a:tr h="412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A’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B’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12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C’</a:t>
                      </a:r>
                    </a:p>
                  </a:txBody>
                  <a:tcPr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applying IVMP, the encoder needs to perform a check of </a:t>
            </a:r>
            <a:r>
              <a:rPr lang="en-US" dirty="0" err="1" smtClean="0"/>
              <a:t>mb_type</a:t>
            </a:r>
            <a:r>
              <a:rPr lang="en-US" dirty="0" smtClean="0"/>
              <a:t> of the co-located MBs in the texture view. </a:t>
            </a:r>
          </a:p>
          <a:p>
            <a:r>
              <a:rPr lang="en-US" dirty="0" smtClean="0"/>
              <a:t>If one of the following conditions is true, the IVMP flag shall be forced to be zero and transmitted:</a:t>
            </a:r>
          </a:p>
          <a:p>
            <a:pPr lvl="1"/>
            <a:r>
              <a:rPr lang="en-GB" dirty="0" smtClean="0"/>
              <a:t>For full-resolution depth coding, the co-located MB in the texture view is </a:t>
            </a:r>
            <a:r>
              <a:rPr lang="en-GB" dirty="0" smtClean="0">
                <a:solidFill>
                  <a:srgbClr val="0000FF"/>
                </a:solidFill>
              </a:rPr>
              <a:t>intra coded</a:t>
            </a:r>
            <a:r>
              <a:rPr lang="en-GB" dirty="0" smtClean="0"/>
              <a:t>, or </a:t>
            </a:r>
            <a:r>
              <a:rPr lang="en-GB" dirty="0" smtClean="0">
                <a:solidFill>
                  <a:srgbClr val="0000FF"/>
                </a:solidFill>
              </a:rPr>
              <a:t>view synthesis prediction</a:t>
            </a:r>
            <a:r>
              <a:rPr lang="en-GB" dirty="0" smtClean="0"/>
              <a:t>.</a:t>
            </a:r>
            <a:endParaRPr lang="en-US" dirty="0" smtClean="0"/>
          </a:p>
          <a:p>
            <a:pPr lvl="1"/>
            <a:r>
              <a:rPr lang="en-GB" dirty="0" smtClean="0"/>
              <a:t>For </a:t>
            </a:r>
            <a:r>
              <a:rPr lang="en-US" dirty="0" smtClean="0"/>
              <a:t>quarter-resolution depth </a:t>
            </a:r>
            <a:r>
              <a:rPr lang="en-GB" dirty="0" smtClean="0"/>
              <a:t>coding, if </a:t>
            </a:r>
            <a:r>
              <a:rPr lang="en-US" dirty="0" smtClean="0"/>
              <a:t>any of the four co-located MBs in the texture view is </a:t>
            </a:r>
            <a:r>
              <a:rPr lang="en-US" dirty="0" smtClean="0">
                <a:solidFill>
                  <a:srgbClr val="0000FF"/>
                </a:solidFill>
              </a:rPr>
              <a:t>intra coded</a:t>
            </a:r>
            <a:r>
              <a:rPr lang="en-US" dirty="0" smtClean="0"/>
              <a:t>, or its </a:t>
            </a:r>
            <a:r>
              <a:rPr lang="en-US" dirty="0" err="1" smtClean="0"/>
              <a:t>mb_type</a:t>
            </a:r>
            <a:r>
              <a:rPr lang="en-US" dirty="0" smtClean="0"/>
              <a:t> is equal to </a:t>
            </a:r>
            <a:r>
              <a:rPr lang="en-US" dirty="0" smtClean="0">
                <a:solidFill>
                  <a:srgbClr val="0000FF"/>
                </a:solidFill>
              </a:rPr>
              <a:t>P_8x8/P_8x8ref0/B_8x8</a:t>
            </a:r>
            <a:r>
              <a:rPr lang="en-US" dirty="0" smtClean="0"/>
              <a:t>, or </a:t>
            </a:r>
            <a:r>
              <a:rPr lang="en-US" dirty="0" smtClean="0">
                <a:solidFill>
                  <a:srgbClr val="0000FF"/>
                </a:solidFill>
              </a:rPr>
              <a:t>view synthesis prediction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Problem: </a:t>
            </a:r>
            <a:r>
              <a:rPr lang="en-US" dirty="0" smtClean="0"/>
              <a:t>syntax wise, the encoder can still signal the IVMP mode on, even though one of the above conditions is true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</a:p>
          <a:p>
            <a:pPr lvl="1"/>
            <a:r>
              <a:rPr lang="en-US" dirty="0" smtClean="0"/>
              <a:t>To prevent the encoder from creating an illegal </a:t>
            </a:r>
            <a:r>
              <a:rPr lang="en-US" dirty="0" err="1" smtClean="0"/>
              <a:t>bitstream</a:t>
            </a:r>
            <a:r>
              <a:rPr lang="en-US" dirty="0" smtClean="0"/>
              <a:t> that violates the current IVMP flag constraint</a:t>
            </a:r>
          </a:p>
          <a:p>
            <a:pPr lvl="1"/>
            <a:r>
              <a:rPr lang="en-US" dirty="0" smtClean="0"/>
              <a:t>To remove the </a:t>
            </a:r>
            <a:r>
              <a:rPr lang="en-US" dirty="0" err="1" smtClean="0"/>
              <a:t>mb_type</a:t>
            </a:r>
            <a:r>
              <a:rPr lang="en-US" dirty="0" smtClean="0"/>
              <a:t> checking on the encoder side</a:t>
            </a:r>
          </a:p>
          <a:p>
            <a:r>
              <a:rPr lang="en-US" dirty="0" smtClean="0"/>
              <a:t>Propose to support any condition and remove the constraint of IVMP</a:t>
            </a:r>
          </a:p>
          <a:p>
            <a:pPr lvl="1"/>
            <a:r>
              <a:rPr lang="en-US" dirty="0" smtClean="0"/>
              <a:t>Enable P8x8 in quarter-resolution depth coding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(reuse the same inheritance procedure of P8x16)</a:t>
            </a:r>
          </a:p>
          <a:p>
            <a:pPr lvl="1"/>
            <a:r>
              <a:rPr lang="en-US" dirty="0" smtClean="0"/>
              <a:t>The region with intra-coded or inter-view prediction is filled up with zero motion vector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208902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ATM-6.0 under CTC</a:t>
            </a:r>
          </a:p>
          <a:p>
            <a:r>
              <a:rPr lang="en-US" dirty="0" smtClean="0"/>
              <a:t>Tested  : Proposed modification</a:t>
            </a:r>
          </a:p>
          <a:p>
            <a:r>
              <a:rPr lang="en-US" dirty="0" smtClean="0"/>
              <a:t>0.6% BD-rate saving for depth coding, 0.1% BD-rate saving for </a:t>
            </a:r>
            <a:r>
              <a:rPr lang="en-US" dirty="0" err="1" smtClean="0"/>
              <a:t>synthesed</a:t>
            </a:r>
            <a:endParaRPr lang="en-US" dirty="0" smtClean="0"/>
          </a:p>
          <a:p>
            <a:r>
              <a:rPr lang="en-US" dirty="0" smtClean="0"/>
              <a:t>Prevent the illegal </a:t>
            </a:r>
            <a:r>
              <a:rPr lang="en-US" dirty="0" err="1" smtClean="0"/>
              <a:t>bitstream</a:t>
            </a:r>
            <a:r>
              <a:rPr lang="en-US" dirty="0" smtClean="0"/>
              <a:t> and remove the checking on the encoder side</a:t>
            </a:r>
          </a:p>
          <a:p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5616" y="3356992"/>
          <a:ext cx="6665739" cy="252161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97865"/>
                <a:gridCol w="973514"/>
                <a:gridCol w="884200"/>
                <a:gridCol w="928857"/>
                <a:gridCol w="1089621"/>
                <a:gridCol w="1000307"/>
                <a:gridCol w="991375"/>
              </a:tblGrid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Synthesed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Complexity estimate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, %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99.93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101.58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99.78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102.56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99.78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96.18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100.34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100.11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100.26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101.77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100.24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101.49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FF"/>
                          </a:solidFill>
                          <a:latin typeface="Calibri"/>
                          <a:ea typeface="+mn-ea"/>
                          <a:cs typeface="+mn-cs"/>
                        </a:rPr>
                        <a:t>-0.1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100.52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42844" y="5929330"/>
            <a:ext cx="9001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000" kern="0" dirty="0" smtClean="0">
                <a:solidFill>
                  <a:srgbClr val="FFC000"/>
                </a:solidFill>
                <a:latin typeface="Arial"/>
                <a:ea typeface="標楷體"/>
                <a:cs typeface="+mn-cs"/>
              </a:rPr>
              <a:t>Results crosschecked and confirmed in JCT3V-C0224 &amp; JCT3V-C0227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an unconstrained IVMP by </a:t>
            </a:r>
          </a:p>
          <a:p>
            <a:pPr lvl="1"/>
            <a:r>
              <a:rPr lang="en-US" dirty="0" smtClean="0"/>
              <a:t>supporting inter 8x8 modes in quarter-resolution depth coding</a:t>
            </a:r>
          </a:p>
          <a:p>
            <a:pPr lvl="1"/>
            <a:r>
              <a:rPr lang="en-US" dirty="0" smtClean="0"/>
              <a:t>using a default zero MV for the intra-coded and view synthesis prediction blocks</a:t>
            </a:r>
          </a:p>
          <a:p>
            <a:r>
              <a:rPr lang="en-US" dirty="0" smtClean="0"/>
              <a:t>Prevent the encoder from creating an illegal </a:t>
            </a:r>
            <a:r>
              <a:rPr lang="en-US" dirty="0" err="1" smtClean="0"/>
              <a:t>bitstream</a:t>
            </a:r>
            <a:r>
              <a:rPr lang="en-US" dirty="0" smtClean="0"/>
              <a:t> that violates the current IVMP flag constraint</a:t>
            </a:r>
          </a:p>
          <a:p>
            <a:r>
              <a:rPr lang="en-US" dirty="0" smtClean="0"/>
              <a:t>Remove the </a:t>
            </a:r>
            <a:r>
              <a:rPr lang="en-US" dirty="0" err="1" smtClean="0"/>
              <a:t>mb_type</a:t>
            </a:r>
            <a:r>
              <a:rPr lang="en-US" dirty="0" smtClean="0"/>
              <a:t> checking on the encoder side</a:t>
            </a:r>
          </a:p>
          <a:p>
            <a:r>
              <a:rPr lang="en-US" dirty="0" smtClean="0"/>
              <a:t>The experimental results reportedly show 0.6% and 0.1% BD-rate savings for depth coding and synthesized views, respectively, without encoding or decoding time increase</a:t>
            </a:r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6</a:t>
            </a:fld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15140</TotalTime>
  <Words>635</Words>
  <Application>Microsoft Office PowerPoint</Application>
  <PresentationFormat>On-screen Show (4:3)</PresentationFormat>
  <Paragraphs>141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3D-CE3.a related: Unconstrained inside-view motion prediction in 3D video coding</vt:lpstr>
      <vt:lpstr>Overall Summary</vt:lpstr>
      <vt:lpstr>Introduction to inside-view motion prediction (IVMP)</vt:lpstr>
      <vt:lpstr>Problem Statement</vt:lpstr>
      <vt:lpstr>Proposed Modification</vt:lpstr>
      <vt:lpstr>Experiment Results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1812</cp:revision>
  <dcterms:created xsi:type="dcterms:W3CDTF">2008-02-20T09:40:59Z</dcterms:created>
  <dcterms:modified xsi:type="dcterms:W3CDTF">2013-01-17T18:57:38Z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-397653390</vt:i4>
  </property>
  <property fmtid="{D5CDD505-2E9C-101B-9397-08002B2CF9AE}" pid="3" name="_NewReviewCycle">
    <vt:lpwstr/>
  </property>
  <property fmtid="{D5CDD505-2E9C-101B-9397-08002B2CF9AE}" pid="4" name="_EmailSubject">
    <vt:lpwstr>JCT3V-C0136.pptx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