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5" r:id="rId2"/>
    <p:sldId id="397" r:id="rId3"/>
    <p:sldId id="408" r:id="rId4"/>
    <p:sldId id="410" r:id="rId5"/>
    <p:sldId id="400" r:id="rId6"/>
    <p:sldId id="401" r:id="rId7"/>
    <p:sldId id="395" r:id="rId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70" d="100"/>
          <a:sy n="70" d="100"/>
        </p:scale>
        <p:origin x="-4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JCT3V-C0133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/>
              <a:t>3D-CE2.a results on simplified inter-view candidate derivation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JCT3V-C0133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3rd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smtClean="0"/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– 23 Jan.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ATM-6.0, the inter-view candidate in Skip/Direct mode is derived from </a:t>
            </a:r>
            <a:r>
              <a:rPr lang="en-US" dirty="0" smtClean="0">
                <a:solidFill>
                  <a:srgbClr val="0000FF"/>
                </a:solidFill>
              </a:rPr>
              <a:t>two different corresponding blocks</a:t>
            </a:r>
          </a:p>
          <a:p>
            <a:r>
              <a:rPr lang="en-US" dirty="0" smtClean="0"/>
              <a:t>This contribution proposes to derive the inter-view candidate from </a:t>
            </a:r>
            <a:r>
              <a:rPr lang="en-US" dirty="0" smtClean="0">
                <a:solidFill>
                  <a:srgbClr val="0000FF"/>
                </a:solidFill>
              </a:rPr>
              <a:t>a single corresponding block</a:t>
            </a:r>
            <a:r>
              <a:rPr lang="en-US" dirty="0" smtClean="0"/>
              <a:t> to reduce the complexity for inter-view motion data fetch</a:t>
            </a:r>
          </a:p>
          <a:p>
            <a:r>
              <a:rPr lang="en-US" dirty="0" smtClean="0"/>
              <a:t>The experimental results show no coding loss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Inter-view Candidate Derivation in ATM6.0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042988"/>
            <a:ext cx="8054975" cy="252715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MV_</a:t>
            </a:r>
            <a:r>
              <a:rPr lang="en-US" dirty="0" smtClean="0">
                <a:solidFill>
                  <a:srgbClr val="0000FF"/>
                </a:solidFill>
              </a:rPr>
              <a:t>L0</a:t>
            </a:r>
          </a:p>
          <a:p>
            <a:pPr lvl="1"/>
            <a:r>
              <a:rPr lang="en-US" dirty="0" smtClean="0"/>
              <a:t>DV_</a:t>
            </a:r>
            <a:r>
              <a:rPr lang="en-US" dirty="0" smtClean="0">
                <a:solidFill>
                  <a:srgbClr val="0000FF"/>
                </a:solidFill>
              </a:rPr>
              <a:t>L0: </a:t>
            </a:r>
            <a:r>
              <a:rPr lang="en-US" b="1" dirty="0" smtClean="0"/>
              <a:t>Median</a:t>
            </a:r>
            <a:r>
              <a:rPr lang="en-US" dirty="0" smtClean="0"/>
              <a:t>(DV_</a:t>
            </a:r>
            <a:r>
              <a:rPr lang="en-US" dirty="0" smtClean="0">
                <a:solidFill>
                  <a:srgbClr val="0000FF"/>
                </a:solidFill>
              </a:rPr>
              <a:t>L0</a:t>
            </a:r>
            <a:r>
              <a:rPr lang="en-US" dirty="0" smtClean="0"/>
              <a:t>_A, DV_</a:t>
            </a:r>
            <a:r>
              <a:rPr lang="en-US" dirty="0" smtClean="0">
                <a:solidFill>
                  <a:srgbClr val="0000FF"/>
                </a:solidFill>
              </a:rPr>
              <a:t>L0</a:t>
            </a:r>
            <a:r>
              <a:rPr lang="en-US" dirty="0" smtClean="0"/>
              <a:t>_B, DV_</a:t>
            </a:r>
            <a:r>
              <a:rPr lang="en-US" dirty="0" smtClean="0">
                <a:solidFill>
                  <a:srgbClr val="0000FF"/>
                </a:solidFill>
              </a:rPr>
              <a:t>L0</a:t>
            </a:r>
            <a:r>
              <a:rPr lang="en-US" dirty="0" smtClean="0"/>
              <a:t>_C), a</a:t>
            </a:r>
            <a:r>
              <a:rPr lang="en-US" altLang="zh-TW" dirty="0" smtClean="0"/>
              <a:t>n unavailable DV is replaced by a DV </a:t>
            </a:r>
            <a:r>
              <a:rPr lang="en-GB" altLang="zh-TW" dirty="0" smtClean="0"/>
              <a:t>derived from the maximum of four corner depth values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MV from List 0 </a:t>
            </a:r>
            <a:r>
              <a:rPr lang="en-US" dirty="0" smtClean="0">
                <a:solidFill>
                  <a:srgbClr val="000000"/>
                </a:solidFill>
              </a:rPr>
              <a:t>of the corresponding block located by DV_</a:t>
            </a:r>
            <a:r>
              <a:rPr lang="en-US" dirty="0" smtClean="0">
                <a:solidFill>
                  <a:srgbClr val="0000FF"/>
                </a:solidFill>
              </a:rPr>
              <a:t>L0</a:t>
            </a:r>
            <a:endParaRPr lang="en-US" dirty="0" smtClean="0"/>
          </a:p>
          <a:p>
            <a:r>
              <a:rPr lang="en-US" dirty="0" smtClean="0"/>
              <a:t>MV_</a:t>
            </a:r>
            <a:r>
              <a:rPr lang="en-US" dirty="0" smtClean="0">
                <a:solidFill>
                  <a:srgbClr val="FF0000"/>
                </a:solidFill>
              </a:rPr>
              <a:t>L1</a:t>
            </a:r>
          </a:p>
          <a:p>
            <a:pPr lvl="1"/>
            <a:r>
              <a:rPr lang="en-US" dirty="0" smtClean="0"/>
              <a:t>DV_</a:t>
            </a:r>
            <a:r>
              <a:rPr lang="en-US" dirty="0" smtClean="0">
                <a:solidFill>
                  <a:srgbClr val="FF0000"/>
                </a:solidFill>
              </a:rPr>
              <a:t>L1: </a:t>
            </a:r>
            <a:r>
              <a:rPr lang="en-US" b="1" dirty="0" smtClean="0"/>
              <a:t>Median</a:t>
            </a:r>
            <a:r>
              <a:rPr lang="en-US" dirty="0" smtClean="0"/>
              <a:t>(DV_</a:t>
            </a:r>
            <a:r>
              <a:rPr lang="en-US" dirty="0" smtClean="0">
                <a:solidFill>
                  <a:srgbClr val="FF0000"/>
                </a:solidFill>
              </a:rPr>
              <a:t>L1</a:t>
            </a:r>
            <a:r>
              <a:rPr lang="en-US" dirty="0" smtClean="0"/>
              <a:t>_A, DV_</a:t>
            </a:r>
            <a:r>
              <a:rPr lang="en-US" dirty="0" smtClean="0">
                <a:solidFill>
                  <a:srgbClr val="FF0000"/>
                </a:solidFill>
              </a:rPr>
              <a:t>L1</a:t>
            </a:r>
            <a:r>
              <a:rPr lang="en-US" dirty="0" smtClean="0"/>
              <a:t>_B, DV_</a:t>
            </a:r>
            <a:r>
              <a:rPr lang="en-US" dirty="0" smtClean="0">
                <a:solidFill>
                  <a:srgbClr val="FF0000"/>
                </a:solidFill>
              </a:rPr>
              <a:t>L1</a:t>
            </a:r>
            <a:r>
              <a:rPr lang="en-US" dirty="0" smtClean="0"/>
              <a:t>_C) , a</a:t>
            </a:r>
            <a:r>
              <a:rPr lang="en-US" altLang="zh-TW" dirty="0" smtClean="0"/>
              <a:t>n unavailable DV is replaced by a DV </a:t>
            </a:r>
            <a:r>
              <a:rPr lang="en-GB" altLang="zh-TW" dirty="0" smtClean="0"/>
              <a:t>derived from the maximum of four corner depth values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MV from List 1 </a:t>
            </a:r>
            <a:r>
              <a:rPr lang="en-US" dirty="0" smtClean="0">
                <a:solidFill>
                  <a:srgbClr val="000000"/>
                </a:solidFill>
              </a:rPr>
              <a:t>of the corresponding block located by DV_</a:t>
            </a:r>
            <a:r>
              <a:rPr lang="en-US" dirty="0" smtClean="0">
                <a:solidFill>
                  <a:srgbClr val="FF0000"/>
                </a:solidFill>
              </a:rPr>
              <a:t>L1</a:t>
            </a:r>
          </a:p>
          <a:p>
            <a:r>
              <a:rPr lang="en-US" dirty="0" smtClean="0"/>
              <a:t>Inter-view candidate = {</a:t>
            </a:r>
            <a:r>
              <a:rPr lang="en-US" dirty="0" smtClean="0">
                <a:solidFill>
                  <a:srgbClr val="0070C0"/>
                </a:solidFill>
              </a:rPr>
              <a:t>MV</a:t>
            </a:r>
            <a:r>
              <a:rPr lang="en-US" baseline="-25000" dirty="0" smtClean="0">
                <a:solidFill>
                  <a:srgbClr val="0070C0"/>
                </a:solidFill>
              </a:rPr>
              <a:t>C01,L0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FF0000"/>
                </a:solidFill>
              </a:rPr>
              <a:t>MV</a:t>
            </a:r>
            <a:r>
              <a:rPr lang="en-US" baseline="-25000" dirty="0" smtClean="0">
                <a:solidFill>
                  <a:srgbClr val="FF0000"/>
                </a:solidFill>
              </a:rPr>
              <a:t>C02,L1</a:t>
            </a: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233376" y="3882214"/>
          <a:ext cx="3016104" cy="2292495"/>
        </p:xfrm>
        <a:graphic>
          <a:graphicData uri="http://schemas.openxmlformats.org/drawingml/2006/table">
            <a:tbl>
              <a:tblPr firstRow="1" bandRow="1"/>
              <a:tblGrid>
                <a:gridCol w="502684"/>
                <a:gridCol w="502684"/>
                <a:gridCol w="511544"/>
                <a:gridCol w="493824"/>
                <a:gridCol w="502684"/>
                <a:gridCol w="502684"/>
              </a:tblGrid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 flipV="1">
            <a:off x="2718391" y="4058831"/>
            <a:ext cx="4189227" cy="1137684"/>
          </a:xfrm>
          <a:prstGeom prst="straightConnector1">
            <a:avLst/>
          </a:prstGeom>
          <a:solidFill>
            <a:srgbClr val="BBE0E3"/>
          </a:solidFill>
          <a:ln w="15875" cap="flat" cmpd="sng" algn="ctr">
            <a:solidFill>
              <a:srgbClr val="00B0F0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419601" y="4377809"/>
            <a:ext cx="20520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DV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L0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900529" y="4016302"/>
          <a:ext cx="502684" cy="430736"/>
        </p:xfrm>
        <a:graphic>
          <a:graphicData uri="http://schemas.openxmlformats.org/drawingml/2006/table">
            <a:tbl>
              <a:tblPr firstRow="1" bandRow="1"/>
              <a:tblGrid>
                <a:gridCol w="502684"/>
              </a:tblGrid>
              <a:tr h="430736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673703" y="3474043"/>
            <a:ext cx="2254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{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C01,L0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</a:rPr>
              <a:t>C01,L1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}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2739656" y="4994497"/>
            <a:ext cx="4231758" cy="233916"/>
          </a:xfrm>
          <a:prstGeom prst="straightConnector1">
            <a:avLst/>
          </a:prstGeom>
          <a:solidFill>
            <a:srgbClr val="BBE0E3"/>
          </a:solidFill>
          <a:ln w="15875" cap="flat" cmpd="sng" algn="ctr">
            <a:solidFill>
              <a:srgbClr val="FF0000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795285" y="5136265"/>
            <a:ext cx="847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7010398" y="4827921"/>
          <a:ext cx="502684" cy="430736"/>
        </p:xfrm>
        <a:graphic>
          <a:graphicData uri="http://schemas.openxmlformats.org/drawingml/2006/table">
            <a:tbl>
              <a:tblPr firstRow="1" bandRow="1"/>
              <a:tblGrid>
                <a:gridCol w="502684"/>
              </a:tblGrid>
              <a:tr h="430736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602818" y="5306387"/>
            <a:ext cx="2254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{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</a:rPr>
              <a:t>C02,L0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C02,L1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}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0" y="5805377"/>
            <a:ext cx="1329070" cy="369332"/>
          </a:xfrm>
          <a:prstGeom prst="rect">
            <a:avLst/>
          </a:prstGeom>
          <a:noFill/>
          <a:ln w="6350"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Base view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728986"/>
          </a:xfrm>
        </p:spPr>
        <p:txBody>
          <a:bodyPr/>
          <a:lstStyle/>
          <a:p>
            <a:r>
              <a:rPr lang="en-US" sz="1900" dirty="0" smtClean="0"/>
              <a:t>Single DV to locate single corresponding block for List 0 and List 1 </a:t>
            </a:r>
            <a:endParaRPr lang="en-US" sz="1900" dirty="0" smtClean="0">
              <a:solidFill>
                <a:srgbClr val="0000FF"/>
              </a:solidFill>
            </a:endParaRPr>
          </a:p>
          <a:p>
            <a:pPr lvl="1"/>
            <a:r>
              <a:rPr lang="en-US" sz="1600" dirty="0" smtClean="0"/>
              <a:t>DV</a:t>
            </a:r>
            <a:r>
              <a:rPr lang="en-US" sz="1600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/>
              <a:t>Median</a:t>
            </a:r>
            <a:r>
              <a:rPr lang="en-US" sz="1600" dirty="0" smtClean="0"/>
              <a:t>(DV_A, DV_B, DV_C), a</a:t>
            </a:r>
            <a:r>
              <a:rPr lang="en-US" altLang="zh-TW" sz="1600" dirty="0" smtClean="0"/>
              <a:t>n unavailable DV is replaced by a DV </a:t>
            </a:r>
            <a:r>
              <a:rPr lang="en-GB" altLang="zh-TW" sz="1600" dirty="0" smtClean="0"/>
              <a:t>derived from the maximum of four corner depth values</a:t>
            </a:r>
            <a:endParaRPr lang="en-US" sz="1600" dirty="0" smtClean="0"/>
          </a:p>
          <a:p>
            <a:r>
              <a:rPr lang="en-US" sz="1900" dirty="0" smtClean="0"/>
              <a:t>Inter-view candidate = {</a:t>
            </a:r>
            <a:r>
              <a:rPr lang="en-US" sz="1900" dirty="0" smtClean="0">
                <a:solidFill>
                  <a:srgbClr val="0070C0"/>
                </a:solidFill>
              </a:rPr>
              <a:t>MV</a:t>
            </a:r>
            <a:r>
              <a:rPr lang="en-US" sz="1900" baseline="-25000" dirty="0" smtClean="0">
                <a:solidFill>
                  <a:srgbClr val="0070C0"/>
                </a:solidFill>
              </a:rPr>
              <a:t>C0,L0</a:t>
            </a:r>
            <a:r>
              <a:rPr lang="en-US" sz="1900" dirty="0" smtClean="0"/>
              <a:t>,</a:t>
            </a:r>
            <a:r>
              <a:rPr lang="en-US" sz="1900" dirty="0" smtClean="0">
                <a:solidFill>
                  <a:srgbClr val="FF0000"/>
                </a:solidFill>
              </a:rPr>
              <a:t>MV</a:t>
            </a:r>
            <a:r>
              <a:rPr lang="en-US" sz="1900" baseline="-25000" dirty="0" smtClean="0">
                <a:solidFill>
                  <a:srgbClr val="FF0000"/>
                </a:solidFill>
              </a:rPr>
              <a:t>C0,L1</a:t>
            </a:r>
            <a:r>
              <a:rPr lang="en-US" sz="1900" dirty="0" smtClean="0"/>
              <a:t>}</a:t>
            </a:r>
            <a:endParaRPr lang="en-US" sz="1900" baseline="-25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36920" y="3651103"/>
          <a:ext cx="3016104" cy="2292495"/>
        </p:xfrm>
        <a:graphic>
          <a:graphicData uri="http://schemas.openxmlformats.org/drawingml/2006/table">
            <a:tbl>
              <a:tblPr firstRow="1" bandRow="1"/>
              <a:tblGrid>
                <a:gridCol w="502684"/>
                <a:gridCol w="502684"/>
                <a:gridCol w="511544"/>
                <a:gridCol w="493824"/>
                <a:gridCol w="502684"/>
                <a:gridCol w="502684"/>
              </a:tblGrid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58499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 bwMode="auto">
          <a:xfrm flipV="1">
            <a:off x="2721935" y="4646428"/>
            <a:ext cx="4008474" cy="318976"/>
          </a:xfrm>
          <a:prstGeom prst="straightConnector1">
            <a:avLst/>
          </a:prstGeom>
          <a:solidFill>
            <a:srgbClr val="BBE0E3"/>
          </a:solidFill>
          <a:ln w="15875" cap="flat" cmpd="sng" algn="ctr">
            <a:solidFill>
              <a:srgbClr val="000000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508205" y="4455041"/>
            <a:ext cx="20520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723320" y="4433777"/>
          <a:ext cx="502684" cy="430736"/>
        </p:xfrm>
        <a:graphic>
          <a:graphicData uri="http://schemas.openxmlformats.org/drawingml/2006/table">
            <a:tbl>
              <a:tblPr firstRow="1" bandRow="1"/>
              <a:tblGrid>
                <a:gridCol w="502684"/>
              </a:tblGrid>
              <a:tr h="430736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標楷體"/>
                        </a:defRPr>
                      </a:lvl9pPr>
                    </a:lstStyle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315739" y="3987211"/>
            <a:ext cx="2254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{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C0,L0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MV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C0,L1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}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3963" y="5816009"/>
            <a:ext cx="1329070" cy="369332"/>
          </a:xfrm>
          <a:prstGeom prst="rect">
            <a:avLst/>
          </a:prstGeom>
          <a:noFill/>
          <a:ln w="6350"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Base view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ATM-6.0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5616" y="2564904"/>
          <a:ext cx="6665739" cy="252161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97865"/>
                <a:gridCol w="973514"/>
                <a:gridCol w="884200"/>
                <a:gridCol w="928857"/>
                <a:gridCol w="1089621"/>
                <a:gridCol w="1000307"/>
                <a:gridCol w="991375"/>
              </a:tblGrid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Synthesed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simplification is proposed to directly derive the inter-view candidate from single corresponding block</a:t>
            </a:r>
          </a:p>
          <a:p>
            <a:r>
              <a:rPr lang="en-US" dirty="0" smtClean="0"/>
              <a:t>The complexity and memory access for inter-view motion data fetch are reduced</a:t>
            </a:r>
          </a:p>
          <a:p>
            <a:r>
              <a:rPr lang="en-US" dirty="0" smtClean="0"/>
              <a:t>No coding loss</a:t>
            </a:r>
          </a:p>
          <a:p>
            <a:r>
              <a:rPr lang="en-US" dirty="0" smtClean="0"/>
              <a:t>We suggest the proposed simplification be adopted in 3D-AVC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13889</TotalTime>
  <Words>405</Words>
  <Application>Microsoft Office PowerPoint</Application>
  <PresentationFormat>On-screen Show (4:3)</PresentationFormat>
  <Paragraphs>129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Corporate ppt templatel_Confidential A</vt:lpstr>
      <vt:lpstr>3D-CE2.a results on simplified inter-view candidate derivation</vt:lpstr>
      <vt:lpstr>Overall Summary</vt:lpstr>
      <vt:lpstr>Inter-view Candidate Derivation in ATM6.0</vt:lpstr>
      <vt:lpstr>Proposed Simplification</vt:lpstr>
      <vt:lpstr>Experiment Results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1787</cp:revision>
  <dcterms:created xsi:type="dcterms:W3CDTF">2008-02-20T09:40:59Z</dcterms:created>
  <dcterms:modified xsi:type="dcterms:W3CDTF">2013-01-17T18:11:45Z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-1782405290</vt:i4>
  </property>
  <property fmtid="{D5CDD505-2E9C-101B-9397-08002B2CF9AE}" pid="3" name="_NewReviewCycle">
    <vt:lpwstr/>
  </property>
  <property fmtid="{D5CDD505-2E9C-101B-9397-08002B2CF9AE}" pid="4" name="_EmailSubject">
    <vt:lpwstr>JCT3V-C0133.pptx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