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3" r:id="rId2"/>
    <p:sldId id="414" r:id="rId3"/>
    <p:sldId id="415" r:id="rId4"/>
    <p:sldId id="416" r:id="rId5"/>
    <p:sldId id="417" r:id="rId6"/>
    <p:sldId id="418" r:id="rId7"/>
    <p:sldId id="419" r:id="rId8"/>
    <p:sldId id="395" r:id="rId9"/>
    <p:sldId id="412" r:id="rId10"/>
    <p:sldId id="413" r:id="rId1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93088" autoAdjust="0"/>
  </p:normalViewPr>
  <p:slideViewPr>
    <p:cSldViewPr snapToObjects="1">
      <p:cViewPr varScale="1">
        <p:scale>
          <a:sx n="68" d="100"/>
          <a:sy n="68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Problem and </a:t>
            </a:r>
            <a:r>
              <a:rPr lang="en-US" altLang="zh-TW" dirty="0" err="1" smtClean="0"/>
              <a:t>proposeVSP</a:t>
            </a:r>
            <a:r>
              <a:rPr lang="en-US" altLang="zh-TW" dirty="0" smtClean="0"/>
              <a:t> off, finding inter-view reference without warping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3" descr="cover_back_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8025"/>
            <a:ext cx="9144000" cy="3352800"/>
          </a:xfrm>
          <a:prstGeom prst="rect">
            <a:avLst/>
          </a:prstGeom>
          <a:noFill/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JCT3V-C0131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JCT3V-C0131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JCT3V-C0131</a:t>
            </a:r>
            <a:br>
              <a:rPr lang="en-US" altLang="zh-TW" dirty="0" smtClean="0"/>
            </a:br>
            <a:r>
              <a:rPr lang="en-US" altLang="zh-TW" dirty="0" smtClean="0"/>
              <a:t>3D-CE1.h results on </a:t>
            </a:r>
            <a:br>
              <a:rPr lang="en-US" altLang="zh-TW" dirty="0" smtClean="0"/>
            </a:br>
            <a:r>
              <a:rPr lang="en-US" altLang="zh-TW" dirty="0" smtClean="0"/>
              <a:t>Depth-oriented Neighboring Block Disparity Vector (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) with Virtual Depth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b="1" dirty="0" smtClean="0"/>
              <a:t>Yu-Lin Chang, Chi-Ling Wu, Yu-</a:t>
            </a:r>
            <a:r>
              <a:rPr lang="en-US" altLang="zh-TW" b="1" dirty="0" err="1" smtClean="0"/>
              <a:t>Pao</a:t>
            </a:r>
            <a:r>
              <a:rPr lang="en-US" altLang="zh-TW" b="1" dirty="0" smtClean="0"/>
              <a:t> Tsai, and Shawmin Lei (</a:t>
            </a:r>
            <a:r>
              <a:rPr lang="en-US" altLang="zh-TW" b="1" dirty="0" err="1" smtClean="0"/>
              <a:t>MediaTek</a:t>
            </a:r>
            <a:r>
              <a:rPr lang="en-US" altLang="zh-TW" b="1" dirty="0" smtClean="0"/>
              <a:t>)</a:t>
            </a:r>
            <a:endParaRPr lang="zh-TW" altLang="en-US" b="1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211960" y="5621338"/>
            <a:ext cx="4622479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smtClean="0"/>
              <a:t>Yu-Lin Chang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JCT on 3D Video Coding Extension Development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Jan.,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Complexity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Maximum depth is used here, but can be simplified by many other related methods</a:t>
            </a:r>
          </a:p>
          <a:p>
            <a:pPr lvl="1"/>
            <a:r>
              <a:rPr lang="en-US" altLang="zh-TW" dirty="0" smtClean="0"/>
              <a:t>Maximum of four corner (JCTVC-B0081)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523456" y="2852936"/>
          <a:ext cx="2344688" cy="21929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086"/>
                <a:gridCol w="293086"/>
                <a:gridCol w="293086"/>
                <a:gridCol w="293086"/>
                <a:gridCol w="293086"/>
                <a:gridCol w="293086"/>
                <a:gridCol w="293086"/>
                <a:gridCol w="293086"/>
              </a:tblGrid>
              <a:tr h="274124">
                <a:tc>
                  <a:txBody>
                    <a:bodyPr/>
                    <a:lstStyle/>
                    <a:p>
                      <a:endParaRPr lang="zh-TW" altLang="en-US" sz="1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274124"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</a:tr>
              <a:tr h="274124"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</a:tr>
              <a:tr h="274124"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</a:tr>
              <a:tr h="274124"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</a:tr>
              <a:tr h="274124"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 dirty="0"/>
                    </a:p>
                  </a:txBody>
                  <a:tcPr/>
                </a:tc>
              </a:tr>
              <a:tr h="274124"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</a:tr>
              <a:tr h="274124">
                <a:tc>
                  <a:txBody>
                    <a:bodyPr/>
                    <a:lstStyle/>
                    <a:p>
                      <a:endParaRPr lang="zh-TW" altLang="en-US" sz="1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Overall Summary of </a:t>
            </a:r>
            <a:r>
              <a:rPr lang="en-US" altLang="zh-TW" dirty="0" err="1" smtClean="0"/>
              <a:t>DoNBDV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4570413"/>
          </a:xfrm>
        </p:spPr>
        <p:txBody>
          <a:bodyPr>
            <a:noAutofit/>
          </a:bodyPr>
          <a:lstStyle/>
          <a:p>
            <a:r>
              <a:rPr lang="en-US" altLang="zh-TW" sz="2000" dirty="0" smtClean="0"/>
              <a:t>Inter-view motion prediction provides more coding gain by using interview candidate with estimated disparity vector</a:t>
            </a:r>
          </a:p>
          <a:p>
            <a:pPr lvl="1"/>
            <a:r>
              <a:rPr lang="en-US" altLang="zh-TW" sz="1800" dirty="0" smtClean="0"/>
              <a:t>Coded depth map, predicted depth map (PDM), and neighboring block disparity vector (NBDV) were used for the estimated disparity vector</a:t>
            </a:r>
          </a:p>
          <a:p>
            <a:pPr lvl="1"/>
            <a:r>
              <a:rPr lang="en-US" altLang="zh-TW" sz="1800" dirty="0" smtClean="0"/>
              <a:t>Interview candidate using depth map provides more coding gains in 3D-AVC</a:t>
            </a:r>
          </a:p>
          <a:p>
            <a:pPr lvl="1"/>
            <a:r>
              <a:rPr lang="en-US" altLang="zh-TW" sz="1800" dirty="0" smtClean="0"/>
              <a:t>Problems</a:t>
            </a:r>
          </a:p>
          <a:p>
            <a:pPr lvl="2"/>
            <a:r>
              <a:rPr lang="en-US" altLang="zh-TW" sz="1600" dirty="0" smtClean="0"/>
              <a:t>PDM: need one more depth map buffer</a:t>
            </a:r>
          </a:p>
          <a:p>
            <a:pPr lvl="2"/>
            <a:r>
              <a:rPr lang="en-US" altLang="zh-TW" sz="1600" dirty="0" smtClean="0"/>
              <a:t>NBDV:  accuracy can be improved but </a:t>
            </a:r>
            <a:r>
              <a:rPr lang="en-US" altLang="zh-TW" sz="1600" u="sng" dirty="0" smtClean="0"/>
              <a:t>no real depth map</a:t>
            </a:r>
            <a:r>
              <a:rPr lang="en-US" altLang="zh-TW" sz="1600" dirty="0" smtClean="0"/>
              <a:t> for current view in current CTC of 3D-HTM</a:t>
            </a:r>
          </a:p>
          <a:p>
            <a:r>
              <a:rPr lang="en-US" altLang="zh-TW" sz="2000" dirty="0" smtClean="0"/>
              <a:t>Proposed depth-oriented neighboring block disparity vector (</a:t>
            </a:r>
            <a:r>
              <a:rPr lang="en-US" altLang="zh-TW" sz="2000" dirty="0" err="1" smtClean="0"/>
              <a:t>DoNBDV</a:t>
            </a:r>
            <a:r>
              <a:rPr lang="en-US" altLang="zh-TW" sz="2000" dirty="0" smtClean="0"/>
              <a:t>)</a:t>
            </a:r>
          </a:p>
          <a:p>
            <a:pPr lvl="1"/>
            <a:r>
              <a:rPr lang="en-US" altLang="zh-TW" sz="1800" dirty="0" smtClean="0"/>
              <a:t>Provide more accurate estimated DV for inter-view motion prediction</a:t>
            </a:r>
          </a:p>
          <a:p>
            <a:pPr lvl="1"/>
            <a:r>
              <a:rPr lang="en-US" altLang="zh-TW" sz="1800" dirty="0" smtClean="0"/>
              <a:t>Use coded depth map in reference picture list, no need to change coding order</a:t>
            </a:r>
          </a:p>
          <a:p>
            <a:pPr lvl="1"/>
            <a:r>
              <a:rPr lang="en-US" altLang="zh-TW" sz="1800" dirty="0" smtClean="0"/>
              <a:t>Performance</a:t>
            </a:r>
          </a:p>
          <a:p>
            <a:pPr lvl="2"/>
            <a:r>
              <a:rPr lang="en-US" altLang="zh-TW" sz="1600" b="1" dirty="0" smtClean="0">
                <a:solidFill>
                  <a:srgbClr val="FF0000"/>
                </a:solidFill>
              </a:rPr>
              <a:t>1.6% </a:t>
            </a:r>
            <a:r>
              <a:rPr lang="en-US" altLang="zh-TW" sz="1600" b="1" dirty="0" smtClean="0">
                <a:solidFill>
                  <a:srgbClr val="0070C0"/>
                </a:solidFill>
              </a:rPr>
              <a:t>and</a:t>
            </a:r>
            <a:r>
              <a:rPr lang="en-US" altLang="zh-TW" sz="1600" b="1" dirty="0" smtClean="0">
                <a:solidFill>
                  <a:srgbClr val="FF0000"/>
                </a:solidFill>
              </a:rPr>
              <a:t> 1.8% </a:t>
            </a:r>
            <a:r>
              <a:rPr lang="en-US" altLang="zh-TW" sz="1600" b="1" dirty="0" smtClean="0">
                <a:solidFill>
                  <a:srgbClr val="0070C0"/>
                </a:solidFill>
              </a:rPr>
              <a:t>BD-rate reduction for video 1 and video 2, </a:t>
            </a:r>
            <a:r>
              <a:rPr lang="en-US" altLang="zh-TW" sz="1600" b="1" dirty="0" smtClean="0">
                <a:solidFill>
                  <a:srgbClr val="FF0000"/>
                </a:solidFill>
              </a:rPr>
              <a:t>0.6%</a:t>
            </a:r>
            <a:r>
              <a:rPr lang="en-US" altLang="zh-TW" sz="1600" b="1" dirty="0" smtClean="0">
                <a:solidFill>
                  <a:srgbClr val="0070C0"/>
                </a:solidFill>
              </a:rPr>
              <a:t> BD-rate reduction for video </a:t>
            </a:r>
            <a:r>
              <a:rPr lang="en-US" altLang="zh-TW" sz="1600" b="1" dirty="0" smtClean="0">
                <a:solidFill>
                  <a:srgbClr val="0070C0"/>
                </a:solidFill>
              </a:rPr>
              <a:t>over </a:t>
            </a:r>
            <a:r>
              <a:rPr lang="en-US" altLang="zh-TW" sz="1600" b="1" dirty="0" smtClean="0">
                <a:solidFill>
                  <a:srgbClr val="0070C0"/>
                </a:solidFill>
              </a:rPr>
              <a:t>total </a:t>
            </a:r>
            <a:r>
              <a:rPr lang="en-US" altLang="zh-TW" sz="1600" b="1" dirty="0" err="1" smtClean="0">
                <a:solidFill>
                  <a:srgbClr val="0070C0"/>
                </a:solidFill>
              </a:rPr>
              <a:t>bitrate</a:t>
            </a:r>
            <a:r>
              <a:rPr lang="en-US" altLang="zh-TW" sz="1600" b="1" dirty="0" smtClean="0">
                <a:solidFill>
                  <a:srgbClr val="0070C0"/>
                </a:solidFill>
              </a:rPr>
              <a:t> </a:t>
            </a:r>
            <a:r>
              <a:rPr lang="en-US" altLang="zh-TW" sz="1600" dirty="0" smtClean="0"/>
              <a:t>over 3D-HTM 5.1 CTC</a:t>
            </a:r>
            <a:endParaRPr lang="zh-TW" altLang="en-US" sz="1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Inter-view Motion Prediction in 3DVC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196751"/>
            <a:ext cx="8198172" cy="5035773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In 3D-AVC, inter-view motion prediction is applied with the interview candidate obtained from real depth map (7% coding gain was observed in JCT3V-A0045)</a:t>
            </a:r>
          </a:p>
          <a:p>
            <a:r>
              <a:rPr lang="en-US" altLang="zh-TW" dirty="0" smtClean="0"/>
              <a:t>In 3D-HEVC, inter-view motion prediction is applied in two modes: the AMVP mode and the merge mode</a:t>
            </a:r>
          </a:p>
          <a:p>
            <a:r>
              <a:rPr lang="en-US" altLang="zh-TW" dirty="0" smtClean="0"/>
              <a:t>AMVP mode</a:t>
            </a:r>
          </a:p>
          <a:p>
            <a:pPr lvl="1"/>
            <a:r>
              <a:rPr lang="en-US" altLang="zh-TW" sz="1800" dirty="0" smtClean="0"/>
              <a:t>Use the NBDV to derive the MCP motion hypothesis or DCP motion hypothesis as the </a:t>
            </a:r>
            <a:r>
              <a:rPr lang="en-US" altLang="zh-TW" sz="1800" u="sng" dirty="0" smtClean="0"/>
              <a:t>interview motion vector predictor</a:t>
            </a:r>
          </a:p>
          <a:p>
            <a:pPr lvl="1"/>
            <a:r>
              <a:rPr lang="en-US" altLang="zh-TW" sz="1800" dirty="0" smtClean="0"/>
              <a:t>An inter-view motion vector predictor is added and inserted at the first position of the candidate list</a:t>
            </a:r>
            <a:endParaRPr lang="en-US" altLang="zh-TW" sz="1800" u="sng" dirty="0" smtClean="0"/>
          </a:p>
          <a:p>
            <a:r>
              <a:rPr lang="en-US" altLang="zh-TW" dirty="0" smtClean="0"/>
              <a:t>Merge mode</a:t>
            </a:r>
          </a:p>
          <a:p>
            <a:pPr lvl="1"/>
            <a:r>
              <a:rPr lang="en-US" altLang="zh-TW" sz="1800" dirty="0" smtClean="0"/>
              <a:t>Use the NBDV to derive the MCP motion hypothesis or DCP motion hypothesis as a </a:t>
            </a:r>
            <a:r>
              <a:rPr lang="en-US" altLang="zh-TW" sz="1800" u="sng" dirty="0" smtClean="0"/>
              <a:t>inter-view motion vector candidate</a:t>
            </a:r>
          </a:p>
          <a:p>
            <a:r>
              <a:rPr lang="en-US" altLang="zh-TW" dirty="0" smtClean="0"/>
              <a:t>With more accurate disparity vector, comes more accurate inter-view motion vector predictor</a:t>
            </a:r>
          </a:p>
          <a:p>
            <a:pPr lvl="1">
              <a:buNone/>
            </a:pPr>
            <a:endParaRPr lang="zh-TW" altLang="en-US" sz="2400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 – Virtual Depth</a:t>
            </a:r>
            <a:endParaRPr lang="zh-TW" altLang="en-US" dirty="0"/>
          </a:p>
        </p:txBody>
      </p:sp>
      <p:sp>
        <p:nvSpPr>
          <p:cNvPr id="68" name="內容版面配置區 67"/>
          <p:cNvSpPr>
            <a:spLocks noGrp="1"/>
          </p:cNvSpPr>
          <p:nvPr>
            <p:ph idx="1"/>
          </p:nvPr>
        </p:nvSpPr>
        <p:spPr>
          <a:xfrm>
            <a:off x="611560" y="1124744"/>
            <a:ext cx="8358510" cy="4570413"/>
          </a:xfrm>
        </p:spPr>
        <p:txBody>
          <a:bodyPr>
            <a:normAutofit/>
          </a:bodyPr>
          <a:lstStyle/>
          <a:p>
            <a:pPr lvl="0"/>
            <a:r>
              <a:rPr lang="en-US" altLang="zh-TW" dirty="0" smtClean="0"/>
              <a:t>Use an estimated disparity vector (NBDV) to locate the corresponding block in the coded texture view</a:t>
            </a:r>
            <a:endParaRPr lang="zh-TW" altLang="zh-TW" dirty="0" smtClean="0"/>
          </a:p>
          <a:p>
            <a:pPr lvl="0"/>
            <a:r>
              <a:rPr lang="en-US" altLang="zh-TW" dirty="0" smtClean="0"/>
              <a:t>Use the </a:t>
            </a:r>
            <a:r>
              <a:rPr lang="en-US" altLang="zh-TW" dirty="0" smtClean="0">
                <a:solidFill>
                  <a:schemeClr val="accent3">
                    <a:lumMod val="50000"/>
                  </a:schemeClr>
                </a:solidFill>
              </a:rPr>
              <a:t>collocated depth </a:t>
            </a:r>
            <a:r>
              <a:rPr lang="en-US" altLang="zh-TW" dirty="0" smtClean="0"/>
              <a:t>in the coded view as the </a:t>
            </a: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virtual depth </a:t>
            </a:r>
            <a:r>
              <a:rPr lang="en-US" altLang="zh-TW" dirty="0" smtClean="0"/>
              <a:t>for the current block (coding unit) </a:t>
            </a:r>
            <a:endParaRPr lang="zh-TW" altLang="zh-TW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" name="群組 68"/>
          <p:cNvGrpSpPr/>
          <p:nvPr/>
        </p:nvGrpSpPr>
        <p:grpSpPr>
          <a:xfrm>
            <a:off x="2180736" y="2708208"/>
            <a:ext cx="4849517" cy="3457095"/>
            <a:chOff x="1835696" y="2492896"/>
            <a:chExt cx="5353574" cy="3816424"/>
          </a:xfrm>
        </p:grpSpPr>
        <p:sp>
          <p:nvSpPr>
            <p:cNvPr id="70" name="矩形 69"/>
            <p:cNvSpPr/>
            <p:nvPr/>
          </p:nvSpPr>
          <p:spPr>
            <a:xfrm>
              <a:off x="4716016" y="2924944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2195736" y="4797152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4716016" y="4797152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5436096" y="3356992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1400" dirty="0" smtClean="0">
                  <a:latin typeface="+mj-lt"/>
                  <a:cs typeface="Times New Roman" pitchFamily="18" charset="0"/>
                </a:rPr>
                <a:t>CB</a:t>
              </a:r>
              <a:endParaRPr lang="zh-TW" altLang="en-US" sz="1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2339752" y="5229200"/>
              <a:ext cx="432048" cy="43204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5436096" y="5229200"/>
              <a:ext cx="432048" cy="43204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2915816" y="5229200"/>
              <a:ext cx="432048" cy="4320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cxnSp>
          <p:nvCxnSpPr>
            <p:cNvPr id="77" name="弧形接點 76"/>
            <p:cNvCxnSpPr>
              <a:stCxn id="74" idx="2"/>
              <a:endCxn id="75" idx="2"/>
            </p:cNvCxnSpPr>
            <p:nvPr/>
          </p:nvCxnSpPr>
          <p:spPr>
            <a:xfrm rot="16200000" flipH="1">
              <a:off x="4103948" y="4113076"/>
              <a:ext cx="12700" cy="3096344"/>
            </a:xfrm>
            <a:prstGeom prst="curvedConnector3">
              <a:avLst>
                <a:gd name="adj1" fmla="val 1800000"/>
              </a:avLst>
            </a:prstGeom>
            <a:ln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接點 77"/>
            <p:cNvCxnSpPr/>
            <p:nvPr/>
          </p:nvCxnSpPr>
          <p:spPr>
            <a:xfrm>
              <a:off x="5436096" y="3789040"/>
              <a:ext cx="0" cy="144016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接點 78"/>
            <p:cNvCxnSpPr/>
            <p:nvPr/>
          </p:nvCxnSpPr>
          <p:spPr>
            <a:xfrm>
              <a:off x="5868144" y="3789040"/>
              <a:ext cx="0" cy="144016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文字方塊 79"/>
            <p:cNvSpPr txBox="1"/>
            <p:nvPr/>
          </p:nvSpPr>
          <p:spPr>
            <a:xfrm>
              <a:off x="5426998" y="2492896"/>
              <a:ext cx="438730" cy="391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800" dirty="0" smtClean="0">
                  <a:latin typeface="+mj-lt"/>
                  <a:cs typeface="Times New Roman" pitchFamily="18" charset="0"/>
                </a:rPr>
                <a:t>T1</a:t>
              </a:r>
              <a:endParaRPr lang="zh-TW" altLang="en-US" sz="18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81" name="文字方塊 80"/>
            <p:cNvSpPr txBox="1"/>
            <p:nvPr/>
          </p:nvSpPr>
          <p:spPr>
            <a:xfrm>
              <a:off x="2699792" y="4427820"/>
              <a:ext cx="1167679" cy="391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800" dirty="0" smtClean="0">
                  <a:latin typeface="+mj-lt"/>
                  <a:cs typeface="Times New Roman" pitchFamily="18" charset="0"/>
                </a:rPr>
                <a:t>Coded D0</a:t>
              </a:r>
              <a:endParaRPr lang="zh-TW" altLang="en-US" sz="18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82" name="文字方塊 81"/>
            <p:cNvSpPr txBox="1"/>
            <p:nvPr/>
          </p:nvSpPr>
          <p:spPr>
            <a:xfrm>
              <a:off x="1835696" y="5723964"/>
              <a:ext cx="1890308" cy="391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800" dirty="0" smtClean="0">
                  <a:latin typeface="+mj-lt"/>
                  <a:cs typeface="Times New Roman" pitchFamily="18" charset="0"/>
                </a:rPr>
                <a:t>Collocated depth</a:t>
              </a:r>
              <a:endParaRPr lang="zh-TW" altLang="en-US" sz="1800" dirty="0">
                <a:latin typeface="+mj-lt"/>
                <a:cs typeface="Times New Roman" pitchFamily="18" charset="0"/>
              </a:endParaRPr>
            </a:p>
          </p:txBody>
        </p:sp>
        <p:cxnSp>
          <p:nvCxnSpPr>
            <p:cNvPr id="83" name="直線單箭頭接點 82"/>
            <p:cNvCxnSpPr/>
            <p:nvPr/>
          </p:nvCxnSpPr>
          <p:spPr>
            <a:xfrm flipH="1">
              <a:off x="2555776" y="5445224"/>
              <a:ext cx="576064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文字方塊 83"/>
            <p:cNvSpPr txBox="1"/>
            <p:nvPr/>
          </p:nvSpPr>
          <p:spPr>
            <a:xfrm>
              <a:off x="2632702" y="4905387"/>
              <a:ext cx="774012" cy="391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800" dirty="0" smtClean="0">
                  <a:latin typeface="+mj-lt"/>
                  <a:cs typeface="Times New Roman" pitchFamily="18" charset="0"/>
                </a:rPr>
                <a:t>NBDV</a:t>
              </a:r>
              <a:endParaRPr lang="zh-TW" altLang="en-US" sz="18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85" name="文字方塊 84"/>
            <p:cNvSpPr txBox="1"/>
            <p:nvPr/>
          </p:nvSpPr>
          <p:spPr>
            <a:xfrm>
              <a:off x="5652120" y="5651956"/>
              <a:ext cx="1537150" cy="391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800" b="1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Times New Roman" pitchFamily="18" charset="0"/>
                </a:rPr>
                <a:t>Virtual depth</a:t>
              </a:r>
              <a:endParaRPr lang="zh-TW" altLang="en-US" sz="18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endParaRPr>
            </a:p>
          </p:txBody>
        </p:sp>
      </p:grpSp>
      <p:cxnSp>
        <p:nvCxnSpPr>
          <p:cNvPr id="86" name="直線單箭頭接點 85"/>
          <p:cNvCxnSpPr/>
          <p:nvPr/>
        </p:nvCxnSpPr>
        <p:spPr>
          <a:xfrm flipH="1">
            <a:off x="5109964" y="3701986"/>
            <a:ext cx="521826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字方塊 86"/>
          <p:cNvSpPr txBox="1"/>
          <p:nvPr/>
        </p:nvSpPr>
        <p:spPr>
          <a:xfrm>
            <a:off x="5179647" y="3212976"/>
            <a:ext cx="701136" cy="35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800" dirty="0" smtClean="0">
                <a:latin typeface="+mj-lt"/>
                <a:cs typeface="Times New Roman" pitchFamily="18" charset="0"/>
              </a:rPr>
              <a:t>NBDV</a:t>
            </a:r>
            <a:endParaRPr lang="zh-TW" altLang="en-US" sz="1800" dirty="0">
              <a:latin typeface="+mj-lt"/>
              <a:cs typeface="Times New Roman" pitchFamily="18" charset="0"/>
            </a:endParaRPr>
          </a:p>
        </p:txBody>
      </p:sp>
      <p:sp>
        <p:nvSpPr>
          <p:cNvPr id="89" name="投影片編號版面配置區 8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 – Obtain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for Inter-view Motion Prediction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2300" y="1196752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Use the </a:t>
            </a:r>
            <a:r>
              <a:rPr lang="en-US" altLang="zh-TW" b="1" dirty="0" smtClean="0"/>
              <a:t>maximum value</a:t>
            </a:r>
            <a:r>
              <a:rPr lang="en-US" altLang="zh-TW" dirty="0" smtClean="0"/>
              <a:t> within the </a:t>
            </a: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virtual depth </a:t>
            </a:r>
            <a:r>
              <a:rPr lang="en-US" altLang="zh-TW" dirty="0" smtClean="0"/>
              <a:t>block to convert it to a </a:t>
            </a: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new estimated disparity vector “</a:t>
            </a:r>
            <a:r>
              <a:rPr lang="en-US" altLang="zh-TW" b="1" dirty="0" err="1" smtClean="0">
                <a:solidFill>
                  <a:schemeClr val="accent6">
                    <a:lumMod val="75000"/>
                  </a:schemeClr>
                </a:solidFill>
              </a:rPr>
              <a:t>DoNBDV</a:t>
            </a: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”</a:t>
            </a:r>
          </a:p>
          <a:p>
            <a:r>
              <a:rPr lang="en-US" altLang="zh-TW" dirty="0" smtClean="0"/>
              <a:t>NBDV output is overridden by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in the AMVP mode and the merge mode</a:t>
            </a:r>
          </a:p>
        </p:txBody>
      </p:sp>
      <p:grpSp>
        <p:nvGrpSpPr>
          <p:cNvPr id="4" name="群組 31"/>
          <p:cNvGrpSpPr/>
          <p:nvPr/>
        </p:nvGrpSpPr>
        <p:grpSpPr>
          <a:xfrm>
            <a:off x="2180736" y="2708208"/>
            <a:ext cx="4849517" cy="3457095"/>
            <a:chOff x="1835696" y="2492896"/>
            <a:chExt cx="5353574" cy="3816424"/>
          </a:xfrm>
        </p:grpSpPr>
        <p:sp>
          <p:nvSpPr>
            <p:cNvPr id="33" name="矩形 32"/>
            <p:cNvSpPr/>
            <p:nvPr/>
          </p:nvSpPr>
          <p:spPr>
            <a:xfrm>
              <a:off x="4716016" y="2924944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195736" y="4797152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4716016" y="4797152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5436096" y="3356992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1400" dirty="0" smtClean="0">
                  <a:latin typeface="+mj-lt"/>
                  <a:cs typeface="Times New Roman" pitchFamily="18" charset="0"/>
                </a:rPr>
                <a:t>CB</a:t>
              </a:r>
              <a:endParaRPr lang="zh-TW" altLang="en-US" sz="1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339752" y="5229200"/>
              <a:ext cx="432048" cy="43204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5436096" y="5229200"/>
              <a:ext cx="432048" cy="43204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915816" y="5229200"/>
              <a:ext cx="432048" cy="4320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800">
                <a:latin typeface="+mj-lt"/>
              </a:endParaRPr>
            </a:p>
          </p:txBody>
        </p:sp>
        <p:cxnSp>
          <p:nvCxnSpPr>
            <p:cNvPr id="40" name="弧形接點 39"/>
            <p:cNvCxnSpPr>
              <a:stCxn id="37" idx="2"/>
              <a:endCxn id="38" idx="2"/>
            </p:cNvCxnSpPr>
            <p:nvPr/>
          </p:nvCxnSpPr>
          <p:spPr>
            <a:xfrm rot="16200000" flipH="1">
              <a:off x="4103948" y="4113076"/>
              <a:ext cx="12700" cy="3096344"/>
            </a:xfrm>
            <a:prstGeom prst="curvedConnector3">
              <a:avLst>
                <a:gd name="adj1" fmla="val 1800000"/>
              </a:avLst>
            </a:prstGeom>
            <a:ln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接點 40"/>
            <p:cNvCxnSpPr/>
            <p:nvPr/>
          </p:nvCxnSpPr>
          <p:spPr>
            <a:xfrm>
              <a:off x="5436096" y="3789040"/>
              <a:ext cx="0" cy="144016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接點 41"/>
            <p:cNvCxnSpPr/>
            <p:nvPr/>
          </p:nvCxnSpPr>
          <p:spPr>
            <a:xfrm>
              <a:off x="5868144" y="3789040"/>
              <a:ext cx="0" cy="144016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字方塊 42"/>
            <p:cNvSpPr txBox="1"/>
            <p:nvPr/>
          </p:nvSpPr>
          <p:spPr>
            <a:xfrm>
              <a:off x="5426998" y="2492896"/>
              <a:ext cx="438730" cy="391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800" dirty="0" smtClean="0">
                  <a:latin typeface="+mj-lt"/>
                  <a:cs typeface="Times New Roman" pitchFamily="18" charset="0"/>
                </a:rPr>
                <a:t>T1</a:t>
              </a:r>
              <a:endParaRPr lang="zh-TW" altLang="en-US" sz="18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44" name="文字方塊 43"/>
            <p:cNvSpPr txBox="1"/>
            <p:nvPr/>
          </p:nvSpPr>
          <p:spPr>
            <a:xfrm>
              <a:off x="2699792" y="4427820"/>
              <a:ext cx="1167679" cy="391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800" dirty="0" smtClean="0">
                  <a:latin typeface="+mj-lt"/>
                  <a:cs typeface="Times New Roman" pitchFamily="18" charset="0"/>
                </a:rPr>
                <a:t>Coded D0</a:t>
              </a:r>
              <a:endParaRPr lang="zh-TW" altLang="en-US" sz="18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45" name="文字方塊 44"/>
            <p:cNvSpPr txBox="1"/>
            <p:nvPr/>
          </p:nvSpPr>
          <p:spPr>
            <a:xfrm>
              <a:off x="1835696" y="5723964"/>
              <a:ext cx="1890308" cy="391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800" dirty="0" smtClean="0">
                  <a:latin typeface="+mj-lt"/>
                  <a:cs typeface="Times New Roman" pitchFamily="18" charset="0"/>
                </a:rPr>
                <a:t>Collocated depth</a:t>
              </a:r>
              <a:endParaRPr lang="zh-TW" altLang="en-US" sz="1800" dirty="0">
                <a:latin typeface="+mj-lt"/>
                <a:cs typeface="Times New Roman" pitchFamily="18" charset="0"/>
              </a:endParaRPr>
            </a:p>
          </p:txBody>
        </p:sp>
        <p:cxnSp>
          <p:nvCxnSpPr>
            <p:cNvPr id="46" name="直線單箭頭接點 45"/>
            <p:cNvCxnSpPr/>
            <p:nvPr/>
          </p:nvCxnSpPr>
          <p:spPr>
            <a:xfrm flipH="1">
              <a:off x="2555776" y="5445224"/>
              <a:ext cx="576064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字方塊 46"/>
            <p:cNvSpPr txBox="1"/>
            <p:nvPr/>
          </p:nvSpPr>
          <p:spPr>
            <a:xfrm>
              <a:off x="2632702" y="4905387"/>
              <a:ext cx="774012" cy="391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800" dirty="0" smtClean="0">
                  <a:latin typeface="+mj-lt"/>
                  <a:cs typeface="Times New Roman" pitchFamily="18" charset="0"/>
                </a:rPr>
                <a:t>NBDV</a:t>
              </a:r>
              <a:endParaRPr lang="zh-TW" altLang="en-US" sz="18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48" name="文字方塊 47"/>
            <p:cNvSpPr txBox="1"/>
            <p:nvPr/>
          </p:nvSpPr>
          <p:spPr>
            <a:xfrm>
              <a:off x="5652120" y="5651956"/>
              <a:ext cx="1537150" cy="391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800" b="1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Times New Roman" pitchFamily="18" charset="0"/>
                </a:rPr>
                <a:t>Virtual depth</a:t>
              </a:r>
              <a:endParaRPr lang="zh-TW" altLang="en-US" sz="18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endParaRPr>
            </a:p>
          </p:txBody>
        </p:sp>
      </p:grpSp>
      <p:cxnSp>
        <p:nvCxnSpPr>
          <p:cNvPr id="49" name="直線單箭頭接點 48"/>
          <p:cNvCxnSpPr/>
          <p:nvPr/>
        </p:nvCxnSpPr>
        <p:spPr>
          <a:xfrm flipH="1">
            <a:off x="4852567" y="3717032"/>
            <a:ext cx="792090" cy="0"/>
          </a:xfrm>
          <a:prstGeom prst="straightConnector1">
            <a:avLst/>
          </a:prstGeom>
          <a:ln w="158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字方塊 49"/>
          <p:cNvSpPr txBox="1"/>
          <p:nvPr/>
        </p:nvSpPr>
        <p:spPr>
          <a:xfrm>
            <a:off x="3923928" y="3203684"/>
            <a:ext cx="4057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New estimated disparity vector </a:t>
            </a:r>
            <a:r>
              <a:rPr lang="en-US" altLang="zh-TW" sz="18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DoNBDV</a:t>
            </a:r>
            <a:endParaRPr lang="zh-TW" altLang="en-US" sz="1800" b="1" dirty="0">
              <a:solidFill>
                <a:schemeClr val="accent6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1" name="投影片編號版面配置區 5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Test Results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v5.1 CTC</a:t>
            </a:r>
          </a:p>
          <a:p>
            <a:r>
              <a:rPr lang="en-US" altLang="zh-TW" dirty="0" smtClean="0"/>
              <a:t>Test: Override NBDV with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in the AMVP mode and the Merge mode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6" name="文字方塊 5"/>
          <p:cNvSpPr txBox="1"/>
          <p:nvPr/>
        </p:nvSpPr>
        <p:spPr>
          <a:xfrm>
            <a:off x="467544" y="5805264"/>
            <a:ext cx="4147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800" dirty="0" smtClean="0"/>
              <a:t>Cross-checked by JCT3V-C0181(NTT)</a:t>
            </a:r>
            <a:endParaRPr lang="zh-TW" altLang="en-US" sz="1800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32184" y="2665990"/>
          <a:ext cx="8855483" cy="2635218"/>
        </p:xfrm>
        <a:graphic>
          <a:graphicData uri="http://schemas.openxmlformats.org/drawingml/2006/table">
            <a:tbl>
              <a:tblPr/>
              <a:tblGrid>
                <a:gridCol w="928023"/>
                <a:gridCol w="770973"/>
                <a:gridCol w="770973"/>
                <a:gridCol w="770973"/>
                <a:gridCol w="928023"/>
                <a:gridCol w="1060089"/>
                <a:gridCol w="1313510"/>
                <a:gridCol w="770973"/>
                <a:gridCol w="770973"/>
                <a:gridCol w="770973"/>
              </a:tblGrid>
              <a:tr h="246382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only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synthesized only 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coded &amp; synthesized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-1.2%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-0.9%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98.2%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100.5%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-1.6%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-1.9%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100.3%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95.8%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103.2%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Newspapercc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101.7%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101.1%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101.2%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GhostTownFly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-3.9%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-3.4%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-1.1%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-0.8%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-0.9%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97.9%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105.6%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101.2%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PoznanHall2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-2.4%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95.1%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101.5%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101.2%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PoznanStreet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-1.3%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-1.5%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99.5%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115.6%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101.6%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UndoDancer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-2.4%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-1.4%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99.5%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97.4%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102.6%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-1.1%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-1.2%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100.7%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98.3%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101.7%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6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-1.9%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-2.2%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98.0%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104.8%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101.7%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-1.6%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-1.8%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99.2%</a:t>
                      </a:r>
                    </a:p>
                  </a:txBody>
                  <a:tcPr marL="7374" marR="7374" marT="73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102.0%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101.7%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 of </a:t>
            </a:r>
            <a:r>
              <a:rPr lang="en-US" altLang="zh-TW" dirty="0" err="1" smtClean="0"/>
              <a:t>DoNBDV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 depth oriented neighboring block disparity vector with virtual depth is proposed</a:t>
            </a:r>
          </a:p>
          <a:p>
            <a:pPr lvl="1"/>
            <a:r>
              <a:rPr lang="en-CA" altLang="zh-TW" dirty="0" smtClean="0"/>
              <a:t>The inter-view information can be predicted more accurately by coded depth map from other views</a:t>
            </a:r>
          </a:p>
          <a:p>
            <a:pPr lvl="1"/>
            <a:r>
              <a:rPr lang="en-CA" altLang="zh-TW" dirty="0" smtClean="0"/>
              <a:t>No additional depth map buffer is required </a:t>
            </a:r>
          </a:p>
          <a:p>
            <a:r>
              <a:rPr lang="en-CA" altLang="zh-TW" dirty="0" smtClean="0"/>
              <a:t>Performance</a:t>
            </a:r>
          </a:p>
          <a:p>
            <a:pPr lvl="1"/>
            <a:r>
              <a:rPr lang="en-US" altLang="zh-TW" dirty="0" smtClean="0"/>
              <a:t>Almost no encoding/decoding time difference</a:t>
            </a:r>
          </a:p>
          <a:p>
            <a:pPr lvl="1"/>
            <a:r>
              <a:rPr lang="en-US" altLang="zh-TW" dirty="0" smtClean="0">
                <a:solidFill>
                  <a:srgbClr val="0070C0"/>
                </a:solidFill>
              </a:rPr>
              <a:t>1.6% and 1.8%</a:t>
            </a:r>
            <a:r>
              <a:rPr lang="en-US" altLang="zh-TW" dirty="0" smtClean="0"/>
              <a:t> BD-rate gain for video1 and video2, </a:t>
            </a:r>
            <a:r>
              <a:rPr lang="en-US" altLang="zh-TW" dirty="0" smtClean="0">
                <a:solidFill>
                  <a:srgbClr val="0070C0"/>
                </a:solidFill>
              </a:rPr>
              <a:t>0.6% </a:t>
            </a:r>
            <a:r>
              <a:rPr lang="en-US" altLang="zh-TW" dirty="0" smtClean="0"/>
              <a:t>BD-rate gain for video over the total bit-rate</a:t>
            </a:r>
          </a:p>
          <a:p>
            <a:pPr lvl="1"/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Inter Component Dependency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Coded depth map is required in this scheme</a:t>
            </a:r>
          </a:p>
          <a:p>
            <a:pPr lvl="1"/>
            <a:r>
              <a:rPr lang="en-US" altLang="zh-TW" dirty="0" smtClean="0"/>
              <a:t>VSP also requires the same inter component dependency</a:t>
            </a:r>
          </a:p>
          <a:p>
            <a:pPr lvl="1"/>
            <a:endParaRPr lang="en-US" altLang="zh-TW" dirty="0" smtClean="0"/>
          </a:p>
          <a:p>
            <a:r>
              <a:rPr lang="en-US" altLang="zh-TW" dirty="0" smtClean="0"/>
              <a:t>Solution</a:t>
            </a:r>
          </a:p>
          <a:p>
            <a:pPr lvl="1"/>
            <a:r>
              <a:rPr lang="en-US" altLang="zh-TW" dirty="0" smtClean="0"/>
              <a:t>NBDV will be used if there’s no depth reference picture in the reference picture list</a:t>
            </a:r>
          </a:p>
          <a:p>
            <a:pPr lvl="1"/>
            <a:r>
              <a:rPr lang="en-US" altLang="zh-TW" dirty="0" smtClean="0"/>
              <a:t>A </a:t>
            </a:r>
            <a:r>
              <a:rPr lang="en-US" altLang="zh-TW" dirty="0" err="1" smtClean="0"/>
              <a:t>virtual_depth_flag</a:t>
            </a:r>
            <a:r>
              <a:rPr lang="en-US" altLang="zh-TW" dirty="0" smtClean="0"/>
              <a:t> is proposed in slice header for indicating if the virtual depth can be used in a slice </a:t>
            </a:r>
          </a:p>
          <a:p>
            <a:pPr lvl="1"/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14981</TotalTime>
  <Words>859</Words>
  <Application>Microsoft Office PowerPoint</Application>
  <PresentationFormat>如螢幕大小 (4:3)</PresentationFormat>
  <Paragraphs>189</Paragraphs>
  <Slides>10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Corporate ppt templatel_Confidential A</vt:lpstr>
      <vt:lpstr>JCT3V-C0131 3D-CE1.h results on  Depth-oriented Neighboring Block Disparity Vector (DoNBDV) with Virtual Depth</vt:lpstr>
      <vt:lpstr>Overall Summary of DoNBDV</vt:lpstr>
      <vt:lpstr>Inter-view Motion Prediction in 3DVC</vt:lpstr>
      <vt:lpstr>Proposed Method – Virtual Depth</vt:lpstr>
      <vt:lpstr>Proposed Method – Obtain DoNBDV for Inter-view Motion Prediction</vt:lpstr>
      <vt:lpstr>Test Results</vt:lpstr>
      <vt:lpstr>Conclusions of DoNBDV</vt:lpstr>
      <vt:lpstr>Thanks for your attention!</vt:lpstr>
      <vt:lpstr>Inter Component Dependency </vt:lpstr>
      <vt:lpstr>Complexity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Doraemon</cp:lastModifiedBy>
  <cp:revision>1792</cp:revision>
  <dcterms:created xsi:type="dcterms:W3CDTF">2008-02-20T09:40:59Z</dcterms:created>
  <dcterms:modified xsi:type="dcterms:W3CDTF">2013-01-17T15:13:53Z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-1063369428</vt:i4>
  </property>
  <property fmtid="{D5CDD505-2E9C-101B-9397-08002B2CF9AE}" pid="3" name="_NewReviewCycle">
    <vt:lpwstr/>
  </property>
  <property fmtid="{D5CDD505-2E9C-101B-9397-08002B2CF9AE}" pid="4" name="_EmailSubject">
    <vt:lpwstr>M24847 Motion vector competition-based SkipDirect mode</vt:lpwstr>
  </property>
  <property fmtid="{D5CDD505-2E9C-101B-9397-08002B2CF9AE}" pid="5" name="_AuthorEmail">
    <vt:lpwstr>yulin.chang@mediatek.com</vt:lpwstr>
  </property>
  <property fmtid="{D5CDD505-2E9C-101B-9397-08002B2CF9AE}" pid="6" name="_AuthorEmailDisplayName">
    <vt:lpwstr>YuLin Chang (張毓麟)</vt:lpwstr>
  </property>
</Properties>
</file>