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8"/>
  </p:notesMasterIdLst>
  <p:handoutMasterIdLst>
    <p:handoutMasterId r:id="rId69"/>
  </p:handoutMasterIdLst>
  <p:sldIdLst>
    <p:sldId id="425" r:id="rId2"/>
    <p:sldId id="671" r:id="rId3"/>
    <p:sldId id="666" r:id="rId4"/>
    <p:sldId id="716" r:id="rId5"/>
    <p:sldId id="619" r:id="rId6"/>
    <p:sldId id="722" r:id="rId7"/>
    <p:sldId id="723" r:id="rId8"/>
    <p:sldId id="724" r:id="rId9"/>
    <p:sldId id="725" r:id="rId10"/>
    <p:sldId id="726" r:id="rId11"/>
    <p:sldId id="727" r:id="rId12"/>
    <p:sldId id="728" r:id="rId13"/>
    <p:sldId id="729" r:id="rId14"/>
    <p:sldId id="730" r:id="rId15"/>
    <p:sldId id="731" r:id="rId16"/>
    <p:sldId id="698" r:id="rId17"/>
    <p:sldId id="669" r:id="rId18"/>
    <p:sldId id="667" r:id="rId19"/>
    <p:sldId id="668" r:id="rId20"/>
    <p:sldId id="719" r:id="rId21"/>
    <p:sldId id="720" r:id="rId22"/>
    <p:sldId id="677" r:id="rId23"/>
    <p:sldId id="717" r:id="rId24"/>
    <p:sldId id="721" r:id="rId25"/>
    <p:sldId id="718" r:id="rId26"/>
    <p:sldId id="560" r:id="rId27"/>
    <p:sldId id="623" r:id="rId28"/>
    <p:sldId id="665" r:id="rId29"/>
    <p:sldId id="696" r:id="rId30"/>
    <p:sldId id="695" r:id="rId31"/>
    <p:sldId id="600" r:id="rId32"/>
    <p:sldId id="658" r:id="rId33"/>
    <p:sldId id="659" r:id="rId34"/>
    <p:sldId id="660" r:id="rId35"/>
    <p:sldId id="657" r:id="rId36"/>
    <p:sldId id="661" r:id="rId37"/>
    <p:sldId id="732" r:id="rId38"/>
    <p:sldId id="734" r:id="rId39"/>
    <p:sldId id="735" r:id="rId40"/>
    <p:sldId id="736" r:id="rId41"/>
    <p:sldId id="737" r:id="rId42"/>
    <p:sldId id="738" r:id="rId43"/>
    <p:sldId id="740" r:id="rId44"/>
    <p:sldId id="741" r:id="rId45"/>
    <p:sldId id="742" r:id="rId46"/>
    <p:sldId id="743" r:id="rId47"/>
    <p:sldId id="745" r:id="rId48"/>
    <p:sldId id="747" r:id="rId49"/>
    <p:sldId id="750" r:id="rId50"/>
    <p:sldId id="751" r:id="rId51"/>
    <p:sldId id="752" r:id="rId52"/>
    <p:sldId id="711" r:id="rId53"/>
    <p:sldId id="678" r:id="rId54"/>
    <p:sldId id="679" r:id="rId55"/>
    <p:sldId id="691" r:id="rId56"/>
    <p:sldId id="692" r:id="rId57"/>
    <p:sldId id="693" r:id="rId58"/>
    <p:sldId id="694" r:id="rId59"/>
    <p:sldId id="680" r:id="rId60"/>
    <p:sldId id="681" r:id="rId61"/>
    <p:sldId id="682" r:id="rId62"/>
    <p:sldId id="683" r:id="rId63"/>
    <p:sldId id="685" r:id="rId64"/>
    <p:sldId id="689" r:id="rId65"/>
    <p:sldId id="601" r:id="rId66"/>
    <p:sldId id="589" r:id="rId67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5pPr>
    <a:lvl6pPr marL="22860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6pPr>
    <a:lvl7pPr marL="27432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7pPr>
    <a:lvl8pPr marL="32004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8pPr>
    <a:lvl9pPr marL="3657600" algn="l" defTabSz="914400" rtl="0" eaLnBrk="1" latinLnBrk="1" hangingPunct="1">
      <a:defRPr kumimoji="1" sz="1000" kern="1200">
        <a:solidFill>
          <a:schemeClr val="tx1"/>
        </a:solidFill>
        <a:latin typeface="새굴림" pitchFamily="18" charset="-127"/>
        <a:ea typeface="새굴림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1DC4FF"/>
    <a:srgbClr val="CCFF99"/>
    <a:srgbClr val="006666"/>
    <a:srgbClr val="E282B4"/>
    <a:srgbClr val="000000"/>
    <a:srgbClr val="00602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7" autoAdjust="0"/>
    <p:restoredTop sz="89139" autoAdjust="0"/>
  </p:normalViewPr>
  <p:slideViewPr>
    <p:cSldViewPr>
      <p:cViewPr varScale="1">
        <p:scale>
          <a:sx n="111" d="100"/>
          <a:sy n="111" d="100"/>
        </p:scale>
        <p:origin x="-17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7819E7-47B3-4F30-A154-8E146E08FDA9}" type="datetimeFigureOut">
              <a:rPr lang="ko-KR" altLang="en-US"/>
              <a:pPr>
                <a:defRPr/>
              </a:pPr>
              <a:t>2013-01-15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1D55E1-108D-4841-9328-34D95456DC0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D2066800-F206-4F06-9827-588643A792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5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186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F2096-B65A-4E87-A5A0-648174A7C06A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10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9E84AE-C82F-46E8-AD99-962F6D7E3491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26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21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9C3DF-294D-4DE9-A436-7F2FFA13FA9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288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8F7B2-72C6-46FB-AD0A-BBB30CBC4F4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390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0CDC-E079-4C76-B7BC-7188268F522F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493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BA192C-D5F0-48B2-883F-EF320D927616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20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595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4187D-37C1-4301-85C0-7155E72287D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21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698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97FF19-AFF7-4491-8AF0-90F2391ED784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22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800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D7111-0EF5-49F2-B49A-7FE267633ABC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23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90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38784-893C-4240-BABA-B18E287CDFE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24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005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18761-0697-4ABC-993B-9882C708EC35}" type="slidenum">
              <a:rPr lang="en-US" altLang="ko-KR" smtClean="0">
                <a:latin typeface="굴림" pitchFamily="50" charset="-127"/>
                <a:ea typeface="굴림" pitchFamily="50" charset="-127"/>
              </a:rPr>
              <a:pPr/>
              <a:t>25</a:t>
            </a:fld>
            <a:endParaRPr lang="en-US" altLang="ko-KR" smtClean="0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B3C08-8032-415A-8FF8-3DA58114F0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DDE7C-4C59-4609-B3E5-AE6B84F696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04025" y="620713"/>
            <a:ext cx="2232025" cy="6121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7950" y="620713"/>
            <a:ext cx="6543675" cy="6121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E9179-F63A-480C-91FE-BDE7AD0BE3A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9E69E-86B9-4513-907F-C7DBB333E8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8C4AF-0784-4002-B487-F7D2D259DC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7850" cy="5141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20158-3AEB-4576-B7C8-F1E0CE88AD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5E476-CE8E-4499-A2DB-1F614669D3D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AC1C7-4530-437B-8AA9-CE90F6D024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E82E-323A-4D69-A088-07CB453680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1BA3-33E7-4B71-9DA8-E2FF9340AE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9CA47-0172-48B4-AFE0-B331532D509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파워포인트(ML로고포함)프레임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6" descr="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825" y="1446213"/>
            <a:ext cx="8893175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620713"/>
            <a:ext cx="7019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600200"/>
            <a:ext cx="8928100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8213" y="258763"/>
            <a:ext cx="466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</a:defRPr>
            </a:lvl1pPr>
          </a:lstStyle>
          <a:p>
            <a:pPr>
              <a:defRPr/>
            </a:pPr>
            <a:fld id="{08FEA40F-19FB-4C4F-BC9F-AFF58C77F8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r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6pPr>
      <a:lvl7pPr marL="9144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7pPr>
      <a:lvl8pPr marL="13716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8pPr>
      <a:lvl9pPr marL="1828800" algn="r" rtl="0" fontAlgn="base" latinLnBrk="1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2346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81050" indent="-32385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lr>
          <a:srgbClr val="004386"/>
        </a:buClr>
        <a:buFont typeface="Wingdings" pitchFamily="2" charset="2"/>
        <a:buChar char="u"/>
        <a:defRPr kumimoji="1" sz="2000" b="1">
          <a:solidFill>
            <a:schemeClr val="tx1"/>
          </a:solidFill>
          <a:latin typeface="+mn-lt"/>
          <a:ea typeface="+mn-ea"/>
        </a:defRPr>
      </a:lvl2pPr>
      <a:lvl3pPr marL="1255713" indent="-271463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ü"/>
        <a:defRPr kumimoji="1" sz="2400" b="1">
          <a:solidFill>
            <a:schemeClr val="tx1"/>
          </a:solidFill>
          <a:latin typeface="+mn-lt"/>
          <a:ea typeface="+mn-ea"/>
        </a:defRPr>
      </a:lvl3pPr>
      <a:lvl4pPr marL="1663700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kumimoji="1" sz="1600" b="1">
          <a:solidFill>
            <a:schemeClr val="tx1"/>
          </a:solidFill>
          <a:latin typeface="+mn-lt"/>
          <a:ea typeface="+mn-ea"/>
        </a:defRPr>
      </a:lvl4pPr>
      <a:lvl5pPr marL="2071688" indent="-228600" algn="l" rtl="0" eaLnBrk="0" fontAlgn="base" latinLnBrk="1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5pPr>
      <a:lvl6pPr marL="25288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6pPr>
      <a:lvl7pPr marL="29860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7pPr>
      <a:lvl8pPr marL="34432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8pPr>
      <a:lvl9pPr marL="3900488" indent="-228600" algn="l" rtl="0" fontAlgn="base" latinLnBrk="1">
        <a:lnSpc>
          <a:spcPct val="120000"/>
        </a:lnSpc>
        <a:spcBef>
          <a:spcPct val="20000"/>
        </a:spcBef>
        <a:spcAft>
          <a:spcPct val="0"/>
        </a:spcAft>
        <a:buChar char="»"/>
        <a:defRPr kumimoji="1" sz="1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8" name="Picture 4" descr="Media Lab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773613"/>
            <a:ext cx="15033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060574"/>
            <a:ext cx="7772400" cy="2736577"/>
          </a:xfrm>
        </p:spPr>
        <p:txBody>
          <a:bodyPr/>
          <a:lstStyle/>
          <a:p>
            <a:pPr algn="ctr" eaLnBrk="1" hangingPunct="1"/>
            <a:r>
              <a:rPr lang="en-US" altLang="ko-KR" sz="3600" b="1" dirty="0" smtClean="0">
                <a:solidFill>
                  <a:schemeClr val="tx1"/>
                </a:solidFill>
              </a:rPr>
              <a:t>JCT3V-C0124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MVC </a:t>
            </a:r>
            <a:r>
              <a:rPr lang="en-US" altLang="ko-KR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Deblocking</a:t>
            </a: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for Adaptive Luminance Compensation</a:t>
            </a:r>
            <a:b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(Cross-checked by JCT3V-C0215)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6888" y="4916488"/>
            <a:ext cx="5610225" cy="1752600"/>
          </a:xfrm>
        </p:spPr>
        <p:txBody>
          <a:bodyPr anchor="ctr"/>
          <a:lstStyle/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Kyung </a:t>
            </a:r>
            <a:r>
              <a:rPr lang="en-US" altLang="ko-KR" sz="2000" dirty="0" err="1" smtClean="0">
                <a:solidFill>
                  <a:schemeClr val="accent2"/>
                </a:solidFill>
                <a:ea typeface="굴림" pitchFamily="50" charset="-127"/>
              </a:rPr>
              <a:t>Hee</a:t>
            </a:r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 Univ.</a:t>
            </a:r>
          </a:p>
          <a:p>
            <a:pPr eaLnBrk="1" hangingPunct="1"/>
            <a:r>
              <a:rPr lang="en-US" altLang="ko-KR" sz="2000" dirty="0" smtClean="0">
                <a:solidFill>
                  <a:schemeClr val="accent2"/>
                </a:solidFill>
                <a:ea typeface="굴림" pitchFamily="50" charset="-127"/>
              </a:rPr>
              <a:t>K.Y. Kim, H.S. Hwang, G.H. Park</a:t>
            </a:r>
            <a:endParaRPr lang="ko-KR" altLang="en-US" sz="2000" dirty="0" smtClean="0">
              <a:solidFill>
                <a:schemeClr val="accent2"/>
              </a:solidFill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6" grpId="0"/>
      <p:bldP spid="22630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FEE145-AFDE-46DE-A993-B38800608F0B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frame (QP=26)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96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(QP=26)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2295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538" y="2133600"/>
            <a:ext cx="37798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133600"/>
            <a:ext cx="3746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086B3B-E03A-459B-8A78-D664C8BB46B4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24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64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3319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538" y="2070100"/>
            <a:ext cx="377983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70100"/>
            <a:ext cx="3759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43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FE0CAE-2207-487D-A636-45CE874A1427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80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434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60575"/>
            <a:ext cx="3744913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060575"/>
            <a:ext cx="37465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FAA91-5EDB-4684-8FF3-DFB9E1F84AB8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balloons 1024x768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144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 err="1">
                <a:latin typeface="+mn-lt"/>
              </a:rPr>
              <a:t>Poznan_Street</a:t>
            </a:r>
            <a:r>
              <a:rPr lang="en-US" altLang="ko-KR" sz="1400" b="1" dirty="0">
                <a:latin typeface="+mn-lt"/>
              </a:rPr>
              <a:t> 1920x1088 3</a:t>
            </a:r>
            <a:r>
              <a:rPr lang="en-US" altLang="ko-KR" sz="1400" b="1" baseline="30000" dirty="0">
                <a:latin typeface="+mn-lt"/>
              </a:rPr>
              <a:t>rd</a:t>
            </a:r>
            <a:r>
              <a:rPr lang="en-US" altLang="ko-KR" sz="1400" b="1" dirty="0">
                <a:latin typeface="+mn-lt"/>
              </a:rPr>
              <a:t> view, 96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536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700" y="2171700"/>
            <a:ext cx="37195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171700"/>
            <a:ext cx="3759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63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8CEA6-3660-466A-8912-2F2AEE48B237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 err="1">
                <a:latin typeface="+mn-lt"/>
              </a:rPr>
              <a:t>Poznan_Street</a:t>
            </a:r>
            <a:r>
              <a:rPr lang="en-US" altLang="ko-KR" sz="1400" b="1" dirty="0">
                <a:latin typeface="+mn-lt"/>
              </a:rPr>
              <a:t> 1920x1088 3</a:t>
            </a:r>
            <a:r>
              <a:rPr lang="en-US" altLang="ko-KR" sz="1400" b="1" baseline="30000" dirty="0">
                <a:latin typeface="+mn-lt"/>
              </a:rPr>
              <a:t>rd</a:t>
            </a:r>
            <a:r>
              <a:rPr lang="en-US" altLang="ko-KR" sz="1400" b="1" dirty="0">
                <a:latin typeface="+mn-lt"/>
              </a:rPr>
              <a:t> view, 120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 err="1">
                <a:latin typeface="+mn-lt"/>
              </a:rPr>
              <a:t>Poznan_Street</a:t>
            </a:r>
            <a:r>
              <a:rPr lang="en-US" altLang="ko-KR" sz="1400" b="1" dirty="0">
                <a:latin typeface="+mn-lt"/>
              </a:rPr>
              <a:t> 1920x1088 3</a:t>
            </a:r>
            <a:r>
              <a:rPr lang="en-US" altLang="ko-KR" sz="1400" b="1" baseline="30000" dirty="0">
                <a:latin typeface="+mn-lt"/>
              </a:rPr>
              <a:t>rd</a:t>
            </a:r>
            <a:r>
              <a:rPr lang="en-US" altLang="ko-KR" sz="1400" b="1" dirty="0">
                <a:latin typeface="+mn-lt"/>
              </a:rPr>
              <a:t> view, 120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639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700" y="2133600"/>
            <a:ext cx="37195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132013"/>
            <a:ext cx="37465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74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A7E42E-63E6-4107-A259-3E48D9683849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newspaper 1024x768 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176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7414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4738" y="2060575"/>
            <a:ext cx="37084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newspaper 1024x768 2</a:t>
            </a:r>
            <a:r>
              <a:rPr lang="en-US" altLang="ko-KR" sz="1400" b="1" baseline="30000" dirty="0">
                <a:latin typeface="+mn-lt"/>
              </a:rPr>
              <a:t>nd</a:t>
            </a:r>
            <a:r>
              <a:rPr lang="en-US" altLang="ko-KR" sz="1400" b="1" dirty="0">
                <a:latin typeface="+mn-lt"/>
              </a:rPr>
              <a:t> view, 136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7416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73275"/>
            <a:ext cx="37449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0000FF"/>
              </a:solidFill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70F231-9451-4B35-A970-5A14E22AB1BB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pic>
        <p:nvPicPr>
          <p:cNvPr id="1843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2188" y="2074863"/>
            <a:ext cx="3873500" cy="387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913" y="2074863"/>
            <a:ext cx="3875087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Race1 VGA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 err="1">
                <a:latin typeface="+mn-lt"/>
              </a:rPr>
              <a:t>AkkoKayo</a:t>
            </a:r>
            <a:r>
              <a:rPr lang="en-US" altLang="ko-KR" sz="1400" b="1" dirty="0">
                <a:latin typeface="+mn-lt"/>
              </a:rPr>
              <a:t> VGA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96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94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7059B-0282-45DC-A870-CC43F9064D29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912813" y="5991225"/>
            <a:ext cx="3443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defRPr/>
            </a:pPr>
            <a:r>
              <a:rPr lang="en-US" altLang="ko-KR" sz="1400" b="1" dirty="0" err="1">
                <a:latin typeface="+mn-lt"/>
              </a:rPr>
              <a:t>AkkoKayo</a:t>
            </a:r>
            <a:r>
              <a:rPr lang="en-US" altLang="ko-KR" sz="1400" b="1" dirty="0">
                <a:latin typeface="+mn-lt"/>
              </a:rPr>
              <a:t> VGA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40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ko-KR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ballroom VGA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56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946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060575"/>
            <a:ext cx="3879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060575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204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941DA8-E369-4BCE-89E4-90E957FE23C0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912813" y="5991225"/>
            <a:ext cx="3443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Flamenco2 VGA 3</a:t>
            </a:r>
            <a:r>
              <a:rPr lang="en-US" altLang="ko-KR" sz="1400" b="1" baseline="30000" dirty="0">
                <a:latin typeface="+mn-lt"/>
              </a:rPr>
              <a:t>rd</a:t>
            </a:r>
            <a:r>
              <a:rPr lang="en-US" altLang="ko-KR" sz="1400" b="1" dirty="0">
                <a:latin typeface="+mn-lt"/>
              </a:rPr>
              <a:t> view, 120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Rena VGA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8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060575"/>
            <a:ext cx="38973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060575"/>
            <a:ext cx="38877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0000FF"/>
                </a:solidFill>
              </a:rPr>
              <a:t>in the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15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a lot in the MVC sequences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D7D0D7-9FAD-4B61-A0BE-77B87B5B87E2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912813" y="5991225"/>
            <a:ext cx="34432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defRPr/>
            </a:pPr>
            <a:r>
              <a:rPr lang="en-US" altLang="ko-KR" sz="1400" b="1" dirty="0" err="1">
                <a:latin typeface="+mn-lt"/>
              </a:rPr>
              <a:t>AkkoKayo</a:t>
            </a:r>
            <a:r>
              <a:rPr lang="en-US" altLang="ko-KR" sz="1400" b="1" dirty="0">
                <a:latin typeface="+mn-lt"/>
              </a:rPr>
              <a:t> VGA 9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240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ko-KR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ballroom VGA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176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2151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060575"/>
            <a:ext cx="3887788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60575"/>
            <a:ext cx="390366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Summary</a:t>
            </a:r>
            <a:endParaRPr lang="ko-KR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In the last meeting, Adaptive Luminance Compensation (ALC) had been adopted.</a:t>
            </a:r>
          </a:p>
          <a:p>
            <a:pPr lvl="1"/>
            <a:r>
              <a:rPr lang="en-CA" altLang="ko-KR" dirty="0" smtClean="0"/>
              <a:t>The ALC (block-based LC) can far improve the coding efficiency of 3DV-ATM.</a:t>
            </a:r>
          </a:p>
          <a:p>
            <a:pPr lvl="1"/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The block-based LC mechanism may generate the subjectively-visible blocking artifacts.</a:t>
            </a:r>
            <a:endParaRPr lang="en-US" altLang="ko-KR" dirty="0" smtClean="0">
              <a:ea typeface="맑은 고딕" pitchFamily="50" charset="-127"/>
            </a:endParaRPr>
          </a:p>
          <a:p>
            <a:pPr lvl="1"/>
            <a:endParaRPr lang="en-US" altLang="ko-KR" dirty="0" smtClean="0">
              <a:solidFill>
                <a:srgbClr val="0000FF"/>
              </a:solidFill>
              <a:ea typeface="맑은 고딕" pitchFamily="50" charset="-127"/>
            </a:endParaRPr>
          </a:p>
          <a:p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We remind and introduce the MVC </a:t>
            </a:r>
            <a:r>
              <a:rPr lang="en-US" altLang="ko-KR" dirty="0" err="1" smtClean="0">
                <a:solidFill>
                  <a:srgbClr val="0000FF"/>
                </a:solidFill>
                <a:ea typeface="맑은 고딕" pitchFamily="50" charset="-127"/>
              </a:rPr>
              <a:t>deblocking</a:t>
            </a:r>
            <a:r>
              <a:rPr lang="en-US" altLang="ko-KR" dirty="0" smtClean="0">
                <a:solidFill>
                  <a:srgbClr val="0000FF"/>
                </a:solidFill>
                <a:ea typeface="맑은 고딕" pitchFamily="50" charset="-127"/>
              </a:rPr>
              <a:t> filter for the ALC that had been adopted in the JMVM software for MVC standardization to improve the subjective picture quality by eliminating blocking artifacts caused by block-based LC.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The 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MVC </a:t>
            </a:r>
            <a:r>
              <a:rPr lang="en-US" altLang="ko-KR" dirty="0" err="1" smtClean="0">
                <a:solidFill>
                  <a:srgbClr val="FF0000"/>
                </a:solidFill>
                <a:ea typeface="맑은 고딕" pitchFamily="50" charset="-127"/>
              </a:rPr>
              <a:t>deblocking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 </a:t>
            </a:r>
            <a:r>
              <a:rPr lang="en-US" altLang="ko-KR" dirty="0" smtClean="0">
                <a:ea typeface="맑은 고딕" pitchFamily="50" charset="-127"/>
              </a:rPr>
              <a:t>and also the 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simplified MVC </a:t>
            </a:r>
            <a:r>
              <a:rPr lang="en-US" altLang="ko-KR" dirty="0" err="1" smtClean="0">
                <a:solidFill>
                  <a:srgbClr val="FF0000"/>
                </a:solidFill>
                <a:ea typeface="맑은 고딕" pitchFamily="50" charset="-127"/>
              </a:rPr>
              <a:t>deblocking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 </a:t>
            </a:r>
            <a:r>
              <a:rPr lang="en-US" altLang="ko-KR" dirty="0" smtClean="0">
                <a:ea typeface="맑은 고딕" pitchFamily="50" charset="-127"/>
              </a:rPr>
              <a:t>can be 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simply integrated </a:t>
            </a:r>
            <a:r>
              <a:rPr lang="en-US" altLang="ko-KR" dirty="0" smtClean="0">
                <a:ea typeface="맑은 고딕" pitchFamily="50" charset="-127"/>
              </a:rPr>
              <a:t>on the 3DV-ATM 6.0, and then are also tested </a:t>
            </a:r>
            <a:r>
              <a:rPr lang="en-US" altLang="ko-KR" u="sng" dirty="0" smtClean="0">
                <a:ea typeface="맑은 고딕" pitchFamily="50" charset="-127"/>
              </a:rPr>
              <a:t>whether it can reduce the blocking artifacts caused by block-based LC</a:t>
            </a:r>
            <a:r>
              <a:rPr lang="en-US" altLang="ko-KR" dirty="0" smtClean="0">
                <a:ea typeface="맑은 고딕" pitchFamily="50" charset="-127"/>
              </a:rPr>
              <a:t> that are subjectively-visible to users. </a:t>
            </a:r>
          </a:p>
          <a:p>
            <a:pPr lvl="1"/>
            <a:r>
              <a:rPr lang="en-CA" altLang="ko-KR" dirty="0" smtClean="0"/>
              <a:t>Simulation results show </a:t>
            </a:r>
            <a:r>
              <a:rPr lang="en-CA" altLang="ko-KR" dirty="0" smtClean="0">
                <a:solidFill>
                  <a:srgbClr val="FF0000"/>
                </a:solidFill>
              </a:rPr>
              <a:t>that the simplified MVC </a:t>
            </a:r>
            <a:r>
              <a:rPr lang="en-CA" altLang="ko-KR" dirty="0" err="1" smtClean="0">
                <a:solidFill>
                  <a:srgbClr val="FF0000"/>
                </a:solidFill>
              </a:rPr>
              <a:t>deblocking</a:t>
            </a:r>
            <a:r>
              <a:rPr lang="en-CA" altLang="ko-KR" dirty="0" smtClean="0">
                <a:solidFill>
                  <a:srgbClr val="FF0000"/>
                </a:solidFill>
              </a:rPr>
              <a:t> for ALC can improve the subjectively-visible blocking artifacts caused by block-based LC methodology</a:t>
            </a:r>
            <a:r>
              <a:rPr lang="en-CA" altLang="ko-KR" dirty="0" smtClean="0"/>
              <a:t>, while maintaining </a:t>
            </a:r>
            <a:r>
              <a:rPr lang="en-CA" altLang="ko-KR" u="sng" dirty="0" smtClean="0"/>
              <a:t>almost the same objective picture quality</a:t>
            </a:r>
            <a:r>
              <a:rPr lang="en-CA" altLang="ko-KR" dirty="0" smtClean="0"/>
              <a:t>. </a:t>
            </a:r>
          </a:p>
          <a:p>
            <a:pPr lvl="1"/>
            <a:r>
              <a:rPr lang="en-CA" altLang="ko-KR" dirty="0" smtClean="0"/>
              <a:t>By using the simplified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, </a:t>
            </a:r>
            <a:r>
              <a:rPr lang="en-CA" altLang="ko-KR" dirty="0" smtClean="0">
                <a:solidFill>
                  <a:srgbClr val="FF0000"/>
                </a:solidFill>
              </a:rPr>
              <a:t>eliminations of both mandatory preprocessing for LC and the subjectively-visible blocking artifacts caused by block-based LC are possible</a:t>
            </a:r>
            <a:r>
              <a:rPr lang="en-CA" altLang="ko-KR" dirty="0" smtClean="0"/>
              <a:t>, while the </a:t>
            </a:r>
            <a:r>
              <a:rPr lang="en-CA" altLang="ko-KR" u="sng" dirty="0" smtClean="0"/>
              <a:t>complexity required for </a:t>
            </a:r>
            <a:r>
              <a:rPr lang="en-CA" altLang="ko-KR" u="sng" dirty="0" err="1" smtClean="0"/>
              <a:t>deblocking</a:t>
            </a:r>
            <a:r>
              <a:rPr lang="en-CA" altLang="ko-KR" u="sng" dirty="0" smtClean="0"/>
              <a:t> for LC is negligible</a:t>
            </a:r>
            <a:r>
              <a:rPr lang="en-CA" altLang="ko-KR" dirty="0" smtClean="0"/>
              <a:t>. </a:t>
            </a:r>
          </a:p>
          <a:p>
            <a:pPr lvl="1"/>
            <a:r>
              <a:rPr lang="en-CA" altLang="ko-KR" dirty="0" smtClean="0"/>
              <a:t>We strongly recommend to adopt the simplified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the ALC of 3DV-ATM WD. </a:t>
            </a:r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8706AE-F7B3-4A63-91D7-7587F7E9CAE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IC (or ALC)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25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210D0-8618-45FC-A321-0A25885DDE13}" type="slidenum">
              <a:rPr lang="en-US" altLang="ko-KR" smtClean="0"/>
              <a:pPr>
                <a:defRPr/>
              </a:pPr>
              <a:t>20</a:t>
            </a:fld>
            <a:endParaRPr lang="en-US" altLang="ko-KR"/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38" y="1916113"/>
            <a:ext cx="769620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161925" y="6308725"/>
            <a:ext cx="88201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Arial" charset="0"/>
              </a:rPr>
              <a:t>Left image shows the boundary filtering strengths (bS) between IC block boundaries (bS=0: Red, bS=1: Blue, bS=2: Green, bS=3: Magenta, bS=4: Cyan) in the Ballroom QVGA 3rd view, 191st frame (QP=37) and right image shows the magnified image of the white-dashed rectangle of the left image indicated by the white arrow.</a:t>
            </a:r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IC (or ALC)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35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D35C4E-0FE0-4221-A93F-C1A89396C60D}" type="slidenum">
              <a:rPr lang="en-US" altLang="ko-KR" smtClean="0"/>
              <a:pPr>
                <a:defRPr/>
              </a:pPr>
              <a:t>21</a:t>
            </a:fld>
            <a:endParaRPr lang="en-US" altLang="ko-KR"/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61925" y="6308725"/>
            <a:ext cx="88201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b="1">
                <a:latin typeface="Arial" charset="0"/>
              </a:rPr>
              <a:t>Left image shows the boundary filtering strengths (bS) between IC block boundaries (bS=0: Red, bS=1: Blue, bS=2: Green, bS=3: Magenta, bS=4: Cyan ) in Exit QVGA sequence 3rd view, 12th frame (QP=37), and right image shows the magnified image of the white-dashed rectangle of the left image indicated by the white arrow.</a:t>
            </a:r>
            <a:endParaRPr lang="ko-KR" altLang="en-US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916113"/>
            <a:ext cx="7704137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Can AVC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cover ALC?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45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solidFill>
                  <a:srgbClr val="00B0F0"/>
                </a:solidFill>
                <a:ea typeface="맑은 고딕" pitchFamily="50" charset="-127"/>
              </a:rPr>
              <a:t>INTRA</a:t>
            </a:r>
            <a:r>
              <a:rPr lang="en-US" altLang="ko-KR" sz="1800" dirty="0" smtClean="0">
                <a:ea typeface="맑은 고딕" pitchFamily="50" charset="-127"/>
              </a:rPr>
              <a:t> vs. IC (or ALC) block case </a:t>
            </a: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AVC/H.264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600" dirty="0" err="1" smtClean="0">
                <a:ea typeface="맑은 고딕" pitchFamily="50" charset="-127"/>
              </a:rPr>
              <a:t>bS</a:t>
            </a:r>
            <a:r>
              <a:rPr lang="en-US" altLang="ko-KR" sz="1600" dirty="0" smtClean="0">
                <a:ea typeface="맑은 고딕" pitchFamily="50" charset="-127"/>
              </a:rPr>
              <a:t> = 3 or 4)  </a:t>
            </a:r>
            <a:r>
              <a:rPr lang="en-US" altLang="ko-KR" sz="16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6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600" dirty="0" smtClean="0">
              <a:solidFill>
                <a:srgbClr val="FF0000"/>
              </a:solidFill>
              <a:ea typeface="맑은 고딕" pitchFamily="50" charset="-127"/>
            </a:endParaRPr>
          </a:p>
          <a:p>
            <a:r>
              <a:rPr lang="en-US" altLang="ko-KR" sz="1800" dirty="0" smtClean="0">
                <a:ea typeface="맑은 고딕" pitchFamily="50" charset="-127"/>
              </a:rPr>
              <a:t>INTER vs. IC (or ALC) block case  (or IC (or ALC) block vs. IC (or ALC) block)</a:t>
            </a: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If there are coded coefficients? 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AVC/H.264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400" dirty="0" err="1" smtClean="0">
                <a:ea typeface="맑은 고딕" pitchFamily="50" charset="-127"/>
              </a:rPr>
              <a:t>bS</a:t>
            </a:r>
            <a:r>
              <a:rPr lang="en-US" altLang="ko-KR" sz="1400" dirty="0" smtClean="0">
                <a:ea typeface="맑은 고딕" pitchFamily="50" charset="-127"/>
              </a:rPr>
              <a:t> = 2) </a:t>
            </a:r>
            <a:r>
              <a:rPr lang="en-US" altLang="ko-KR" sz="14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4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If there are no coded coefficients &amp;&amp; </a:t>
            </a:r>
            <a:br>
              <a:rPr lang="en-US" altLang="ko-KR" sz="1600" dirty="0" smtClean="0">
                <a:ea typeface="맑은 고딕" pitchFamily="50" charset="-127"/>
              </a:rPr>
            </a:br>
            <a:r>
              <a:rPr lang="en-US" altLang="ko-KR" sz="1600" dirty="0" smtClean="0">
                <a:ea typeface="맑은 고딕" pitchFamily="50" charset="-127"/>
              </a:rPr>
              <a:t>if their motions are different || their references are different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AVC/H.264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can cover IC (or ALC) (using </a:t>
            </a:r>
            <a:r>
              <a:rPr lang="en-US" altLang="ko-KR" sz="1400" dirty="0" err="1" smtClean="0">
                <a:ea typeface="맑은 고딕" pitchFamily="50" charset="-127"/>
              </a:rPr>
              <a:t>bS</a:t>
            </a:r>
            <a:r>
              <a:rPr lang="en-US" altLang="ko-KR" sz="1400" dirty="0" smtClean="0">
                <a:ea typeface="맑은 고딕" pitchFamily="50" charset="-127"/>
              </a:rPr>
              <a:t> = 1) </a:t>
            </a:r>
            <a:r>
              <a:rPr lang="en-US" altLang="ko-KR" sz="1400" dirty="0" smtClean="0">
                <a:ea typeface="맑은 고딕" pitchFamily="50" charset="-127"/>
                <a:sym typeface="Wingdings" pitchFamily="2" charset="2"/>
              </a:rPr>
              <a:t> </a:t>
            </a:r>
            <a:r>
              <a:rPr lang="en-US" altLang="ko-KR" sz="1400" dirty="0" smtClean="0">
                <a:solidFill>
                  <a:srgbClr val="FF0000"/>
                </a:solidFill>
                <a:ea typeface="맑은 고딕" pitchFamily="50" charset="-127"/>
                <a:sym typeface="Wingdings" pitchFamily="2" charset="2"/>
              </a:rPr>
              <a:t>No problem!!</a:t>
            </a:r>
            <a:endParaRPr lang="en-US" altLang="ko-KR" sz="1400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81EF31-79A0-4E7C-A721-2829D92390DA}" type="slidenum">
              <a:rPr lang="en-US" altLang="ko-KR" smtClean="0"/>
              <a:pPr>
                <a:defRPr/>
              </a:pPr>
              <a:t>22</a:t>
            </a:fld>
            <a:endParaRPr lang="en-US" altLang="ko-KR"/>
          </a:p>
        </p:txBody>
      </p:sp>
      <p:grpSp>
        <p:nvGrpSpPr>
          <p:cNvPr id="24581" name="Group 4"/>
          <p:cNvGrpSpPr>
            <a:grpSpLocks/>
          </p:cNvGrpSpPr>
          <p:nvPr/>
        </p:nvGrpSpPr>
        <p:grpSpPr bwMode="auto">
          <a:xfrm>
            <a:off x="107950" y="4691063"/>
            <a:ext cx="8955088" cy="2133600"/>
            <a:chOff x="70" y="1250"/>
            <a:chExt cx="5641" cy="1344"/>
          </a:xfrm>
        </p:grpSpPr>
        <p:sp>
          <p:nvSpPr>
            <p:cNvPr id="24582" name="Rectangle 5"/>
            <p:cNvSpPr>
              <a:spLocks noChangeArrowheads="1"/>
            </p:cNvSpPr>
            <p:nvPr/>
          </p:nvSpPr>
          <p:spPr bwMode="auto">
            <a:xfrm>
              <a:off x="3914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>
              <a:off x="4488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5088" y="1250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5" name="Rectangle 8"/>
            <p:cNvSpPr>
              <a:spLocks noChangeArrowheads="1"/>
            </p:cNvSpPr>
            <p:nvPr/>
          </p:nvSpPr>
          <p:spPr bwMode="auto">
            <a:xfrm>
              <a:off x="5088" y="1824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>
              <a:off x="4488" y="1804"/>
              <a:ext cx="0" cy="6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 rot="5400000">
              <a:off x="5375" y="1493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88" name="Text Box 11"/>
            <p:cNvSpPr txBox="1">
              <a:spLocks noChangeArrowheads="1"/>
            </p:cNvSpPr>
            <p:nvPr/>
          </p:nvSpPr>
          <p:spPr bwMode="auto">
            <a:xfrm>
              <a:off x="4133" y="2439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4589" name="Text Box 12"/>
            <p:cNvSpPr txBox="1">
              <a:spLocks noChangeArrowheads="1"/>
            </p:cNvSpPr>
            <p:nvPr/>
          </p:nvSpPr>
          <p:spPr bwMode="auto">
            <a:xfrm>
              <a:off x="1824" y="1440"/>
              <a:ext cx="212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1999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1" name="Rectangle 14"/>
            <p:cNvSpPr>
              <a:spLocks noChangeArrowheads="1"/>
            </p:cNvSpPr>
            <p:nvPr/>
          </p:nvSpPr>
          <p:spPr bwMode="auto">
            <a:xfrm>
              <a:off x="2573" y="1861"/>
              <a:ext cx="574" cy="5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2" name="Rectangle 15"/>
            <p:cNvSpPr>
              <a:spLocks noChangeArrowheads="1"/>
            </p:cNvSpPr>
            <p:nvPr/>
          </p:nvSpPr>
          <p:spPr bwMode="auto">
            <a:xfrm>
              <a:off x="3168" y="1251"/>
              <a:ext cx="574" cy="573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3" name="Rectangle 16"/>
            <p:cNvSpPr>
              <a:spLocks noChangeArrowheads="1"/>
            </p:cNvSpPr>
            <p:nvPr/>
          </p:nvSpPr>
          <p:spPr bwMode="auto">
            <a:xfrm>
              <a:off x="3168" y="1824"/>
              <a:ext cx="574" cy="5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4" name="Line 17"/>
            <p:cNvSpPr>
              <a:spLocks noChangeShapeType="1"/>
            </p:cNvSpPr>
            <p:nvPr/>
          </p:nvSpPr>
          <p:spPr bwMode="auto">
            <a:xfrm>
              <a:off x="2573" y="1805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95" name="Line 18"/>
            <p:cNvSpPr>
              <a:spLocks noChangeShapeType="1"/>
            </p:cNvSpPr>
            <p:nvPr/>
          </p:nvSpPr>
          <p:spPr bwMode="auto">
            <a:xfrm rot="5400000">
              <a:off x="3455" y="1494"/>
              <a:ext cx="0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96" name="Text Box 19"/>
            <p:cNvSpPr txBox="1">
              <a:spLocks noChangeArrowheads="1"/>
            </p:cNvSpPr>
            <p:nvPr/>
          </p:nvSpPr>
          <p:spPr bwMode="auto">
            <a:xfrm>
              <a:off x="3744" y="1440"/>
              <a:ext cx="212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4597" name="Text Box 20"/>
            <p:cNvSpPr txBox="1">
              <a:spLocks noChangeArrowheads="1"/>
            </p:cNvSpPr>
            <p:nvPr/>
          </p:nvSpPr>
          <p:spPr bwMode="auto">
            <a:xfrm>
              <a:off x="2239" y="2440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4598" name="Rectangle 21"/>
            <p:cNvSpPr>
              <a:spLocks noChangeArrowheads="1"/>
            </p:cNvSpPr>
            <p:nvPr/>
          </p:nvSpPr>
          <p:spPr bwMode="auto">
            <a:xfrm>
              <a:off x="70" y="1861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599" name="Rectangle 22"/>
            <p:cNvSpPr>
              <a:spLocks noChangeArrowheads="1"/>
            </p:cNvSpPr>
            <p:nvPr/>
          </p:nvSpPr>
          <p:spPr bwMode="auto">
            <a:xfrm>
              <a:off x="644" y="1861"/>
              <a:ext cx="574" cy="57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INTRA</a:t>
              </a:r>
            </a:p>
            <a:p>
              <a:pPr algn="ctr"/>
              <a:endPara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0" name="Rectangle 23"/>
            <p:cNvSpPr>
              <a:spLocks noChangeArrowheads="1"/>
            </p:cNvSpPr>
            <p:nvPr/>
          </p:nvSpPr>
          <p:spPr bwMode="auto">
            <a:xfrm>
              <a:off x="1248" y="1250"/>
              <a:ext cx="574" cy="574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1" name="Rectangle 24"/>
            <p:cNvSpPr>
              <a:spLocks noChangeArrowheads="1"/>
            </p:cNvSpPr>
            <p:nvPr/>
          </p:nvSpPr>
          <p:spPr bwMode="auto">
            <a:xfrm>
              <a:off x="1248" y="1824"/>
              <a:ext cx="574" cy="57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INTRA</a:t>
              </a:r>
            </a:p>
            <a:p>
              <a:pPr algn="ctr"/>
              <a:endPara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4602" name="Line 25"/>
            <p:cNvSpPr>
              <a:spLocks noChangeShapeType="1"/>
            </p:cNvSpPr>
            <p:nvPr/>
          </p:nvSpPr>
          <p:spPr bwMode="auto">
            <a:xfrm>
              <a:off x="644" y="1804"/>
              <a:ext cx="1" cy="6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03" name="Line 26"/>
            <p:cNvSpPr>
              <a:spLocks noChangeShapeType="1"/>
            </p:cNvSpPr>
            <p:nvPr/>
          </p:nvSpPr>
          <p:spPr bwMode="auto">
            <a:xfrm rot="5400000">
              <a:off x="1534" y="1494"/>
              <a:ext cx="1" cy="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04" name="Text Box 27"/>
            <p:cNvSpPr txBox="1">
              <a:spLocks noChangeArrowheads="1"/>
            </p:cNvSpPr>
            <p:nvPr/>
          </p:nvSpPr>
          <p:spPr bwMode="auto">
            <a:xfrm>
              <a:off x="289" y="2439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Most IC blocking artifacts are shown </a:t>
            </a:r>
            <a:br>
              <a:rPr lang="en-US" altLang="ko-KR" b="1" dirty="0" smtClean="0">
                <a:solidFill>
                  <a:schemeClr val="tx1"/>
                </a:solidFill>
              </a:rPr>
            </a:br>
            <a:r>
              <a:rPr lang="en-US" altLang="ko-KR" b="1" dirty="0" smtClean="0">
                <a:solidFill>
                  <a:schemeClr val="tx1"/>
                </a:solidFill>
              </a:rPr>
              <a:t>due to </a:t>
            </a:r>
            <a:r>
              <a:rPr lang="en-US" altLang="ko-KR" b="1" dirty="0" smtClean="0">
                <a:solidFill>
                  <a:srgbClr val="FF0000"/>
                </a:solidFill>
              </a:rPr>
              <a:t>NO-Filtering in case </a:t>
            </a:r>
            <a:r>
              <a:rPr lang="en-US" altLang="ko-KR" b="1" dirty="0" err="1" smtClean="0">
                <a:solidFill>
                  <a:srgbClr val="FF0000"/>
                </a:solidFill>
              </a:rPr>
              <a:t>bS</a:t>
            </a:r>
            <a:r>
              <a:rPr lang="en-US" altLang="ko-KR" b="1" dirty="0" smtClean="0">
                <a:solidFill>
                  <a:srgbClr val="FF0000"/>
                </a:solidFill>
              </a:rPr>
              <a:t>=0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56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110000"/>
              </a:lnSpc>
            </a:pPr>
            <a:r>
              <a:rPr lang="en-US" altLang="ko-KR" sz="1600" dirty="0" smtClean="0"/>
              <a:t>Otherwise, all of the following conditions is true, </a:t>
            </a:r>
            <a:r>
              <a:rPr lang="en-US" altLang="ko-KR" sz="1600" dirty="0" smtClean="0">
                <a:solidFill>
                  <a:srgbClr val="FF0000"/>
                </a:solidFill>
              </a:rPr>
              <a:t>the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bS</a:t>
            </a:r>
            <a:r>
              <a:rPr lang="en-US" altLang="ko-KR" sz="1600" dirty="0" smtClean="0">
                <a:solidFill>
                  <a:srgbClr val="FF0000"/>
                </a:solidFill>
              </a:rPr>
              <a:t> = 0</a:t>
            </a:r>
            <a:r>
              <a:rPr lang="en-US" altLang="ko-KR" sz="1600" dirty="0" smtClean="0"/>
              <a:t> </a:t>
            </a:r>
            <a:r>
              <a:rPr lang="en-US" altLang="ko-KR" sz="1600" dirty="0" smtClean="0">
                <a:sym typeface="Wingdings" pitchFamily="2" charset="2"/>
              </a:rPr>
              <a:t> </a:t>
            </a:r>
            <a:r>
              <a:rPr lang="en-US" altLang="ko-KR" sz="1600" u="sng" dirty="0" smtClean="0">
                <a:solidFill>
                  <a:srgbClr val="FF0000"/>
                </a:solidFill>
              </a:rPr>
              <a:t>NO filtering</a:t>
            </a:r>
            <a:endParaRPr lang="en-US" altLang="ko-KR" sz="1600" dirty="0" smtClean="0"/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INTER &amp;&amp;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There are NO coded </a:t>
            </a:r>
            <a:r>
              <a:rPr lang="en-US" altLang="ko-KR" sz="1400" dirty="0" smtClean="0">
                <a:ea typeface="맑은 고딕" pitchFamily="50" charset="-127"/>
              </a:rPr>
              <a:t>coefficients </a:t>
            </a:r>
            <a:r>
              <a:rPr lang="en-US" altLang="ko-KR" sz="1400" dirty="0" smtClean="0"/>
              <a:t>&amp;&amp;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z="1400" dirty="0" smtClean="0"/>
              <a:t>They have same or similar MV and Reference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E27BB2-2677-477F-BC8A-BD97591BB5C4}" type="slidenum">
              <a:rPr lang="en-US" altLang="ko-KR" smtClean="0"/>
              <a:pPr>
                <a:defRPr/>
              </a:pPr>
              <a:t>23</a:t>
            </a:fld>
            <a:endParaRPr lang="en-US" altLang="ko-KR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886325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797550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6750050" y="3284538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750050" y="4195763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5797550" y="4164013"/>
            <a:ext cx="0" cy="10699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rot="5400000">
            <a:off x="7206457" y="3671094"/>
            <a:ext cx="0" cy="1068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5233988" y="5172075"/>
            <a:ext cx="1166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Vertical boundary</a:t>
            </a:r>
          </a:p>
        </p:txBody>
      </p:sp>
      <p:sp>
        <p:nvSpPr>
          <p:cNvPr id="25612" name="Rectangle 13"/>
          <p:cNvSpPr>
            <a:spLocks noChangeArrowheads="1"/>
          </p:cNvSpPr>
          <p:nvPr/>
        </p:nvSpPr>
        <p:spPr bwMode="auto">
          <a:xfrm>
            <a:off x="1846263" y="4254500"/>
            <a:ext cx="911225" cy="9112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3" name="Rectangle 14"/>
          <p:cNvSpPr>
            <a:spLocks noChangeArrowheads="1"/>
          </p:cNvSpPr>
          <p:nvPr/>
        </p:nvSpPr>
        <p:spPr bwMode="auto">
          <a:xfrm>
            <a:off x="2757488" y="4254500"/>
            <a:ext cx="911225" cy="911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</a:t>
            </a:r>
          </a:p>
          <a:p>
            <a:pPr algn="ctr"/>
            <a:endParaRPr lang="en-US" altLang="ko-KR" sz="900">
              <a:solidFill>
                <a:srgbClr val="000000"/>
              </a:solidFill>
              <a:latin typeface="Arial" charset="0"/>
              <a:ea typeface="굴림" pitchFamily="50" charset="-127"/>
            </a:endParaRPr>
          </a:p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4" name="Rectangle 15"/>
          <p:cNvSpPr>
            <a:spLocks noChangeArrowheads="1"/>
          </p:cNvSpPr>
          <p:nvPr/>
        </p:nvSpPr>
        <p:spPr bwMode="auto">
          <a:xfrm>
            <a:off x="3702050" y="3286125"/>
            <a:ext cx="911225" cy="9096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 &amp;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IC (or ALC)</a:t>
            </a:r>
          </a:p>
          <a:p>
            <a:pPr algn="ctr"/>
            <a:r>
              <a:rPr lang="en-US" altLang="ko-KR" sz="900" b="1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5" name="Rectangle 16"/>
          <p:cNvSpPr>
            <a:spLocks noChangeArrowheads="1"/>
          </p:cNvSpPr>
          <p:nvPr/>
        </p:nvSpPr>
        <p:spPr bwMode="auto">
          <a:xfrm>
            <a:off x="3702050" y="4195763"/>
            <a:ext cx="911225" cy="911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INTER</a:t>
            </a:r>
          </a:p>
          <a:p>
            <a:pPr algn="ctr"/>
            <a:endParaRPr lang="en-US" altLang="ko-KR" sz="900">
              <a:solidFill>
                <a:srgbClr val="000000"/>
              </a:solidFill>
              <a:latin typeface="Arial" charset="0"/>
              <a:ea typeface="굴림" pitchFamily="50" charset="-127"/>
            </a:endParaRPr>
          </a:p>
          <a:p>
            <a:pPr algn="ctr"/>
            <a:r>
              <a: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Block</a:t>
            </a:r>
          </a:p>
        </p:txBody>
      </p:sp>
      <p:sp>
        <p:nvSpPr>
          <p:cNvPr id="25616" name="Line 17"/>
          <p:cNvSpPr>
            <a:spLocks noChangeShapeType="1"/>
          </p:cNvSpPr>
          <p:nvPr/>
        </p:nvSpPr>
        <p:spPr bwMode="auto">
          <a:xfrm>
            <a:off x="2757488" y="4165600"/>
            <a:ext cx="0" cy="1068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7" name="Line 18"/>
          <p:cNvSpPr>
            <a:spLocks noChangeShapeType="1"/>
          </p:cNvSpPr>
          <p:nvPr/>
        </p:nvSpPr>
        <p:spPr bwMode="auto">
          <a:xfrm rot="5400000">
            <a:off x="4158457" y="3672681"/>
            <a:ext cx="0" cy="1068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4616450" y="3586163"/>
            <a:ext cx="33655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Horizontal boundary</a:t>
            </a:r>
          </a:p>
        </p:txBody>
      </p:sp>
      <p:sp>
        <p:nvSpPr>
          <p:cNvPr id="25619" name="Text Box 20"/>
          <p:cNvSpPr txBox="1">
            <a:spLocks noChangeArrowheads="1"/>
          </p:cNvSpPr>
          <p:nvPr/>
        </p:nvSpPr>
        <p:spPr bwMode="auto">
          <a:xfrm>
            <a:off x="2227263" y="5173663"/>
            <a:ext cx="11668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solidFill>
                  <a:srgbClr val="000000"/>
                </a:solidFill>
                <a:latin typeface="Arial" charset="0"/>
                <a:ea typeface="굴림" pitchFamily="50" charset="-127"/>
              </a:rPr>
              <a:t>Vertical boundary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Most IC blocking artifacts are shown </a:t>
            </a:r>
            <a:br>
              <a:rPr lang="en-US" altLang="ko-KR" b="1" dirty="0" smtClean="0">
                <a:solidFill>
                  <a:schemeClr val="tx1"/>
                </a:solidFill>
              </a:rPr>
            </a:br>
            <a:r>
              <a:rPr lang="en-US" altLang="ko-KR" b="1" dirty="0" smtClean="0">
                <a:solidFill>
                  <a:schemeClr val="tx1"/>
                </a:solidFill>
              </a:rPr>
              <a:t>due to </a:t>
            </a:r>
            <a:r>
              <a:rPr lang="en-US" altLang="ko-KR" b="1" dirty="0" smtClean="0">
                <a:solidFill>
                  <a:srgbClr val="FF0000"/>
                </a:solidFill>
              </a:rPr>
              <a:t>NO-Filtering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66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ko-KR" smtClean="0"/>
              <a:t>Balloons sequence in the 3DV-ATM6.0 anchor,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smtClean="0"/>
              <a:t>If all of the following conditions is true, </a:t>
            </a:r>
            <a:r>
              <a:rPr lang="en-US" altLang="ko-KR" smtClean="0">
                <a:sym typeface="Wingdings" pitchFamily="2" charset="2"/>
              </a:rPr>
              <a:t> F</a:t>
            </a:r>
            <a:r>
              <a:rPr lang="en-US" altLang="ko-KR" smtClean="0"/>
              <a:t>requency is </a:t>
            </a:r>
            <a:r>
              <a:rPr lang="en-US" altLang="ko-KR" smtClean="0">
                <a:solidFill>
                  <a:srgbClr val="FF0000"/>
                </a:solidFill>
              </a:rPr>
              <a:t>86%.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mtClean="0"/>
              <a:t>(Condition 1) P Slice &amp;&amp; </a:t>
            </a:r>
            <a:r>
              <a:rPr lang="en-US" altLang="ko-KR" smtClean="0">
                <a:solidFill>
                  <a:srgbClr val="FF0000"/>
                </a:solidFill>
              </a:rPr>
              <a:t>bS == 0 </a:t>
            </a:r>
            <a:r>
              <a:rPr lang="en-US" altLang="ko-KR" smtClean="0"/>
              <a:t>&amp;&amp; MB boundary &amp;&amp; (P_SKIP || P_L0_16x16)</a:t>
            </a:r>
            <a:br>
              <a:rPr lang="en-US" altLang="ko-KR" smtClean="0"/>
            </a:br>
            <a:r>
              <a:rPr lang="en-US" altLang="ko-KR" smtClean="0"/>
              <a:t>&amp;&amp; </a:t>
            </a:r>
            <a:r>
              <a:rPr lang="en-US" altLang="ko-KR" u="sng" smtClean="0"/>
              <a:t>the one of the p or q is ALC coded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smtClean="0"/>
              <a:t>Otherwise if all of the following conditions is true, </a:t>
            </a:r>
            <a:r>
              <a:rPr lang="en-US" altLang="ko-KR" smtClean="0">
                <a:sym typeface="Wingdings" pitchFamily="2" charset="2"/>
              </a:rPr>
              <a:t> F</a:t>
            </a:r>
            <a:r>
              <a:rPr lang="en-US" altLang="ko-KR" smtClean="0"/>
              <a:t>requency is 6%.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mtClean="0"/>
              <a:t>(Condition 2) P Slice &amp;&amp; </a:t>
            </a:r>
            <a:r>
              <a:rPr lang="en-US" altLang="ko-KR" smtClean="0">
                <a:solidFill>
                  <a:srgbClr val="FF0000"/>
                </a:solidFill>
              </a:rPr>
              <a:t>bS != 0 </a:t>
            </a:r>
            <a:r>
              <a:rPr lang="en-US" altLang="ko-KR" smtClean="0"/>
              <a:t>&amp;&amp; MB boundary &amp;&amp; (P_SKIP || P_L0_16x16)</a:t>
            </a:r>
            <a:br>
              <a:rPr lang="en-US" altLang="ko-KR" smtClean="0"/>
            </a:br>
            <a:r>
              <a:rPr lang="en-US" altLang="ko-KR" smtClean="0"/>
              <a:t>&amp;&amp; </a:t>
            </a:r>
            <a:r>
              <a:rPr lang="en-US" altLang="ko-KR" u="sng" smtClean="0"/>
              <a:t>the one of the p or q is ALC coded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altLang="ko-KR" smtClean="0"/>
              <a:t>Otherwise if all of the following conditions is true, </a:t>
            </a:r>
            <a:r>
              <a:rPr lang="en-US" altLang="ko-KR" smtClean="0">
                <a:sym typeface="Wingdings" pitchFamily="2" charset="2"/>
              </a:rPr>
              <a:t> F</a:t>
            </a:r>
            <a:r>
              <a:rPr lang="en-US" altLang="ko-KR" smtClean="0"/>
              <a:t>requency is 8%.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altLang="ko-KR" smtClean="0"/>
              <a:t>(Condition 3) P Slice &amp;&amp; MB boundary </a:t>
            </a:r>
            <a:br>
              <a:rPr lang="en-US" altLang="ko-KR" smtClean="0"/>
            </a:br>
            <a:r>
              <a:rPr lang="en-US" altLang="ko-KR" smtClean="0"/>
              <a:t>&amp;&amp; </a:t>
            </a:r>
            <a:r>
              <a:rPr lang="en-US" altLang="ko-KR" u="sng" smtClean="0"/>
              <a:t>the one of the p or q is ALC coded</a:t>
            </a:r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endParaRPr lang="en-US" altLang="ko-KR" smtClean="0"/>
          </a:p>
          <a:p>
            <a:pPr eaLnBrk="1" hangingPunct="1">
              <a:lnSpc>
                <a:spcPct val="110000"/>
              </a:lnSpc>
            </a:pPr>
            <a:r>
              <a:rPr lang="en-US" altLang="ko-KR" u="sng" smtClean="0"/>
              <a:t>Most of blocking artifacts of ALC are subjectively shown to users </a:t>
            </a:r>
            <a:br>
              <a:rPr lang="en-US" altLang="ko-KR" u="sng" smtClean="0"/>
            </a:br>
            <a:r>
              <a:rPr lang="en-US" altLang="ko-KR" u="sng" smtClean="0"/>
              <a:t>due to </a:t>
            </a:r>
            <a:r>
              <a:rPr lang="en-US" altLang="ko-KR" u="sng" smtClean="0">
                <a:solidFill>
                  <a:srgbClr val="FF0000"/>
                </a:solidFill>
              </a:rPr>
              <a:t>NO FILTERING (bS = 0).</a:t>
            </a:r>
            <a:endParaRPr lang="en-US" altLang="ko-KR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244545-6ED0-4C93-A182-17C8FE241298}" type="slidenum">
              <a:rPr lang="en-US" altLang="ko-KR" smtClean="0"/>
              <a:pPr>
                <a:defRPr/>
              </a:pPr>
              <a:t>24</a:t>
            </a:fld>
            <a:endParaRPr lang="en-US" altLang="ko-KR"/>
          </a:p>
        </p:txBody>
      </p:sp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179388" y="4076700"/>
          <a:ext cx="331236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373"/>
                <a:gridCol w="602249"/>
                <a:gridCol w="602249"/>
                <a:gridCol w="602249"/>
                <a:gridCol w="602249"/>
              </a:tblGrid>
              <a:tr h="2340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Balloons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QP26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QP31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QP36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QP41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Condition 1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90 %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93 %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Condition 2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  <a:tr h="2340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Condition 3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17 %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2 %</a:t>
                      </a:r>
                      <a:endParaRPr lang="ko-KR" altLang="en-US" sz="12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  <p:grpSp>
        <p:nvGrpSpPr>
          <p:cNvPr id="26661" name="그룹 21"/>
          <p:cNvGrpSpPr>
            <a:grpSpLocks/>
          </p:cNvGrpSpPr>
          <p:nvPr/>
        </p:nvGrpSpPr>
        <p:grpSpPr bwMode="auto">
          <a:xfrm>
            <a:off x="3141663" y="4248150"/>
            <a:ext cx="5894387" cy="2133600"/>
            <a:chOff x="3142108" y="4175720"/>
            <a:chExt cx="5894387" cy="2133600"/>
          </a:xfrm>
        </p:grpSpPr>
        <p:sp>
          <p:nvSpPr>
            <p:cNvPr id="26662" name="Rectangle 5"/>
            <p:cNvSpPr>
              <a:spLocks noChangeArrowheads="1"/>
            </p:cNvSpPr>
            <p:nvPr/>
          </p:nvSpPr>
          <p:spPr bwMode="auto">
            <a:xfrm>
              <a:off x="6182170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3" name="Rectangle 6"/>
            <p:cNvSpPr>
              <a:spLocks noChangeArrowheads="1"/>
            </p:cNvSpPr>
            <p:nvPr/>
          </p:nvSpPr>
          <p:spPr bwMode="auto">
            <a:xfrm>
              <a:off x="7093395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4" name="Rectangle 7"/>
            <p:cNvSpPr>
              <a:spLocks noChangeArrowheads="1"/>
            </p:cNvSpPr>
            <p:nvPr/>
          </p:nvSpPr>
          <p:spPr bwMode="auto">
            <a:xfrm>
              <a:off x="8045895" y="4175720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5" name="Rectangle 8"/>
            <p:cNvSpPr>
              <a:spLocks noChangeArrowheads="1"/>
            </p:cNvSpPr>
            <p:nvPr/>
          </p:nvSpPr>
          <p:spPr bwMode="auto">
            <a:xfrm>
              <a:off x="8045895" y="5086945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66" name="Line 9"/>
            <p:cNvSpPr>
              <a:spLocks noChangeShapeType="1"/>
            </p:cNvSpPr>
            <p:nvPr/>
          </p:nvSpPr>
          <p:spPr bwMode="auto">
            <a:xfrm>
              <a:off x="7093395" y="5055195"/>
              <a:ext cx="0" cy="10699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67" name="Line 10"/>
            <p:cNvSpPr>
              <a:spLocks noChangeShapeType="1"/>
            </p:cNvSpPr>
            <p:nvPr/>
          </p:nvSpPr>
          <p:spPr bwMode="auto">
            <a:xfrm rot="5400000">
              <a:off x="8502302" y="4562276"/>
              <a:ext cx="0" cy="1068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68" name="Text Box 11"/>
            <p:cNvSpPr txBox="1">
              <a:spLocks noChangeArrowheads="1"/>
            </p:cNvSpPr>
            <p:nvPr/>
          </p:nvSpPr>
          <p:spPr bwMode="auto">
            <a:xfrm>
              <a:off x="6529833" y="6063257"/>
              <a:ext cx="116681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  <p:sp>
          <p:nvSpPr>
            <p:cNvPr id="26669" name="Rectangle 13"/>
            <p:cNvSpPr>
              <a:spLocks noChangeArrowheads="1"/>
            </p:cNvSpPr>
            <p:nvPr/>
          </p:nvSpPr>
          <p:spPr bwMode="auto">
            <a:xfrm>
              <a:off x="3142108" y="5145682"/>
              <a:ext cx="911225" cy="91122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0" name="Rectangle 14"/>
            <p:cNvSpPr>
              <a:spLocks noChangeArrowheads="1"/>
            </p:cNvSpPr>
            <p:nvPr/>
          </p:nvSpPr>
          <p:spPr bwMode="auto">
            <a:xfrm>
              <a:off x="4053333" y="5145682"/>
              <a:ext cx="911225" cy="911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1" name="Rectangle 15"/>
            <p:cNvSpPr>
              <a:spLocks noChangeArrowheads="1"/>
            </p:cNvSpPr>
            <p:nvPr/>
          </p:nvSpPr>
          <p:spPr bwMode="auto">
            <a:xfrm>
              <a:off x="4997895" y="4177307"/>
              <a:ext cx="911225" cy="90963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 &amp;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IC (or ALC)</a:t>
              </a:r>
            </a:p>
            <a:p>
              <a:pPr algn="ctr"/>
              <a:r>
                <a:rPr lang="en-US" altLang="ko-KR" sz="900" b="1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2" name="Rectangle 16"/>
            <p:cNvSpPr>
              <a:spLocks noChangeArrowheads="1"/>
            </p:cNvSpPr>
            <p:nvPr/>
          </p:nvSpPr>
          <p:spPr bwMode="auto">
            <a:xfrm>
              <a:off x="4997895" y="5086945"/>
              <a:ext cx="911225" cy="9112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INTER</a:t>
              </a:r>
            </a:p>
            <a:p>
              <a:pPr algn="ctr"/>
              <a:endParaRPr lang="en-US" altLang="ko-KR" sz="900">
                <a:solidFill>
                  <a:srgbClr val="000000"/>
                </a:solidFill>
                <a:latin typeface="Arial" charset="0"/>
                <a:ea typeface="굴림" pitchFamily="50" charset="-127"/>
              </a:endParaRPr>
            </a:p>
            <a:p>
              <a:pPr algn="ctr"/>
              <a:r>
                <a:rPr lang="en-US" altLang="ko-KR" sz="900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Block</a:t>
              </a:r>
            </a:p>
          </p:txBody>
        </p:sp>
        <p:sp>
          <p:nvSpPr>
            <p:cNvPr id="26673" name="Line 17"/>
            <p:cNvSpPr>
              <a:spLocks noChangeShapeType="1"/>
            </p:cNvSpPr>
            <p:nvPr/>
          </p:nvSpPr>
          <p:spPr bwMode="auto">
            <a:xfrm>
              <a:off x="4053333" y="5056782"/>
              <a:ext cx="0" cy="10683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74" name="Line 18"/>
            <p:cNvSpPr>
              <a:spLocks noChangeShapeType="1"/>
            </p:cNvSpPr>
            <p:nvPr/>
          </p:nvSpPr>
          <p:spPr bwMode="auto">
            <a:xfrm rot="5400000">
              <a:off x="5454302" y="4563863"/>
              <a:ext cx="0" cy="1068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75" name="Text Box 19"/>
            <p:cNvSpPr txBox="1">
              <a:spLocks noChangeArrowheads="1"/>
            </p:cNvSpPr>
            <p:nvPr/>
          </p:nvSpPr>
          <p:spPr bwMode="auto">
            <a:xfrm>
              <a:off x="5912295" y="4477345"/>
              <a:ext cx="336550" cy="1222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Horizontal boundary</a:t>
              </a:r>
            </a:p>
          </p:txBody>
        </p:sp>
        <p:sp>
          <p:nvSpPr>
            <p:cNvPr id="26676" name="Text Box 20"/>
            <p:cNvSpPr txBox="1">
              <a:spLocks noChangeArrowheads="1"/>
            </p:cNvSpPr>
            <p:nvPr/>
          </p:nvSpPr>
          <p:spPr bwMode="auto">
            <a:xfrm>
              <a:off x="3523108" y="6064845"/>
              <a:ext cx="116681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>
                  <a:solidFill>
                    <a:srgbClr val="000000"/>
                  </a:solidFill>
                  <a:latin typeface="Arial" charset="0"/>
                  <a:ea typeface="굴림" pitchFamily="50" charset="-127"/>
                </a:rPr>
                <a:t>Vertical boundary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Highlight: </a:t>
            </a:r>
            <a:r>
              <a:rPr lang="en-US" altLang="ko-KR" b="1" dirty="0" smtClean="0">
                <a:solidFill>
                  <a:schemeClr val="tx1"/>
                </a:solidFill>
              </a:rPr>
              <a:t>Fact &amp; Attack point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765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C18608-2B3D-4F8B-BE0B-74C7146D11D7}" type="slidenum">
              <a:rPr lang="en-US" altLang="ko-KR" smtClean="0"/>
              <a:pPr>
                <a:defRPr/>
              </a:pPr>
              <a:t>25</a:t>
            </a:fld>
            <a:endParaRPr lang="en-US" altLang="ko-KR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07950" y="1673225"/>
            <a:ext cx="8928100" cy="237172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Many</a:t>
            </a:r>
            <a:r>
              <a:rPr lang="en-US" altLang="ko-KR" sz="1600" b="1" kern="0" dirty="0">
                <a:latin typeface="+mn-lt"/>
                <a:ea typeface="+mn-ea"/>
              </a:rPr>
              <a:t> IC (or ALC) blocks are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SKIPPED</a:t>
            </a:r>
            <a:r>
              <a:rPr lang="en-US" altLang="ko-KR" sz="1600" b="1" kern="0" dirty="0">
                <a:latin typeface="+mn-lt"/>
                <a:ea typeface="+mn-ea"/>
              </a:rPr>
              <a:t> or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DIRECT (P_16x16 in ALC)</a:t>
            </a:r>
            <a:r>
              <a:rPr lang="en-US" altLang="ko-KR" sz="1600" b="1" kern="0" dirty="0">
                <a:latin typeface="+mn-lt"/>
                <a:ea typeface="+mn-ea"/>
              </a:rPr>
              <a:t> MB’s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+mn-lt"/>
                <a:ea typeface="+mn-ea"/>
              </a:rPr>
              <a:t>NO-FILTERING</a:t>
            </a:r>
            <a:r>
              <a:rPr lang="en-US" altLang="ko-KR" sz="1600" b="1" kern="0" dirty="0" smtClean="0">
                <a:latin typeface="+mn-lt"/>
                <a:ea typeface="+mn-ea"/>
              </a:rPr>
              <a:t> </a:t>
            </a:r>
            <a:r>
              <a:rPr lang="en-US" altLang="ko-KR" sz="1600" b="1" kern="0" dirty="0">
                <a:latin typeface="+mn-lt"/>
                <a:ea typeface="+mn-ea"/>
              </a:rPr>
              <a:t>is massively assigned to those blocks in the AVC </a:t>
            </a:r>
            <a:r>
              <a:rPr lang="en-US" altLang="ko-KR" sz="1600" b="1" kern="0" dirty="0" err="1">
                <a:latin typeface="+mn-lt"/>
                <a:ea typeface="+mn-ea"/>
              </a:rPr>
              <a:t>deblocking</a:t>
            </a:r>
            <a:endParaRPr lang="en-US" altLang="ko-KR" sz="1600" b="1" kern="0" dirty="0">
              <a:latin typeface="+mn-lt"/>
              <a:ea typeface="+mn-ea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latin typeface="+mn-lt"/>
                <a:ea typeface="+mn-ea"/>
              </a:rPr>
              <a:t>Therefore, no filtering is applied to many IC (or ALC) blocks.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>
                <a:latin typeface="+mn-lt"/>
                <a:ea typeface="+mn-ea"/>
              </a:rPr>
              <a:t>FACT: about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86%</a:t>
            </a:r>
            <a:r>
              <a:rPr lang="en-US" altLang="ko-KR" sz="1600" b="1" kern="0" dirty="0">
                <a:latin typeface="+mn-lt"/>
                <a:ea typeface="+mn-ea"/>
              </a:rPr>
              <a:t> of IC (or ALC) blocks are assigned to </a:t>
            </a:r>
            <a:r>
              <a:rPr lang="en-US" altLang="ko-KR" sz="1600" b="1" kern="0" dirty="0" err="1">
                <a:latin typeface="+mn-lt"/>
                <a:ea typeface="+mn-ea"/>
              </a:rPr>
              <a:t>bS</a:t>
            </a:r>
            <a:r>
              <a:rPr lang="en-US" altLang="ko-KR" sz="1600" b="1" kern="0" dirty="0">
                <a:latin typeface="+mn-lt"/>
                <a:ea typeface="+mn-ea"/>
              </a:rPr>
              <a:t> = 0 (</a:t>
            </a:r>
            <a:r>
              <a:rPr lang="en-US" altLang="ko-KR" sz="1600" b="1" kern="0" dirty="0" smtClean="0">
                <a:latin typeface="+mn-lt"/>
                <a:ea typeface="+mn-ea"/>
              </a:rPr>
              <a:t>no-filtering</a:t>
            </a:r>
            <a:r>
              <a:rPr lang="en-US" altLang="ko-KR" sz="1600" b="1" kern="0" dirty="0">
                <a:latin typeface="+mn-lt"/>
                <a:ea typeface="+mn-ea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600" b="1" kern="0" dirty="0" smtClean="0">
                <a:solidFill>
                  <a:srgbClr val="FF0000"/>
                </a:solidFill>
                <a:latin typeface="+mn-lt"/>
                <a:ea typeface="+mn-ea"/>
              </a:rPr>
              <a:t>NO-FILTERING </a:t>
            </a:r>
            <a:r>
              <a:rPr lang="en-US" altLang="ko-KR" sz="1600" b="1" kern="0" dirty="0">
                <a:solidFill>
                  <a:srgbClr val="FF0000"/>
                </a:solidFill>
                <a:latin typeface="+mn-lt"/>
                <a:ea typeface="+mn-ea"/>
              </a:rPr>
              <a:t>brings the subjective blocking-artifacts</a:t>
            </a:r>
            <a:r>
              <a:rPr lang="en-US" altLang="ko-KR" sz="1600" b="1" kern="0" dirty="0">
                <a:latin typeface="+mn-lt"/>
                <a:ea typeface="+mn-ea"/>
              </a:rPr>
              <a:t> 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07950" y="5273675"/>
            <a:ext cx="8928100" cy="13954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Let’ make a </a:t>
            </a:r>
            <a:r>
              <a:rPr lang="en-US" altLang="ko-KR" sz="1800" b="1" dirty="0">
                <a:solidFill>
                  <a:srgbClr val="FF0000"/>
                </a:solidFill>
                <a:latin typeface="Tahoma" pitchFamily="34" charset="0"/>
              </a:rPr>
              <a:t>NEW process for the block-based LC especially in the case of the boundary condition is assigned to </a:t>
            </a:r>
            <a:r>
              <a:rPr lang="en-US" altLang="ko-KR" sz="1800" b="1" dirty="0" err="1">
                <a:solidFill>
                  <a:srgbClr val="FF0000"/>
                </a:solidFill>
                <a:latin typeface="Tahoma" pitchFamily="34" charset="0"/>
              </a:rPr>
              <a:t>bS</a:t>
            </a:r>
            <a:r>
              <a:rPr lang="en-US" altLang="ko-KR" sz="1800" b="1" dirty="0">
                <a:solidFill>
                  <a:srgbClr val="FF0000"/>
                </a:solidFill>
                <a:latin typeface="Tahoma" pitchFamily="34" charset="0"/>
              </a:rPr>
              <a:t> = 0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 (</a:t>
            </a:r>
            <a:r>
              <a:rPr lang="en-US" altLang="ko-KR" sz="1800" b="1" dirty="0" smtClean="0">
                <a:solidFill>
                  <a:srgbClr val="000000"/>
                </a:solidFill>
                <a:latin typeface="Tahoma" pitchFamily="34" charset="0"/>
              </a:rPr>
              <a:t>no-filtering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).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002346"/>
              </a:buClr>
              <a:buFont typeface="Wingdings" pitchFamily="2" charset="2"/>
              <a:buChar char="v"/>
              <a:defRPr/>
            </a:pP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It is simple to construct and cost-effective </a:t>
            </a:r>
            <a:r>
              <a:rPr lang="en-US" altLang="ko-KR" sz="1800" b="1" dirty="0" err="1">
                <a:solidFill>
                  <a:srgbClr val="000000"/>
                </a:solidFill>
                <a:latin typeface="Tahoma" pitchFamily="34" charset="0"/>
              </a:rPr>
              <a:t>deblocking</a:t>
            </a:r>
            <a:r>
              <a:rPr lang="en-US" altLang="ko-KR" sz="1800" b="1" dirty="0">
                <a:solidFill>
                  <a:srgbClr val="000000"/>
                </a:solidFill>
                <a:latin typeface="Tahoma" pitchFamily="34" charset="0"/>
              </a:rPr>
              <a:t> for block-based LC.</a:t>
            </a: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3963988" y="4149725"/>
            <a:ext cx="1216025" cy="9239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 wrap="none" anchor="ctr"/>
          <a:lstStyle/>
          <a:p>
            <a:pPr>
              <a:defRPr/>
            </a:pPr>
            <a:endParaRPr lang="ko-KR" altLang="en-US" sz="1800">
              <a:solidFill>
                <a:srgbClr val="000000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for ALC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96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ea typeface="맑은 고딕" pitchFamily="50" charset="-127"/>
              </a:rPr>
              <a:t>We remind and test two </a:t>
            </a:r>
            <a:r>
              <a:rPr lang="en-US" altLang="ko-KR" sz="1800" dirty="0" err="1" smtClean="0">
                <a:ea typeface="맑은 고딕" pitchFamily="50" charset="-127"/>
              </a:rPr>
              <a:t>deblocking</a:t>
            </a:r>
            <a:r>
              <a:rPr lang="en-US" altLang="ko-KR" sz="1800" dirty="0" smtClean="0">
                <a:ea typeface="맑은 고딕" pitchFamily="50" charset="-127"/>
              </a:rPr>
              <a:t> methods for block-based LC.</a:t>
            </a:r>
          </a:p>
          <a:p>
            <a:pPr lvl="1"/>
            <a:endParaRPr lang="en-US" altLang="ko-KR" sz="16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Case#1. MVC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</a:t>
            </a:r>
            <a:r>
              <a:rPr lang="en-US" altLang="ko-KR" sz="1600" u="sng" dirty="0" smtClean="0">
                <a:ea typeface="맑은 고딕" pitchFamily="50" charset="-127"/>
              </a:rPr>
              <a:t>that were adopted in the JMVM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This method is same as MVC </a:t>
            </a:r>
            <a:r>
              <a:rPr lang="en-US" altLang="ko-KR" sz="1400" dirty="0" err="1" smtClean="0">
                <a:ea typeface="맑은 고딕" pitchFamily="50" charset="-127"/>
              </a:rPr>
              <a:t>deblocking</a:t>
            </a:r>
            <a:r>
              <a:rPr lang="en-US" altLang="ko-KR" sz="1400" dirty="0" smtClean="0">
                <a:ea typeface="맑은 고딕" pitchFamily="50" charset="-127"/>
              </a:rPr>
              <a:t> for IC in JMVM.</a:t>
            </a:r>
          </a:p>
          <a:p>
            <a:pPr lvl="1"/>
            <a:endParaRPr lang="en-US" altLang="ko-KR" sz="16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Case#2. Simplified MVC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for ALC.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This method is same as Case#1.</a:t>
            </a:r>
          </a:p>
          <a:p>
            <a:pPr lvl="2"/>
            <a:r>
              <a:rPr lang="en-US" altLang="ko-KR" sz="1400" dirty="0" smtClean="0">
                <a:ea typeface="맑은 고딕" pitchFamily="50" charset="-127"/>
              </a:rPr>
              <a:t>But, the process of comparison of the ALC weighting value between P and Q block using threshold is removed.</a:t>
            </a:r>
          </a:p>
          <a:p>
            <a:pPr lvl="2"/>
            <a:endParaRPr lang="en-US" altLang="ko-KR" sz="1400" dirty="0" smtClean="0">
              <a:ea typeface="맑은 고딕" pitchFamily="50" charset="-127"/>
            </a:endParaRPr>
          </a:p>
          <a:p>
            <a:pPr lvl="2"/>
            <a:endParaRPr lang="en-US" altLang="ko-KR" sz="1400" dirty="0" smtClean="0">
              <a:ea typeface="맑은 고딕" pitchFamily="50" charset="-127"/>
            </a:endParaRPr>
          </a:p>
          <a:p>
            <a:pPr lvl="1"/>
            <a:r>
              <a:rPr lang="en-US" altLang="ko-KR" sz="1600" dirty="0" smtClean="0">
                <a:ea typeface="맑은 고딕" pitchFamily="50" charset="-127"/>
              </a:rPr>
              <a:t>MVC </a:t>
            </a:r>
            <a:r>
              <a:rPr lang="en-US" altLang="ko-KR" sz="1600" dirty="0" err="1" smtClean="0">
                <a:ea typeface="맑은 고딕" pitchFamily="50" charset="-127"/>
              </a:rPr>
              <a:t>deblocking</a:t>
            </a:r>
            <a:r>
              <a:rPr lang="en-US" altLang="ko-KR" sz="1600" dirty="0" smtClean="0">
                <a:ea typeface="맑은 고딕" pitchFamily="50" charset="-127"/>
              </a:rPr>
              <a:t> is carried out with 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the cost of minimum complexity</a:t>
            </a:r>
            <a:r>
              <a:rPr lang="en-US" altLang="ko-KR" sz="1600" dirty="0" smtClean="0">
                <a:ea typeface="맑은 고딕" pitchFamily="50" charset="-127"/>
              </a:rPr>
              <a:t>, </a:t>
            </a:r>
            <a:br>
              <a:rPr lang="en-US" altLang="ko-KR" sz="1600" dirty="0" smtClean="0">
                <a:ea typeface="맑은 고딕" pitchFamily="50" charset="-127"/>
              </a:rPr>
            </a:br>
            <a:r>
              <a:rPr lang="en-US" altLang="ko-KR" sz="1600" dirty="0" smtClean="0">
                <a:ea typeface="맑은 고딕" pitchFamily="50" charset="-127"/>
              </a:rPr>
              <a:t>because 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it covers only </a:t>
            </a:r>
            <a:r>
              <a:rPr lang="en-US" altLang="ko-KR" sz="1600" dirty="0" err="1" smtClean="0">
                <a:solidFill>
                  <a:srgbClr val="0000FF"/>
                </a:solidFill>
                <a:ea typeface="맑은 고딕" pitchFamily="50" charset="-127"/>
              </a:rPr>
              <a:t>bS</a:t>
            </a:r>
            <a:r>
              <a:rPr lang="en-US" altLang="ko-KR" sz="1600" dirty="0" smtClean="0">
                <a:solidFill>
                  <a:srgbClr val="0000FF"/>
                </a:solidFill>
                <a:ea typeface="맑은 고딕" pitchFamily="50" charset="-127"/>
              </a:rPr>
              <a:t> = 0 case and it is carried out the MB boundary</a:t>
            </a:r>
            <a:r>
              <a:rPr lang="en-US" altLang="ko-KR" sz="1600" dirty="0" smtClean="0">
                <a:ea typeface="맑은 고딕" pitchFamily="50" charset="-127"/>
              </a:rPr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AF8EB4-D240-459D-9E35-140C4F4E5B67}" type="slidenum">
              <a:rPr lang="en-US" altLang="ko-KR" smtClean="0"/>
              <a:pPr>
                <a:defRPr/>
              </a:pPr>
              <a:t>26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(Case#1) MVC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</a:t>
            </a:r>
            <a:br>
              <a:rPr lang="en-US" altLang="ko-KR" b="1" dirty="0" smtClean="0"/>
            </a:br>
            <a:r>
              <a:rPr lang="en-US" altLang="ko-KR" b="1" u="sng" dirty="0" smtClean="0">
                <a:ea typeface="맑은 고딕" pitchFamily="50" charset="-127"/>
              </a:rPr>
              <a:t>that were adopted in the JMVM</a:t>
            </a:r>
            <a:endParaRPr lang="ko-KR" alt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307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Case#1. MVC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</a:t>
            </a:r>
            <a:r>
              <a:rPr lang="en-US" altLang="ko-KR" u="sng" dirty="0" smtClean="0">
                <a:ea typeface="맑은 고딕" pitchFamily="50" charset="-127"/>
              </a:rPr>
              <a:t>that were adopted in the JMVM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( </a:t>
            </a:r>
            <a:r>
              <a:rPr lang="nn-NO" altLang="ko-KR" dirty="0" smtClean="0">
                <a:ea typeface="맑은 고딕" pitchFamily="50" charset="-127"/>
              </a:rPr>
              <a:t>K1=1 (weak filtering), K2=3 (strong filtering), T=5 )</a:t>
            </a:r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6C27EC-64FB-4E0A-A0C8-AE93EC5DCB2A}" type="slidenum">
              <a:rPr lang="en-US" altLang="ko-KR" smtClean="0"/>
              <a:pPr>
                <a:defRPr/>
              </a:pPr>
              <a:t>27</a:t>
            </a:fld>
            <a:endParaRPr lang="en-US" altLang="ko-KR"/>
          </a:p>
        </p:txBody>
      </p:sp>
      <p:grpSp>
        <p:nvGrpSpPr>
          <p:cNvPr id="30725" name="그룹 65"/>
          <p:cNvGrpSpPr>
            <a:grpSpLocks/>
          </p:cNvGrpSpPr>
          <p:nvPr/>
        </p:nvGrpSpPr>
        <p:grpSpPr bwMode="auto">
          <a:xfrm>
            <a:off x="1368425" y="2205038"/>
            <a:ext cx="6804025" cy="4633912"/>
            <a:chOff x="1368425" y="2132856"/>
            <a:chExt cx="6804026" cy="4633615"/>
          </a:xfrm>
        </p:grpSpPr>
        <p:sp>
          <p:nvSpPr>
            <p:cNvPr id="30726" name="Rectangle 16"/>
            <p:cNvSpPr>
              <a:spLocks noChangeArrowheads="1"/>
            </p:cNvSpPr>
            <p:nvPr/>
          </p:nvSpPr>
          <p:spPr bwMode="auto">
            <a:xfrm>
              <a:off x="3347864" y="4877449"/>
              <a:ext cx="4824587" cy="188902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27" name="AutoShape 17"/>
            <p:cNvSpPr>
              <a:spLocks noChangeArrowheads="1"/>
            </p:cNvSpPr>
            <p:nvPr/>
          </p:nvSpPr>
          <p:spPr bwMode="auto">
            <a:xfrm>
              <a:off x="3036619" y="2477450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0728" name="AutoShape 18"/>
            <p:cNvSpPr>
              <a:spLocks noChangeArrowheads="1"/>
            </p:cNvSpPr>
            <p:nvPr/>
          </p:nvSpPr>
          <p:spPr bwMode="auto">
            <a:xfrm>
              <a:off x="1902615" y="3190963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0729" name="AutoShape 19"/>
            <p:cNvSpPr>
              <a:spLocks noChangeArrowheads="1"/>
            </p:cNvSpPr>
            <p:nvPr/>
          </p:nvSpPr>
          <p:spPr bwMode="auto">
            <a:xfrm>
              <a:off x="4485624" y="3255828"/>
              <a:ext cx="1197004" cy="778378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0730" name="AutoShape 20"/>
            <p:cNvSpPr>
              <a:spLocks noChangeArrowheads="1"/>
            </p:cNvSpPr>
            <p:nvPr/>
          </p:nvSpPr>
          <p:spPr bwMode="auto">
            <a:xfrm>
              <a:off x="146161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1" name="AutoShape 21"/>
            <p:cNvSpPr>
              <a:spLocks noChangeArrowheads="1"/>
            </p:cNvSpPr>
            <p:nvPr/>
          </p:nvSpPr>
          <p:spPr bwMode="auto">
            <a:xfrm>
              <a:off x="2280616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32" name="AutoShape 22"/>
            <p:cNvSpPr>
              <a:spLocks noChangeArrowheads="1"/>
            </p:cNvSpPr>
            <p:nvPr/>
          </p:nvSpPr>
          <p:spPr bwMode="auto">
            <a:xfrm>
              <a:off x="4044623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33" name="AutoShape 23"/>
            <p:cNvCxnSpPr>
              <a:cxnSpLocks noChangeShapeType="1"/>
              <a:stCxn id="30727" idx="1"/>
              <a:endCxn id="30728" idx="0"/>
            </p:cNvCxnSpPr>
            <p:nvPr/>
          </p:nvCxnSpPr>
          <p:spPr bwMode="auto">
            <a:xfrm rot="10800000" flipV="1">
              <a:off x="2501117" y="2866639"/>
              <a:ext cx="535502" cy="32432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4" name="AutoShape 24"/>
            <p:cNvCxnSpPr>
              <a:cxnSpLocks noChangeShapeType="1"/>
              <a:stCxn id="30727" idx="3"/>
              <a:endCxn id="30729" idx="0"/>
            </p:cNvCxnSpPr>
            <p:nvPr/>
          </p:nvCxnSpPr>
          <p:spPr bwMode="auto">
            <a:xfrm>
              <a:off x="4233623" y="2866639"/>
              <a:ext cx="850503" cy="38918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5" name="AutoShape 25"/>
            <p:cNvCxnSpPr>
              <a:cxnSpLocks noChangeShapeType="1"/>
              <a:stCxn id="30728" idx="1"/>
              <a:endCxn id="30730" idx="0"/>
            </p:cNvCxnSpPr>
            <p:nvPr/>
          </p:nvCxnSpPr>
          <p:spPr bwMode="auto">
            <a:xfrm rot="10800000" flipV="1">
              <a:off x="1682114" y="3580152"/>
              <a:ext cx="220501" cy="90810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36" name="AutoShape 26"/>
            <p:cNvCxnSpPr>
              <a:cxnSpLocks noChangeShapeType="1"/>
              <a:stCxn id="30728" idx="2"/>
              <a:endCxn id="30731" idx="0"/>
            </p:cNvCxnSpPr>
            <p:nvPr/>
          </p:nvCxnSpPr>
          <p:spPr bwMode="auto">
            <a:xfrm rot="5400000">
              <a:off x="2241658" y="4228800"/>
              <a:ext cx="51891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0737" name="AutoShape 27"/>
            <p:cNvCxnSpPr>
              <a:cxnSpLocks noChangeShapeType="1"/>
              <a:stCxn id="30729" idx="1"/>
              <a:endCxn id="30732" idx="0"/>
            </p:cNvCxnSpPr>
            <p:nvPr/>
          </p:nvCxnSpPr>
          <p:spPr bwMode="auto">
            <a:xfrm rot="10800000" flipV="1">
              <a:off x="4265124" y="3645017"/>
              <a:ext cx="220501" cy="84324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38" name="Text Box 28"/>
            <p:cNvSpPr txBox="1">
              <a:spLocks noChangeArrowheads="1"/>
            </p:cNvSpPr>
            <p:nvPr/>
          </p:nvSpPr>
          <p:spPr bwMode="auto">
            <a:xfrm>
              <a:off x="4170623" y="2716639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39" name="Text Box 29"/>
            <p:cNvSpPr txBox="1">
              <a:spLocks noChangeArrowheads="1"/>
            </p:cNvSpPr>
            <p:nvPr/>
          </p:nvSpPr>
          <p:spPr bwMode="auto">
            <a:xfrm>
              <a:off x="2658618" y="268826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0740" name="AutoShape 30"/>
            <p:cNvCxnSpPr>
              <a:cxnSpLocks noChangeShapeType="1"/>
              <a:stCxn id="30752" idx="2"/>
              <a:endCxn id="30727" idx="0"/>
            </p:cNvCxnSpPr>
            <p:nvPr/>
          </p:nvCxnSpPr>
          <p:spPr bwMode="auto">
            <a:xfrm flipH="1">
              <a:off x="3635121" y="2327450"/>
              <a:ext cx="2625" cy="1499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0741" name="Text Box 31"/>
            <p:cNvSpPr txBox="1">
              <a:spLocks noChangeArrowheads="1"/>
            </p:cNvSpPr>
            <p:nvPr/>
          </p:nvSpPr>
          <p:spPr bwMode="auto">
            <a:xfrm>
              <a:off x="4233623" y="3450421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2" name="Text Box 32"/>
            <p:cNvSpPr txBox="1">
              <a:spLocks noChangeArrowheads="1"/>
            </p:cNvSpPr>
            <p:nvPr/>
          </p:nvSpPr>
          <p:spPr bwMode="auto">
            <a:xfrm>
              <a:off x="1650614" y="3385557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43" name="Text Box 33"/>
            <p:cNvSpPr txBox="1">
              <a:spLocks noChangeArrowheads="1"/>
            </p:cNvSpPr>
            <p:nvPr/>
          </p:nvSpPr>
          <p:spPr bwMode="auto">
            <a:xfrm>
              <a:off x="2455179" y="3920692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4" name="AutoShape 34"/>
            <p:cNvSpPr>
              <a:spLocks noChangeArrowheads="1"/>
            </p:cNvSpPr>
            <p:nvPr/>
          </p:nvSpPr>
          <p:spPr bwMode="auto">
            <a:xfrm>
              <a:off x="5115627" y="3839611"/>
              <a:ext cx="1323005" cy="859459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0745" name="AutoShape 35"/>
            <p:cNvCxnSpPr>
              <a:cxnSpLocks noChangeShapeType="1"/>
              <a:stCxn id="30729" idx="3"/>
              <a:endCxn id="30744" idx="0"/>
            </p:cNvCxnSpPr>
            <p:nvPr/>
          </p:nvCxnSpPr>
          <p:spPr bwMode="auto">
            <a:xfrm>
              <a:off x="5682629" y="3645017"/>
              <a:ext cx="94500" cy="19459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46" name="Text Box 36"/>
            <p:cNvSpPr txBox="1">
              <a:spLocks noChangeArrowheads="1"/>
            </p:cNvSpPr>
            <p:nvPr/>
          </p:nvSpPr>
          <p:spPr bwMode="auto">
            <a:xfrm>
              <a:off x="5556629" y="3450421"/>
              <a:ext cx="282978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0747" name="AutoShape 37"/>
            <p:cNvSpPr>
              <a:spLocks noChangeArrowheads="1"/>
            </p:cNvSpPr>
            <p:nvPr/>
          </p:nvSpPr>
          <p:spPr bwMode="auto">
            <a:xfrm>
              <a:off x="4674625" y="4488259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0748" name="AutoShape 38"/>
            <p:cNvCxnSpPr>
              <a:cxnSpLocks noChangeShapeType="1"/>
              <a:stCxn id="30744" idx="1"/>
              <a:endCxn id="30747" idx="0"/>
            </p:cNvCxnSpPr>
            <p:nvPr/>
          </p:nvCxnSpPr>
          <p:spPr bwMode="auto">
            <a:xfrm rot="10800000" flipV="1">
              <a:off x="4895126" y="4269341"/>
              <a:ext cx="220501" cy="21891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49" name="AutoShape 39"/>
            <p:cNvCxnSpPr>
              <a:cxnSpLocks noChangeShapeType="1"/>
              <a:stCxn id="30744" idx="3"/>
              <a:endCxn id="30756" idx="0"/>
            </p:cNvCxnSpPr>
            <p:nvPr/>
          </p:nvCxnSpPr>
          <p:spPr bwMode="auto">
            <a:xfrm>
              <a:off x="6438632" y="4269341"/>
              <a:ext cx="220501" cy="73783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0" name="Text Box 40"/>
            <p:cNvSpPr txBox="1">
              <a:spLocks noChangeArrowheads="1"/>
            </p:cNvSpPr>
            <p:nvPr/>
          </p:nvSpPr>
          <p:spPr bwMode="auto">
            <a:xfrm>
              <a:off x="4863626" y="4099070"/>
              <a:ext cx="325303" cy="209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0751" name="Text Box 41"/>
            <p:cNvSpPr txBox="1">
              <a:spLocks noChangeArrowheads="1"/>
            </p:cNvSpPr>
            <p:nvPr/>
          </p:nvSpPr>
          <p:spPr bwMode="auto">
            <a:xfrm>
              <a:off x="6388756" y="4035557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52" name="AutoShape 42"/>
            <p:cNvSpPr>
              <a:spLocks noChangeArrowheads="1"/>
            </p:cNvSpPr>
            <p:nvPr/>
          </p:nvSpPr>
          <p:spPr bwMode="auto">
            <a:xfrm>
              <a:off x="3052369" y="2132856"/>
              <a:ext cx="1170754" cy="194594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0753" name="Rectangle 43"/>
            <p:cNvSpPr>
              <a:spLocks noChangeArrowheads="1"/>
            </p:cNvSpPr>
            <p:nvPr/>
          </p:nvSpPr>
          <p:spPr bwMode="auto">
            <a:xfrm>
              <a:off x="1368425" y="3069341"/>
              <a:ext cx="1794195" cy="20756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54" name="Text Box 44"/>
            <p:cNvSpPr txBox="1">
              <a:spLocks noChangeArrowheads="1"/>
            </p:cNvSpPr>
            <p:nvPr/>
          </p:nvSpPr>
          <p:spPr bwMode="auto">
            <a:xfrm>
              <a:off x="1839615" y="4877447"/>
              <a:ext cx="1017631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0755" name="AutoShape 45"/>
            <p:cNvSpPr>
              <a:spLocks noChangeArrowheads="1"/>
            </p:cNvSpPr>
            <p:nvPr/>
          </p:nvSpPr>
          <p:spPr bwMode="auto">
            <a:xfrm>
              <a:off x="7605448" y="6434204"/>
              <a:ext cx="441002" cy="259459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0756" name="AutoShape 46"/>
            <p:cNvSpPr>
              <a:spLocks noChangeArrowheads="1"/>
            </p:cNvSpPr>
            <p:nvPr/>
          </p:nvSpPr>
          <p:spPr bwMode="auto">
            <a:xfrm>
              <a:off x="5682629" y="5007178"/>
              <a:ext cx="1953007" cy="1232432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0757" name="AutoShape 47"/>
            <p:cNvCxnSpPr>
              <a:cxnSpLocks noChangeShapeType="1"/>
              <a:stCxn id="30756" idx="1"/>
              <a:endCxn id="51" idx="0"/>
            </p:cNvCxnSpPr>
            <p:nvPr/>
          </p:nvCxnSpPr>
          <p:spPr bwMode="auto">
            <a:xfrm rot="10800000" flipV="1">
              <a:off x="4739421" y="5623394"/>
              <a:ext cx="943209" cy="13496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758" name="AutoShape 48"/>
            <p:cNvCxnSpPr>
              <a:cxnSpLocks noChangeShapeType="1"/>
              <a:stCxn id="30756" idx="3"/>
              <a:endCxn id="30755" idx="0"/>
            </p:cNvCxnSpPr>
            <p:nvPr/>
          </p:nvCxnSpPr>
          <p:spPr bwMode="auto">
            <a:xfrm>
              <a:off x="7635636" y="5623394"/>
              <a:ext cx="190313" cy="81081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59" name="Text Box 49"/>
            <p:cNvSpPr txBox="1">
              <a:spLocks noChangeArrowheads="1"/>
            </p:cNvSpPr>
            <p:nvPr/>
          </p:nvSpPr>
          <p:spPr bwMode="auto">
            <a:xfrm>
              <a:off x="5358623" y="5389610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0760" name="Text Box 50"/>
            <p:cNvSpPr txBox="1">
              <a:spLocks noChangeArrowheads="1"/>
            </p:cNvSpPr>
            <p:nvPr/>
          </p:nvSpPr>
          <p:spPr bwMode="auto">
            <a:xfrm>
              <a:off x="7605448" y="54287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61" name="AutoShape 51"/>
            <p:cNvSpPr>
              <a:spLocks noChangeArrowheads="1"/>
            </p:cNvSpPr>
            <p:nvPr/>
          </p:nvSpPr>
          <p:spPr bwMode="auto">
            <a:xfrm>
              <a:off x="5715174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0762" name="Text Box 52"/>
            <p:cNvSpPr txBox="1">
              <a:spLocks noChangeArrowheads="1"/>
            </p:cNvSpPr>
            <p:nvPr/>
          </p:nvSpPr>
          <p:spPr bwMode="auto">
            <a:xfrm>
              <a:off x="5148439" y="4877447"/>
              <a:ext cx="11416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0763" name="Rectangle 53"/>
            <p:cNvSpPr>
              <a:spLocks noChangeArrowheads="1"/>
            </p:cNvSpPr>
            <p:nvPr/>
          </p:nvSpPr>
          <p:spPr bwMode="auto">
            <a:xfrm>
              <a:off x="3981623" y="3126098"/>
              <a:ext cx="2835010" cy="16864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0764" name="Text Box 54"/>
            <p:cNvSpPr txBox="1">
              <a:spLocks noChangeArrowheads="1"/>
            </p:cNvSpPr>
            <p:nvPr/>
          </p:nvSpPr>
          <p:spPr bwMode="auto">
            <a:xfrm>
              <a:off x="5871629" y="3126098"/>
              <a:ext cx="1010072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0765" name="Text Box 56"/>
            <p:cNvSpPr txBox="1">
              <a:spLocks noChangeArrowheads="1"/>
            </p:cNvSpPr>
            <p:nvPr/>
          </p:nvSpPr>
          <p:spPr bwMode="auto">
            <a:xfrm>
              <a:off x="7274698" y="4115287"/>
              <a:ext cx="497630" cy="22411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0766" name="Line 57"/>
            <p:cNvSpPr>
              <a:spLocks noChangeShapeType="1"/>
            </p:cNvSpPr>
            <p:nvPr/>
          </p:nvSpPr>
          <p:spPr bwMode="auto">
            <a:xfrm>
              <a:off x="6695882" y="4269341"/>
              <a:ext cx="57881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767" name="Text Box 60"/>
            <p:cNvSpPr txBox="1">
              <a:spLocks noChangeArrowheads="1"/>
            </p:cNvSpPr>
            <p:nvPr/>
          </p:nvSpPr>
          <p:spPr bwMode="auto">
            <a:xfrm>
              <a:off x="6816633" y="3874746"/>
              <a:ext cx="536931" cy="806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51" name="AutoShape 46"/>
            <p:cNvSpPr>
              <a:spLocks noChangeArrowheads="1"/>
            </p:cNvSpPr>
            <p:nvPr/>
          </p:nvSpPr>
          <p:spPr bwMode="auto">
            <a:xfrm>
              <a:off x="3762375" y="5758474"/>
              <a:ext cx="1954213" cy="647658"/>
            </a:xfrm>
            <a:prstGeom prst="flowChartDecision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altLang="ko-KR" sz="1050" b="1" dirty="0">
                <a:latin typeface="Arial" charset="0"/>
              </a:endParaRP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|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p</a:t>
              </a:r>
              <a:r>
                <a:rPr lang="en-US" altLang="ko-KR" sz="1050" b="1" dirty="0">
                  <a:latin typeface="Arial" charset="0"/>
                </a:rPr>
                <a:t> - </a:t>
              </a:r>
              <a:r>
                <a:rPr lang="en-US" altLang="ko-KR" sz="1050" b="1" dirty="0" err="1">
                  <a:latin typeface="Arial" charset="0"/>
                </a:rPr>
                <a:t>ValueALC</a:t>
              </a:r>
              <a:r>
                <a:rPr lang="en-US" altLang="ko-KR" sz="1050" b="1" baseline="-25000" dirty="0" err="1">
                  <a:latin typeface="Arial" charset="0"/>
                </a:rPr>
                <a:t>q</a:t>
              </a:r>
              <a:r>
                <a:rPr lang="en-US" altLang="ko-KR" sz="1050" b="1" dirty="0">
                  <a:latin typeface="Arial" charset="0"/>
                </a:rPr>
                <a:t>|</a:t>
              </a:r>
            </a:p>
            <a:p>
              <a:pPr algn="ctr">
                <a:defRPr/>
              </a:pPr>
              <a:r>
                <a:rPr lang="en-US" altLang="ko-KR" sz="1050" b="1" dirty="0">
                  <a:latin typeface="Arial" charset="0"/>
                </a:rPr>
                <a:t>&gt;= T</a:t>
              </a:r>
            </a:p>
          </p:txBody>
        </p:sp>
        <p:cxnSp>
          <p:nvCxnSpPr>
            <p:cNvPr id="30769" name="AutoShape 47"/>
            <p:cNvCxnSpPr>
              <a:cxnSpLocks noChangeShapeType="1"/>
              <a:stCxn id="51" idx="1"/>
              <a:endCxn id="30773" idx="0"/>
            </p:cNvCxnSpPr>
            <p:nvPr/>
          </p:nvCxnSpPr>
          <p:spPr bwMode="auto">
            <a:xfrm rot="10800000" flipV="1">
              <a:off x="3631420" y="6082393"/>
              <a:ext cx="131497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0" name="Text Box 49"/>
            <p:cNvSpPr txBox="1">
              <a:spLocks noChangeArrowheads="1"/>
            </p:cNvSpPr>
            <p:nvPr/>
          </p:nvSpPr>
          <p:spPr bwMode="auto">
            <a:xfrm>
              <a:off x="3455570" y="5838458"/>
              <a:ext cx="396350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cxnSp>
          <p:nvCxnSpPr>
            <p:cNvPr id="30771" name="AutoShape 48"/>
            <p:cNvCxnSpPr>
              <a:cxnSpLocks noChangeShapeType="1"/>
              <a:stCxn id="51" idx="3"/>
              <a:endCxn id="30761" idx="0"/>
            </p:cNvCxnSpPr>
            <p:nvPr/>
          </p:nvCxnSpPr>
          <p:spPr bwMode="auto">
            <a:xfrm>
              <a:off x="5715923" y="6082394"/>
              <a:ext cx="219752" cy="35260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0772" name="Text Box 50"/>
            <p:cNvSpPr txBox="1">
              <a:spLocks noChangeArrowheads="1"/>
            </p:cNvSpPr>
            <p:nvPr/>
          </p:nvSpPr>
          <p:spPr bwMode="auto">
            <a:xfrm>
              <a:off x="5674764" y="5864399"/>
              <a:ext cx="337396" cy="253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0773" name="AutoShape 51"/>
            <p:cNvSpPr>
              <a:spLocks noChangeArrowheads="1"/>
            </p:cNvSpPr>
            <p:nvPr/>
          </p:nvSpPr>
          <p:spPr bwMode="auto">
            <a:xfrm>
              <a:off x="3410918" y="6435003"/>
              <a:ext cx="441002" cy="259459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K2</a:t>
              </a:r>
              <a:endParaRPr lang="en-US" altLang="ko-KR" sz="800" b="1" baseline="-25000"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제목 1"/>
          <p:cNvSpPr>
            <a:spLocks noGrp="1"/>
          </p:cNvSpPr>
          <p:nvPr>
            <p:ph type="title"/>
          </p:nvPr>
        </p:nvSpPr>
        <p:spPr>
          <a:xfrm>
            <a:off x="971550" y="620713"/>
            <a:ext cx="7956550" cy="796925"/>
          </a:xfrm>
        </p:spPr>
        <p:txBody>
          <a:bodyPr/>
          <a:lstStyle/>
          <a:p>
            <a:r>
              <a:rPr lang="en-US" altLang="ko-KR" b="1" dirty="0" smtClean="0"/>
              <a:t>(Case#2) </a:t>
            </a:r>
            <a:r>
              <a:rPr lang="en-US" altLang="ko-KR" b="1" dirty="0" smtClean="0">
                <a:solidFill>
                  <a:srgbClr val="FF0000"/>
                </a:solidFill>
              </a:rPr>
              <a:t>Simplified</a:t>
            </a:r>
            <a:r>
              <a:rPr lang="en-US" altLang="ko-KR" b="1" dirty="0" smtClean="0"/>
              <a:t> MVC </a:t>
            </a:r>
            <a:r>
              <a:rPr lang="en-US" altLang="ko-KR" b="1" dirty="0" err="1" smtClean="0"/>
              <a:t>Deblocking</a:t>
            </a:r>
            <a:r>
              <a:rPr lang="en-US" altLang="ko-KR" b="1" dirty="0" smtClean="0"/>
              <a:t> </a:t>
            </a:r>
            <a:br>
              <a:rPr lang="en-US" altLang="ko-KR" b="1" dirty="0" smtClean="0"/>
            </a:br>
            <a:r>
              <a:rPr lang="en-US" altLang="ko-KR" b="1" dirty="0" smtClean="0"/>
              <a:t>for ALC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Case#2. Simplified MVC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for ALC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6A1C4E-0E86-45D8-8467-1F283F90B29D}" type="slidenum">
              <a:rPr lang="en-US" altLang="ko-KR" smtClean="0"/>
              <a:pPr>
                <a:defRPr/>
              </a:pPr>
              <a:t>28</a:t>
            </a:fld>
            <a:endParaRPr lang="en-US" altLang="ko-KR"/>
          </a:p>
        </p:txBody>
      </p:sp>
      <p:grpSp>
        <p:nvGrpSpPr>
          <p:cNvPr id="31749" name="그룹 49"/>
          <p:cNvGrpSpPr>
            <a:grpSpLocks/>
          </p:cNvGrpSpPr>
          <p:nvPr/>
        </p:nvGrpSpPr>
        <p:grpSpPr bwMode="auto">
          <a:xfrm>
            <a:off x="1368425" y="1963738"/>
            <a:ext cx="6804025" cy="4778375"/>
            <a:chOff x="644525" y="1185863"/>
            <a:chExt cx="8229600" cy="5613400"/>
          </a:xfrm>
        </p:grpSpPr>
        <p:sp>
          <p:nvSpPr>
            <p:cNvPr id="31750" name="Rectangle 16"/>
            <p:cNvSpPr>
              <a:spLocks noChangeArrowheads="1"/>
            </p:cNvSpPr>
            <p:nvPr/>
          </p:nvSpPr>
          <p:spPr bwMode="auto">
            <a:xfrm>
              <a:off x="5216525" y="4410075"/>
              <a:ext cx="3657600" cy="2389188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51" name="AutoShape 17"/>
            <p:cNvSpPr>
              <a:spLocks noChangeArrowheads="1"/>
            </p:cNvSpPr>
            <p:nvPr/>
          </p:nvSpPr>
          <p:spPr bwMode="auto">
            <a:xfrm>
              <a:off x="2662238" y="15906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is intra coded?</a:t>
              </a:r>
            </a:p>
          </p:txBody>
        </p:sp>
        <p:sp>
          <p:nvSpPr>
            <p:cNvPr id="31752" name="AutoShape 18"/>
            <p:cNvSpPr>
              <a:spLocks noChangeArrowheads="1"/>
            </p:cNvSpPr>
            <p:nvPr/>
          </p:nvSpPr>
          <p:spPr bwMode="auto">
            <a:xfrm>
              <a:off x="1290638" y="24288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The edge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between p and q is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MB edge?</a:t>
              </a:r>
            </a:p>
          </p:txBody>
        </p:sp>
        <p:sp>
          <p:nvSpPr>
            <p:cNvPr id="31753" name="AutoShape 19"/>
            <p:cNvSpPr>
              <a:spLocks noChangeArrowheads="1"/>
            </p:cNvSpPr>
            <p:nvPr/>
          </p:nvSpPr>
          <p:spPr bwMode="auto">
            <a:xfrm>
              <a:off x="4414838" y="2505075"/>
              <a:ext cx="1447800" cy="91440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One||both of the p and q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 has coded coefficient?</a:t>
              </a:r>
            </a:p>
          </p:txBody>
        </p:sp>
        <p:sp>
          <p:nvSpPr>
            <p:cNvPr id="31754" name="AutoShape 20"/>
            <p:cNvSpPr>
              <a:spLocks noChangeArrowheads="1"/>
            </p:cNvSpPr>
            <p:nvPr/>
          </p:nvSpPr>
          <p:spPr bwMode="auto">
            <a:xfrm>
              <a:off x="7572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4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5" name="AutoShape 21"/>
            <p:cNvSpPr>
              <a:spLocks noChangeArrowheads="1"/>
            </p:cNvSpPr>
            <p:nvPr/>
          </p:nvSpPr>
          <p:spPr bwMode="auto">
            <a:xfrm>
              <a:off x="17478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3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56" name="AutoShape 22"/>
            <p:cNvSpPr>
              <a:spLocks noChangeArrowheads="1"/>
            </p:cNvSpPr>
            <p:nvPr/>
          </p:nvSpPr>
          <p:spPr bwMode="auto">
            <a:xfrm>
              <a:off x="3881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2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57" name="AutoShape 23"/>
            <p:cNvCxnSpPr>
              <a:cxnSpLocks noChangeShapeType="1"/>
              <a:stCxn id="31751" idx="1"/>
              <a:endCxn id="31752" idx="0"/>
            </p:cNvCxnSpPr>
            <p:nvPr/>
          </p:nvCxnSpPr>
          <p:spPr bwMode="auto">
            <a:xfrm rot="10800000" flipV="1">
              <a:off x="2014538" y="2047875"/>
              <a:ext cx="647700" cy="3810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8" name="AutoShape 24"/>
            <p:cNvCxnSpPr>
              <a:cxnSpLocks noChangeShapeType="1"/>
              <a:stCxn id="31751" idx="3"/>
              <a:endCxn id="31753" idx="0"/>
            </p:cNvCxnSpPr>
            <p:nvPr/>
          </p:nvCxnSpPr>
          <p:spPr bwMode="auto">
            <a:xfrm>
              <a:off x="4110038" y="2047875"/>
              <a:ext cx="1028700" cy="4572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59" name="AutoShape 25"/>
            <p:cNvCxnSpPr>
              <a:cxnSpLocks noChangeShapeType="1"/>
              <a:stCxn id="31752" idx="1"/>
              <a:endCxn id="31754" idx="0"/>
            </p:cNvCxnSpPr>
            <p:nvPr/>
          </p:nvCxnSpPr>
          <p:spPr bwMode="auto">
            <a:xfrm rot="10800000" flipV="1">
              <a:off x="1023938" y="2886075"/>
              <a:ext cx="266700" cy="10668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60" name="AutoShape 26"/>
            <p:cNvCxnSpPr>
              <a:cxnSpLocks noChangeShapeType="1"/>
              <a:stCxn id="31752" idx="2"/>
              <a:endCxn id="31755" idx="0"/>
            </p:cNvCxnSpPr>
            <p:nvPr/>
          </p:nvCxnSpPr>
          <p:spPr bwMode="auto">
            <a:xfrm rot="5400000">
              <a:off x="1709738" y="3648075"/>
              <a:ext cx="609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61" name="AutoShape 27"/>
            <p:cNvCxnSpPr>
              <a:cxnSpLocks noChangeShapeType="1"/>
              <a:stCxn id="31753" idx="1"/>
              <a:endCxn id="31756" idx="0"/>
            </p:cNvCxnSpPr>
            <p:nvPr/>
          </p:nvCxnSpPr>
          <p:spPr bwMode="auto">
            <a:xfrm rot="10800000" flipV="1">
              <a:off x="4148138" y="2962275"/>
              <a:ext cx="266700" cy="990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62" name="Text Box 28"/>
            <p:cNvSpPr txBox="1">
              <a:spLocks noChangeArrowheads="1"/>
            </p:cNvSpPr>
            <p:nvPr/>
          </p:nvSpPr>
          <p:spPr bwMode="auto">
            <a:xfrm>
              <a:off x="4033838" y="1871663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3" name="Text Box 29"/>
            <p:cNvSpPr txBox="1">
              <a:spLocks noChangeArrowheads="1"/>
            </p:cNvSpPr>
            <p:nvPr/>
          </p:nvSpPr>
          <p:spPr bwMode="auto">
            <a:xfrm>
              <a:off x="2205038" y="183832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cxnSp>
          <p:nvCxnSpPr>
            <p:cNvPr id="31764" name="AutoShape 30"/>
            <p:cNvCxnSpPr>
              <a:cxnSpLocks noChangeShapeType="1"/>
              <a:stCxn id="31776" idx="2"/>
              <a:endCxn id="31751" idx="0"/>
            </p:cNvCxnSpPr>
            <p:nvPr/>
          </p:nvCxnSpPr>
          <p:spPr bwMode="auto">
            <a:xfrm flipH="1">
              <a:off x="3386138" y="1414463"/>
              <a:ext cx="3175" cy="1762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65" name="Text Box 31"/>
            <p:cNvSpPr txBox="1">
              <a:spLocks noChangeArrowheads="1"/>
            </p:cNvSpPr>
            <p:nvPr/>
          </p:nvSpPr>
          <p:spPr bwMode="auto">
            <a:xfrm>
              <a:off x="4110038" y="2733674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6" name="Text Box 32"/>
            <p:cNvSpPr txBox="1">
              <a:spLocks noChangeArrowheads="1"/>
            </p:cNvSpPr>
            <p:nvPr/>
          </p:nvSpPr>
          <p:spPr bwMode="auto">
            <a:xfrm>
              <a:off x="985838" y="26574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67" name="Text Box 33"/>
            <p:cNvSpPr txBox="1">
              <a:spLocks noChangeArrowheads="1"/>
            </p:cNvSpPr>
            <p:nvPr/>
          </p:nvSpPr>
          <p:spPr bwMode="auto">
            <a:xfrm>
              <a:off x="1958975" y="3286125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68" name="AutoShape 34"/>
            <p:cNvSpPr>
              <a:spLocks noChangeArrowheads="1"/>
            </p:cNvSpPr>
            <p:nvPr/>
          </p:nvSpPr>
          <p:spPr bwMode="auto">
            <a:xfrm>
              <a:off x="5176838" y="3190875"/>
              <a:ext cx="1600200" cy="1009650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Difference of 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block motion &gt;= 1 or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MC from different</a:t>
              </a:r>
            </a:p>
            <a:p>
              <a:pPr algn="ctr"/>
              <a:r>
                <a:rPr lang="en-US" altLang="ko-KR" sz="800">
                  <a:latin typeface="Arial" charset="0"/>
                </a:rPr>
                <a:t>reference frame</a:t>
              </a:r>
            </a:p>
          </p:txBody>
        </p:sp>
        <p:cxnSp>
          <p:nvCxnSpPr>
            <p:cNvPr id="31769" name="AutoShape 35"/>
            <p:cNvCxnSpPr>
              <a:cxnSpLocks noChangeShapeType="1"/>
              <a:stCxn id="31753" idx="3"/>
              <a:endCxn id="31768" idx="0"/>
            </p:cNvCxnSpPr>
            <p:nvPr/>
          </p:nvCxnSpPr>
          <p:spPr bwMode="auto">
            <a:xfrm>
              <a:off x="5862638" y="2962275"/>
              <a:ext cx="114300" cy="2286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0" name="Text Box 36"/>
            <p:cNvSpPr txBox="1">
              <a:spLocks noChangeArrowheads="1"/>
            </p:cNvSpPr>
            <p:nvPr/>
          </p:nvSpPr>
          <p:spPr bwMode="auto">
            <a:xfrm>
              <a:off x="5710239" y="2733674"/>
              <a:ext cx="342267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no</a:t>
              </a:r>
            </a:p>
          </p:txBody>
        </p:sp>
        <p:sp>
          <p:nvSpPr>
            <p:cNvPr id="31771" name="AutoShape 37"/>
            <p:cNvSpPr>
              <a:spLocks noChangeArrowheads="1"/>
            </p:cNvSpPr>
            <p:nvPr/>
          </p:nvSpPr>
          <p:spPr bwMode="auto">
            <a:xfrm>
              <a:off x="4643438" y="3952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1</a:t>
              </a:r>
              <a:endParaRPr lang="en-US" altLang="ko-KR" sz="800" baseline="-25000">
                <a:latin typeface="Arial" charset="0"/>
              </a:endParaRPr>
            </a:p>
          </p:txBody>
        </p:sp>
        <p:cxnSp>
          <p:nvCxnSpPr>
            <p:cNvPr id="31772" name="AutoShape 38"/>
            <p:cNvCxnSpPr>
              <a:cxnSpLocks noChangeShapeType="1"/>
              <a:stCxn id="31768" idx="1"/>
              <a:endCxn id="31771" idx="0"/>
            </p:cNvCxnSpPr>
            <p:nvPr/>
          </p:nvCxnSpPr>
          <p:spPr bwMode="auto">
            <a:xfrm rot="10800000" flipV="1">
              <a:off x="4910138" y="3695700"/>
              <a:ext cx="266700" cy="25717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73" name="AutoShape 39"/>
            <p:cNvCxnSpPr>
              <a:cxnSpLocks noChangeShapeType="1"/>
              <a:stCxn id="31768" idx="3"/>
              <a:endCxn id="31780" idx="0"/>
            </p:cNvCxnSpPr>
            <p:nvPr/>
          </p:nvCxnSpPr>
          <p:spPr bwMode="auto">
            <a:xfrm>
              <a:off x="6777038" y="3695700"/>
              <a:ext cx="266700" cy="86677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74" name="Text Box 40"/>
            <p:cNvSpPr txBox="1">
              <a:spLocks noChangeArrowheads="1"/>
            </p:cNvSpPr>
            <p:nvPr/>
          </p:nvSpPr>
          <p:spPr bwMode="auto">
            <a:xfrm>
              <a:off x="4872038" y="3495675"/>
              <a:ext cx="393460" cy="245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800">
                  <a:latin typeface="Arial" charset="0"/>
                </a:rPr>
                <a:t>yes</a:t>
              </a:r>
            </a:p>
          </p:txBody>
        </p:sp>
        <p:sp>
          <p:nvSpPr>
            <p:cNvPr id="31775" name="Text Box 41"/>
            <p:cNvSpPr txBox="1">
              <a:spLocks noChangeArrowheads="1"/>
            </p:cNvSpPr>
            <p:nvPr/>
          </p:nvSpPr>
          <p:spPr bwMode="auto">
            <a:xfrm>
              <a:off x="6716713" y="3421063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76" name="AutoShape 42"/>
            <p:cNvSpPr>
              <a:spLocks noChangeArrowheads="1"/>
            </p:cNvSpPr>
            <p:nvPr/>
          </p:nvSpPr>
          <p:spPr bwMode="auto">
            <a:xfrm>
              <a:off x="2681288" y="1185863"/>
              <a:ext cx="1416050" cy="228600"/>
            </a:xfrm>
            <a:prstGeom prst="flowChartTerminator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boundary filtering strength</a:t>
              </a:r>
            </a:p>
          </p:txBody>
        </p:sp>
        <p:sp>
          <p:nvSpPr>
            <p:cNvPr id="31777" name="Rectangle 43"/>
            <p:cNvSpPr>
              <a:spLocks noChangeArrowheads="1"/>
            </p:cNvSpPr>
            <p:nvPr/>
          </p:nvSpPr>
          <p:spPr bwMode="auto">
            <a:xfrm>
              <a:off x="644525" y="2286000"/>
              <a:ext cx="2170113" cy="2438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78" name="Text Box 44"/>
            <p:cNvSpPr txBox="1">
              <a:spLocks noChangeArrowheads="1"/>
            </p:cNvSpPr>
            <p:nvPr/>
          </p:nvSpPr>
          <p:spPr bwMode="auto">
            <a:xfrm>
              <a:off x="1214438" y="4410074"/>
              <a:ext cx="1230844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INTRA MODE</a:t>
              </a:r>
            </a:p>
          </p:txBody>
        </p:sp>
        <p:sp>
          <p:nvSpPr>
            <p:cNvPr id="31779" name="AutoShape 45"/>
            <p:cNvSpPr>
              <a:spLocks noChangeArrowheads="1"/>
            </p:cNvSpPr>
            <p:nvPr/>
          </p:nvSpPr>
          <p:spPr bwMode="auto">
            <a:xfrm>
              <a:off x="8188325" y="6238875"/>
              <a:ext cx="533400" cy="304800"/>
            </a:xfrm>
            <a:prstGeom prst="flowChartProcess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>
                  <a:latin typeface="Arial" charset="0"/>
                </a:rPr>
                <a:t>bS = 0</a:t>
              </a:r>
              <a:endParaRPr lang="en-US" altLang="ko-KR" sz="800" baseline="-25000">
                <a:latin typeface="Arial" charset="0"/>
              </a:endParaRPr>
            </a:p>
          </p:txBody>
        </p:sp>
        <p:sp>
          <p:nvSpPr>
            <p:cNvPr id="31780" name="AutoShape 46"/>
            <p:cNvSpPr>
              <a:spLocks noChangeArrowheads="1"/>
            </p:cNvSpPr>
            <p:nvPr/>
          </p:nvSpPr>
          <p:spPr bwMode="auto">
            <a:xfrm>
              <a:off x="5862638" y="4562475"/>
              <a:ext cx="2362200" cy="1447800"/>
            </a:xfrm>
            <a:prstGeom prst="flowChartDecision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altLang="ko-KR" sz="800" b="1">
                <a:latin typeface="Arial" charset="0"/>
              </a:endParaRPr>
            </a:p>
            <a:p>
              <a:pPr algn="ctr"/>
              <a:r>
                <a:rPr lang="en-US" altLang="ko-KR" sz="800" b="1">
                  <a:latin typeface="Arial" charset="0"/>
                </a:rPr>
                <a:t>(Both p and q are ALC coded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&amp;&amp; their ALC values are not the same) 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or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(the only one of the p and q</a:t>
              </a:r>
            </a:p>
            <a:p>
              <a:pPr algn="ctr"/>
              <a:r>
                <a:rPr lang="en-US" altLang="ko-KR" sz="800" b="1">
                  <a:latin typeface="Arial" charset="0"/>
                </a:rPr>
                <a:t>is ALC coded)</a:t>
              </a:r>
            </a:p>
          </p:txBody>
        </p:sp>
        <p:cxnSp>
          <p:nvCxnSpPr>
            <p:cNvPr id="31781" name="AutoShape 47"/>
            <p:cNvCxnSpPr>
              <a:cxnSpLocks noChangeShapeType="1"/>
              <a:stCxn id="31780" idx="1"/>
              <a:endCxn id="31785" idx="0"/>
            </p:cNvCxnSpPr>
            <p:nvPr/>
          </p:nvCxnSpPr>
          <p:spPr bwMode="auto">
            <a:xfrm rot="10800000" flipV="1">
              <a:off x="5595938" y="5286375"/>
              <a:ext cx="266700" cy="8763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782" name="AutoShape 48"/>
            <p:cNvCxnSpPr>
              <a:cxnSpLocks noChangeShapeType="1"/>
              <a:stCxn id="31780" idx="3"/>
              <a:endCxn id="31779" idx="0"/>
            </p:cNvCxnSpPr>
            <p:nvPr/>
          </p:nvCxnSpPr>
          <p:spPr bwMode="auto">
            <a:xfrm>
              <a:off x="8224838" y="5286375"/>
              <a:ext cx="230187" cy="952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1783" name="Text Box 49"/>
            <p:cNvSpPr txBox="1">
              <a:spLocks noChangeArrowheads="1"/>
            </p:cNvSpPr>
            <p:nvPr/>
          </p:nvSpPr>
          <p:spPr bwMode="auto">
            <a:xfrm>
              <a:off x="5470747" y="5011737"/>
              <a:ext cx="479393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yes</a:t>
              </a:r>
            </a:p>
          </p:txBody>
        </p:sp>
        <p:sp>
          <p:nvSpPr>
            <p:cNvPr id="31784" name="Text Box 50"/>
            <p:cNvSpPr txBox="1">
              <a:spLocks noChangeArrowheads="1"/>
            </p:cNvSpPr>
            <p:nvPr/>
          </p:nvSpPr>
          <p:spPr bwMode="auto">
            <a:xfrm>
              <a:off x="8188325" y="5057775"/>
              <a:ext cx="408087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100" b="1">
                  <a:latin typeface="Arial" charset="0"/>
                </a:rPr>
                <a:t>no</a:t>
              </a:r>
            </a:p>
          </p:txBody>
        </p:sp>
        <p:sp>
          <p:nvSpPr>
            <p:cNvPr id="31785" name="AutoShape 51"/>
            <p:cNvSpPr>
              <a:spLocks noChangeArrowheads="1"/>
            </p:cNvSpPr>
            <p:nvPr/>
          </p:nvSpPr>
          <p:spPr bwMode="auto">
            <a:xfrm>
              <a:off x="5329238" y="6162675"/>
              <a:ext cx="533400" cy="304800"/>
            </a:xfrm>
            <a:prstGeom prst="flowChartProcess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800" b="1">
                  <a:latin typeface="Arial" charset="0"/>
                </a:rPr>
                <a:t>bS = 1</a:t>
              </a:r>
              <a:endParaRPr lang="en-US" altLang="ko-KR" sz="800" b="1" baseline="-25000">
                <a:latin typeface="Arial" charset="0"/>
              </a:endParaRPr>
            </a:p>
          </p:txBody>
        </p:sp>
        <p:sp>
          <p:nvSpPr>
            <p:cNvPr id="31786" name="Text Box 52"/>
            <p:cNvSpPr txBox="1">
              <a:spLocks noChangeArrowheads="1"/>
            </p:cNvSpPr>
            <p:nvPr/>
          </p:nvSpPr>
          <p:spPr bwMode="auto">
            <a:xfrm>
              <a:off x="5216525" y="4410074"/>
              <a:ext cx="1380859" cy="361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 b="1">
                  <a:latin typeface="Arial" charset="0"/>
                </a:rPr>
                <a:t>ALC MODE</a:t>
              </a:r>
            </a:p>
          </p:txBody>
        </p:sp>
        <p:sp>
          <p:nvSpPr>
            <p:cNvPr id="31787" name="Rectangle 53"/>
            <p:cNvSpPr>
              <a:spLocks noChangeArrowheads="1"/>
            </p:cNvSpPr>
            <p:nvPr/>
          </p:nvSpPr>
          <p:spPr bwMode="auto">
            <a:xfrm>
              <a:off x="3805238" y="2352675"/>
              <a:ext cx="3429000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sz="900"/>
            </a:p>
          </p:txBody>
        </p:sp>
        <p:sp>
          <p:nvSpPr>
            <p:cNvPr id="31788" name="Text Box 54"/>
            <p:cNvSpPr txBox="1">
              <a:spLocks noChangeArrowheads="1"/>
            </p:cNvSpPr>
            <p:nvPr/>
          </p:nvSpPr>
          <p:spPr bwMode="auto">
            <a:xfrm>
              <a:off x="6091238" y="2352675"/>
              <a:ext cx="1221702" cy="29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100" b="1">
                  <a:latin typeface="Arial" charset="0"/>
                </a:rPr>
                <a:t>INTER MODE</a:t>
              </a:r>
            </a:p>
          </p:txBody>
        </p:sp>
        <p:sp>
          <p:nvSpPr>
            <p:cNvPr id="31789" name="Text Box 56"/>
            <p:cNvSpPr txBox="1">
              <a:spLocks noChangeArrowheads="1"/>
            </p:cNvSpPr>
            <p:nvPr/>
          </p:nvSpPr>
          <p:spPr bwMode="auto">
            <a:xfrm>
              <a:off x="7788276" y="3514725"/>
              <a:ext cx="601893" cy="26328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900" b="1">
                  <a:solidFill>
                    <a:srgbClr val="FF0000"/>
                  </a:solidFill>
                  <a:latin typeface="Arial" charset="0"/>
                </a:rPr>
                <a:t>bS = 0</a:t>
              </a:r>
            </a:p>
          </p:txBody>
        </p:sp>
        <p:sp>
          <p:nvSpPr>
            <p:cNvPr id="31790" name="Line 57"/>
            <p:cNvSpPr>
              <a:spLocks noChangeShapeType="1"/>
            </p:cNvSpPr>
            <p:nvPr/>
          </p:nvSpPr>
          <p:spPr bwMode="auto">
            <a:xfrm>
              <a:off x="7088188" y="3695700"/>
              <a:ext cx="70008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791" name="Text Box 60"/>
            <p:cNvSpPr txBox="1">
              <a:spLocks noChangeArrowheads="1"/>
            </p:cNvSpPr>
            <p:nvPr/>
          </p:nvSpPr>
          <p:spPr bwMode="auto">
            <a:xfrm>
              <a:off x="7234238" y="3232150"/>
              <a:ext cx="649429" cy="947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4800">
                  <a:solidFill>
                    <a:srgbClr val="FF0000"/>
                  </a:solidFill>
                </a:rPr>
                <a:t>X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Comparison of </a:t>
            </a:r>
            <a:br>
              <a:rPr lang="en-US" altLang="ko-KR" b="1" dirty="0" smtClean="0"/>
            </a:br>
            <a:r>
              <a:rPr lang="en-US" altLang="ko-KR" b="1" dirty="0" smtClean="0"/>
              <a:t>the Case#1 and Case#2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맑은 고딕" pitchFamily="50" charset="-127"/>
              </a:rPr>
              <a:t>Difference is process of comparison of the ALC weighting value between P and Q block using threshold. </a:t>
            </a:r>
          </a:p>
          <a:p>
            <a:pPr lvl="1"/>
            <a:r>
              <a:rPr lang="en-US" altLang="ko-KR" smtClean="0">
                <a:ea typeface="맑은 고딕" pitchFamily="50" charset="-127"/>
              </a:rPr>
              <a:t>Case#1. MVC deblocking </a:t>
            </a:r>
            <a:r>
              <a:rPr lang="en-US" altLang="ko-KR" u="sng" smtClean="0">
                <a:ea typeface="맑은 고딕" pitchFamily="50" charset="-127"/>
              </a:rPr>
              <a:t>that were adopted in the JMVM</a:t>
            </a: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pPr lvl="1"/>
            <a:r>
              <a:rPr lang="en-US" altLang="ko-KR" smtClean="0">
                <a:ea typeface="맑은 고딕" pitchFamily="50" charset="-127"/>
              </a:rPr>
              <a:t>Case#2. </a:t>
            </a:r>
            <a:r>
              <a:rPr lang="en-US" altLang="ko-KR" smtClean="0">
                <a:solidFill>
                  <a:srgbClr val="FF0000"/>
                </a:solidFill>
                <a:ea typeface="맑은 고딕" pitchFamily="50" charset="-127"/>
              </a:rPr>
              <a:t>Simplified</a:t>
            </a:r>
            <a:r>
              <a:rPr lang="en-US" altLang="ko-KR" smtClean="0">
                <a:ea typeface="맑은 고딕" pitchFamily="50" charset="-127"/>
              </a:rPr>
              <a:t> MVC deblocking for ALC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8B46F7-89F1-4583-8A6D-57C2437A9BBE}" type="slidenum">
              <a:rPr lang="en-US" altLang="ko-KR" smtClean="0"/>
              <a:pPr>
                <a:defRPr/>
              </a:pPr>
              <a:t>29</a:t>
            </a:fld>
            <a:endParaRPr lang="en-US" altLang="ko-KR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68313" y="2511425"/>
          <a:ext cx="8064896" cy="208534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0">
                <a:tc>
                  <a:txBody>
                    <a:bodyPr/>
                    <a:lstStyle/>
                    <a:p>
                      <a:pPr marL="228600" indent="-2286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In case the boundary conditions for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filter satisfies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= 0 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247015" indent="-37465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IF 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ALC is applied to both comparing blocks &amp; their ALC values are not same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247650" indent="-381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OR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ALC is applied to only ONE block (the other block is not coded by ALC mode)</a:t>
                      </a:r>
                      <a:endParaRPr lang="ko-KR" sz="1600" dirty="0" smtClean="0"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IF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|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ValueALC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p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-ValueALC</a:t>
                      </a:r>
                      <a:r>
                        <a:rPr lang="en-US" sz="1200" baseline="-250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q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| &gt;= T (=5)   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= K2 (=3: strong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)</a:t>
                      </a:r>
                      <a:endParaRPr lang="ko-KR" sz="1600" dirty="0" smtClean="0">
                        <a:solidFill>
                          <a:srgbClr val="0000FF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ELSE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                             </a:t>
                      </a:r>
                      <a:r>
                        <a:rPr lang="en-US" sz="1200" b="1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 = K1 (=1: weak </a:t>
                      </a:r>
                      <a:r>
                        <a:rPr lang="en-US" sz="1200" dirty="0" err="1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latin typeface="Arial"/>
                          <a:ea typeface="새굴림"/>
                        </a:rPr>
                        <a:t>)</a:t>
                      </a:r>
                      <a:endParaRPr lang="ko-KR" sz="1600" dirty="0" smtClean="0">
                        <a:solidFill>
                          <a:srgbClr val="0000FF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latin typeface="Arial"/>
                          <a:ea typeface="새굴림"/>
                        </a:rPr>
                        <a:t>OTHERWISE      SET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</a:t>
                      </a:r>
                      <a:r>
                        <a:rPr lang="en-US" sz="1200" dirty="0" err="1" smtClean="0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 smtClean="0">
                          <a:latin typeface="Arial"/>
                          <a:ea typeface="새굴림"/>
                        </a:rPr>
                        <a:t> = 0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7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468313" y="4927600"/>
          <a:ext cx="8064896" cy="181356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0">
                <a:tc>
                  <a:txBody>
                    <a:bodyPr/>
                    <a:lstStyle/>
                    <a:p>
                      <a:pPr marL="228600" indent="-2286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In case the boundary conditions for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deblocking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filter satisfies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= 0 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247015" indent="-37465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새굴림"/>
                        </a:rPr>
                        <a:t>IF 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ALC is applied to both comparing blocks &amp; their ALC values are not same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247650" indent="-381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b="1" dirty="0">
                          <a:latin typeface="Arial"/>
                          <a:ea typeface="새굴림"/>
                        </a:rPr>
                        <a:t>OR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AutoNum type="arabicParenBoth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200" dirty="0">
                          <a:latin typeface="Arial"/>
                          <a:ea typeface="새굴림"/>
                        </a:rPr>
                        <a:t>ALC is applied to only ONE block (the other block is not coded by ALC mode)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  <a:p>
                      <a:pPr marL="552450" algn="just" latinLnBrk="1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SET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 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  <a:latin typeface="Arial"/>
                          <a:ea typeface="새굴림"/>
                        </a:rPr>
                        <a:t>1</a:t>
                      </a:r>
                      <a:endParaRPr lang="ko-KR" sz="1600" dirty="0">
                        <a:solidFill>
                          <a:srgbClr val="FF0000"/>
                        </a:solidFill>
                        <a:latin typeface="Times New Roman"/>
                        <a:ea typeface="맑은 고딕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새굴림"/>
                        </a:rPr>
                        <a:t>OTHERWISE      SET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</a:t>
                      </a:r>
                      <a:r>
                        <a:rPr lang="en-US" sz="1200" dirty="0" err="1">
                          <a:latin typeface="Arial"/>
                          <a:ea typeface="새굴림"/>
                        </a:rPr>
                        <a:t>bS</a:t>
                      </a:r>
                      <a:r>
                        <a:rPr lang="en-US" sz="1200" dirty="0">
                          <a:latin typeface="Arial"/>
                          <a:ea typeface="새굴림"/>
                        </a:rPr>
                        <a:t> = 0</a:t>
                      </a:r>
                      <a:endParaRPr lang="ko-KR" sz="16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7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Motivation of this contribution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In the last meeting, </a:t>
            </a:r>
            <a:r>
              <a:rPr lang="en-US" altLang="ko-KR" dirty="0" smtClean="0">
                <a:solidFill>
                  <a:srgbClr val="0000FF"/>
                </a:solidFill>
              </a:rPr>
              <a:t>Adaptive Luminance Compensation (ALC)</a:t>
            </a:r>
            <a:r>
              <a:rPr lang="en-US" altLang="ko-KR" dirty="0" smtClean="0"/>
              <a:t> has been adopted.</a:t>
            </a:r>
          </a:p>
          <a:p>
            <a:r>
              <a:rPr lang="en-US" altLang="ko-KR" dirty="0" smtClean="0"/>
              <a:t>The ALC can improve the coding efficiency of 3DV-ATM.</a:t>
            </a:r>
          </a:p>
          <a:p>
            <a:r>
              <a:rPr lang="en-US" altLang="ko-KR" dirty="0" smtClean="0"/>
              <a:t>However, </a:t>
            </a:r>
            <a:r>
              <a:rPr lang="en-US" altLang="ko-KR" dirty="0" smtClean="0">
                <a:solidFill>
                  <a:srgbClr val="FF0000"/>
                </a:solidFill>
              </a:rPr>
              <a:t>the block-based LC (ALC) may generate subjectively-visible blocking artifacts</a:t>
            </a:r>
            <a:r>
              <a:rPr lang="en-US" altLang="ko-KR" dirty="0" smtClean="0">
                <a:solidFill>
                  <a:srgbClr val="0000FF"/>
                </a:solidFill>
              </a:rPr>
              <a:t>. </a:t>
            </a:r>
          </a:p>
          <a:p>
            <a:r>
              <a:rPr lang="en-US" altLang="ko-KR" dirty="0" smtClean="0">
                <a:solidFill>
                  <a:srgbClr val="0000FF"/>
                </a:solidFill>
              </a:rPr>
              <a:t>Three Purposes </a:t>
            </a:r>
          </a:p>
          <a:p>
            <a:pPr marL="800100" lvl="1" indent="-342900">
              <a:buFont typeface="+mj-ea"/>
              <a:buAutoNum type="circleNumDbPlain"/>
            </a:pP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Mandatory preprocessing for LC should be eliminated !!</a:t>
            </a:r>
          </a:p>
          <a:p>
            <a:pPr marL="800100" lvl="1" indent="-342900">
              <a:buNone/>
            </a:pP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      (</a:t>
            </a:r>
            <a:r>
              <a:rPr kumimoji="0" lang="en-US" altLang="ko-K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WHY do we have both frame-based and block-based LC’s</a:t>
            </a:r>
            <a:r>
              <a:rPr kumimoji="0" lang="en-US" altLang="ko-KR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?)</a:t>
            </a:r>
          </a:p>
          <a:p>
            <a:pPr marL="800100" lvl="1" indent="-342900">
              <a:buFont typeface="+mj-ea"/>
              <a:buAutoNum type="circleNumDbPlain" startAt="2"/>
            </a:pPr>
            <a:r>
              <a:rPr lang="en-CA" altLang="ko-KR" dirty="0" smtClean="0"/>
              <a:t>Subjectively-visible blocking artifacts caused by the block-based LC should be reduced.</a:t>
            </a:r>
          </a:p>
          <a:p>
            <a:pPr marL="800100" lvl="1" indent="-342900">
              <a:buFont typeface="+mj-ea"/>
              <a:buAutoNum type="circleNumDbPlain" startAt="2"/>
            </a:pPr>
            <a:r>
              <a:rPr lang="en-CA" altLang="ko-KR" dirty="0" smtClean="0"/>
              <a:t>Computational complexity required for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block-based LC should be minimum.</a:t>
            </a:r>
          </a:p>
          <a:p>
            <a:r>
              <a:rPr lang="en-CA" altLang="ko-KR" dirty="0" smtClean="0"/>
              <a:t>We already have the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block-based LC for such three purposes.</a:t>
            </a:r>
          </a:p>
          <a:p>
            <a:r>
              <a:rPr lang="en-CA" altLang="ko-KR" dirty="0" smtClean="0"/>
              <a:t>We reminded and also tested two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filters for block-based LC</a:t>
            </a:r>
          </a:p>
          <a:p>
            <a:pPr lvl="1"/>
            <a:r>
              <a:rPr lang="en-CA" altLang="ko-KR" dirty="0" smtClean="0"/>
              <a:t>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that had been adopted for the JMVM standardization</a:t>
            </a:r>
          </a:p>
          <a:p>
            <a:pPr lvl="1"/>
            <a:r>
              <a:rPr lang="en-CA" altLang="ko-KR" dirty="0" smtClean="0"/>
              <a:t>Simplified MVC </a:t>
            </a:r>
            <a:r>
              <a:rPr lang="en-CA" altLang="ko-KR" dirty="0" err="1" smtClean="0"/>
              <a:t>deblocking</a:t>
            </a:r>
            <a:endParaRPr lang="en-CA" altLang="ko-KR" dirty="0" smtClean="0"/>
          </a:p>
          <a:p>
            <a:pPr lvl="1"/>
            <a:r>
              <a:rPr lang="en-CA" altLang="ko-KR" dirty="0" smtClean="0"/>
              <a:t>Both can be simply integrated on the 3DV-ATM 6.0</a:t>
            </a:r>
          </a:p>
          <a:p>
            <a:pPr>
              <a:buNone/>
            </a:pPr>
            <a:endParaRPr lang="en-CA" altLang="ko-KR" dirty="0" smtClean="0"/>
          </a:p>
          <a:p>
            <a:pPr>
              <a:buNone/>
            </a:pPr>
            <a:endParaRPr kumimoji="0" lang="en-US" altLang="ko-KR" dirty="0" smtClea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altLang="ko-KR" dirty="0" smtClean="0">
              <a:solidFill>
                <a:schemeClr val="accent2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E9A25-2435-4386-8667-37A6C1BC9E72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Simple WD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37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u="sng" smtClean="0">
                <a:ea typeface="맑은 고딕" pitchFamily="50" charset="-127"/>
              </a:rPr>
              <a:t>Just insert the text into section J.8.8.2.1</a:t>
            </a:r>
          </a:p>
          <a:p>
            <a:pPr lvl="1"/>
            <a:r>
              <a:rPr lang="en-US" altLang="ko-KR" smtClean="0">
                <a:ea typeface="맑은 고딕" pitchFamily="50" charset="-127"/>
              </a:rPr>
              <a:t>Case#1. MVC deblocking </a:t>
            </a:r>
            <a:r>
              <a:rPr lang="en-US" altLang="ko-KR" u="sng" smtClean="0">
                <a:ea typeface="맑은 고딕" pitchFamily="50" charset="-127"/>
              </a:rPr>
              <a:t>that were adopted in the JMVM </a:t>
            </a: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endParaRPr lang="en-US" altLang="ko-KR" smtClean="0">
              <a:ea typeface="맑은 고딕" pitchFamily="50" charset="-127"/>
            </a:endParaRPr>
          </a:p>
          <a:p>
            <a:pPr lvl="1"/>
            <a:r>
              <a:rPr lang="en-US" altLang="ko-KR" smtClean="0">
                <a:ea typeface="맑은 고딕" pitchFamily="50" charset="-127"/>
              </a:rPr>
              <a:t>Case#2. </a:t>
            </a:r>
            <a:r>
              <a:rPr lang="en-US" altLang="ko-KR" smtClean="0">
                <a:solidFill>
                  <a:srgbClr val="FF0000"/>
                </a:solidFill>
                <a:ea typeface="맑은 고딕" pitchFamily="50" charset="-127"/>
              </a:rPr>
              <a:t>Simplified</a:t>
            </a:r>
            <a:r>
              <a:rPr lang="en-US" altLang="ko-KR" smtClean="0">
                <a:ea typeface="맑은 고딕" pitchFamily="50" charset="-127"/>
              </a:rPr>
              <a:t> MVC deblocking for ALC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643383-7E8F-4A1B-BBB6-856537E7340E}" type="slidenum">
              <a:rPr lang="en-US" altLang="ko-KR" smtClean="0"/>
              <a:pPr>
                <a:defRPr/>
              </a:pPr>
              <a:t>30</a:t>
            </a:fld>
            <a:endParaRPr lang="en-US" altLang="ko-KR"/>
          </a:p>
        </p:txBody>
      </p:sp>
      <p:sp>
        <p:nvSpPr>
          <p:cNvPr id="7" name="TextBox 6"/>
          <p:cNvSpPr txBox="1"/>
          <p:nvPr/>
        </p:nvSpPr>
        <p:spPr>
          <a:xfrm>
            <a:off x="755650" y="2363788"/>
            <a:ext cx="82804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If values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of both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are equal to 1 and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different from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, or value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or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equal to 1, the following applies:</a:t>
            </a:r>
          </a:p>
          <a:p>
            <a:pPr lvl="1" hangingPunct="0">
              <a:defRPr/>
            </a:pPr>
            <a:r>
              <a:rPr lang="en-GB" altLang="ko-KR" sz="1200" dirty="0">
                <a:latin typeface="+mn-lt"/>
              </a:rPr>
              <a:t>- If the absolute difference of the ALC weighting value between the two blocks of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greater than or equal to 5,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3 shall be the output.</a:t>
            </a:r>
            <a:endParaRPr lang="ko-KR" altLang="ko-KR" sz="1200" dirty="0">
              <a:latin typeface="+mn-lt"/>
            </a:endParaRPr>
          </a:p>
          <a:p>
            <a:pPr lvl="1" hangingPunct="0">
              <a:defRPr/>
            </a:pPr>
            <a:r>
              <a:rPr lang="en-GB" altLang="ko-KR" sz="1200" dirty="0">
                <a:latin typeface="+mn-lt"/>
              </a:rPr>
              <a:t>-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1 shall be the output.</a:t>
            </a:r>
            <a:endParaRPr lang="ko-KR" altLang="ko-KR" sz="1200" dirty="0">
              <a:latin typeface="+mn-lt"/>
            </a:endParaRPr>
          </a:p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0 shall be the output.</a:t>
            </a:r>
            <a:endParaRPr lang="ko-KR" altLang="ko-KR" sz="1200" dirty="0">
              <a:latin typeface="+mn-lt"/>
            </a:endParaRPr>
          </a:p>
          <a:p>
            <a:pPr>
              <a:defRPr/>
            </a:pPr>
            <a:endParaRPr lang="ko-KR" altLang="en-US" sz="12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4739660"/>
            <a:ext cx="828092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If values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of both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and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are equal to 1 and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different from the ALC weighting value of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 of the samples of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, or value of </a:t>
            </a:r>
            <a:r>
              <a:rPr lang="en-GB" altLang="ko-KR" sz="1200" dirty="0" err="1">
                <a:latin typeface="+mn-lt"/>
              </a:rPr>
              <a:t>mb_alc_skip_flag</a:t>
            </a:r>
            <a:r>
              <a:rPr lang="en-GB" altLang="ko-KR" sz="1200" dirty="0">
                <a:latin typeface="+mn-lt"/>
              </a:rPr>
              <a:t> or </a:t>
            </a:r>
            <a:r>
              <a:rPr lang="en-GB" altLang="ko-KR" sz="1200" dirty="0" err="1">
                <a:latin typeface="+mn-lt"/>
              </a:rPr>
              <a:t>mb_alc_flag</a:t>
            </a:r>
            <a:r>
              <a:rPr lang="en-GB" altLang="ko-KR" sz="1200" dirty="0">
                <a:latin typeface="+mn-lt"/>
              </a:rPr>
              <a:t> for the </a:t>
            </a:r>
            <a:r>
              <a:rPr lang="en-GB" altLang="ko-KR" sz="1200" dirty="0" err="1">
                <a:latin typeface="+mn-lt"/>
              </a:rPr>
              <a:t>luma</a:t>
            </a:r>
            <a:r>
              <a:rPr lang="en-GB" altLang="ko-KR" sz="1200" dirty="0">
                <a:latin typeface="+mn-lt"/>
              </a:rPr>
              <a:t> blocks of the samples p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or q</a:t>
            </a:r>
            <a:r>
              <a:rPr lang="en-GB" altLang="ko-KR" sz="1200" baseline="-25000" dirty="0">
                <a:latin typeface="+mn-lt"/>
              </a:rPr>
              <a:t>0</a:t>
            </a:r>
            <a:r>
              <a:rPr lang="en-GB" altLang="ko-KR" sz="1200" dirty="0">
                <a:latin typeface="+mn-lt"/>
              </a:rPr>
              <a:t> is equal to 1, 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the following applies:</a:t>
            </a:r>
          </a:p>
          <a:p>
            <a:pPr lvl="1" hangingPunct="0">
              <a:defRPr/>
            </a:pP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- If the absolute difference of the ALC weighting value between the two blocks of samples of p</a:t>
            </a:r>
            <a:r>
              <a:rPr lang="en-GB" altLang="ko-KR" sz="1200" strike="sngStrike" baseline="-25000" dirty="0">
                <a:solidFill>
                  <a:srgbClr val="FF0000"/>
                </a:solidFill>
                <a:latin typeface="+mn-lt"/>
              </a:rPr>
              <a:t>0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and q</a:t>
            </a:r>
            <a:r>
              <a:rPr lang="en-GB" altLang="ko-KR" sz="1200" strike="sngStrike" baseline="-25000" dirty="0">
                <a:solidFill>
                  <a:srgbClr val="FF0000"/>
                </a:solidFill>
                <a:latin typeface="+mn-lt"/>
              </a:rPr>
              <a:t>0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is greater than or equal to 5, a value of </a:t>
            </a:r>
            <a:r>
              <a:rPr lang="en-GB" altLang="ko-KR" sz="1200" strike="sngStrike" dirty="0" err="1">
                <a:solidFill>
                  <a:srgbClr val="FF0000"/>
                </a:solidFill>
                <a:latin typeface="+mn-lt"/>
              </a:rPr>
              <a:t>bS</a:t>
            </a: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 equal to 3 shall be the output.</a:t>
            </a:r>
            <a:endParaRPr lang="ko-KR" altLang="ko-KR" sz="1200" strike="sngStrike" dirty="0">
              <a:solidFill>
                <a:srgbClr val="FF0000"/>
              </a:solidFill>
              <a:latin typeface="+mn-lt"/>
            </a:endParaRPr>
          </a:p>
          <a:p>
            <a:pPr lvl="1" hangingPunct="0">
              <a:defRPr/>
            </a:pPr>
            <a:r>
              <a:rPr lang="en-GB" altLang="ko-KR" sz="1200" strike="sngStrike" dirty="0">
                <a:solidFill>
                  <a:srgbClr val="FF0000"/>
                </a:solidFill>
                <a:latin typeface="+mn-lt"/>
              </a:rPr>
              <a:t>- Otherwise,</a:t>
            </a:r>
            <a:r>
              <a:rPr lang="en-GB" altLang="ko-KR" sz="1200" dirty="0">
                <a:latin typeface="+mn-lt"/>
              </a:rPr>
              <a:t>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1 shall be the output.</a:t>
            </a:r>
            <a:endParaRPr lang="ko-KR" altLang="ko-KR" sz="1200" dirty="0">
              <a:latin typeface="+mn-lt"/>
            </a:endParaRPr>
          </a:p>
          <a:p>
            <a:pPr hangingPunct="0">
              <a:defRPr/>
            </a:pPr>
            <a:r>
              <a:rPr lang="en-GB" altLang="ko-KR" sz="1200" dirty="0">
                <a:latin typeface="+mn-lt"/>
              </a:rPr>
              <a:t>– Otherwise, a value of </a:t>
            </a:r>
            <a:r>
              <a:rPr lang="en-GB" altLang="ko-KR" sz="1200" dirty="0" err="1">
                <a:latin typeface="+mn-lt"/>
              </a:rPr>
              <a:t>bS</a:t>
            </a:r>
            <a:r>
              <a:rPr lang="en-GB" altLang="ko-KR" sz="1200" dirty="0">
                <a:latin typeface="+mn-lt"/>
              </a:rPr>
              <a:t> equal to 0 shall be the output.</a:t>
            </a:r>
            <a:endParaRPr lang="ko-KR" altLang="ko-KR" sz="1200" dirty="0">
              <a:latin typeface="+mn-lt"/>
            </a:endParaRPr>
          </a:p>
          <a:p>
            <a:pPr>
              <a:defRPr/>
            </a:pPr>
            <a:endParaRPr lang="ko-KR" altLang="en-US" sz="12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Test Conditions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48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Two test sequences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1. 3DV sequences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Same as “JCTVC-B1100”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Configuration is same as “JCTVC-B1100”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2. MVC sequences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Ballroom, Exit, </a:t>
            </a:r>
            <a:r>
              <a:rPr lang="en-US" altLang="ko-KR" dirty="0" err="1" smtClean="0">
                <a:ea typeface="맑은 고딕" pitchFamily="50" charset="-127"/>
              </a:rPr>
              <a:t>Uli</a:t>
            </a:r>
            <a:r>
              <a:rPr lang="en-US" altLang="ko-KR" dirty="0" smtClean="0">
                <a:ea typeface="맑은 고딕" pitchFamily="50" charset="-127"/>
              </a:rPr>
              <a:t>, Race1, Flamenco2, </a:t>
            </a:r>
            <a:r>
              <a:rPr lang="en-US" altLang="ko-KR" dirty="0" err="1" smtClean="0">
                <a:ea typeface="맑은 고딕" pitchFamily="50" charset="-127"/>
              </a:rPr>
              <a:t>Breakdancers</a:t>
            </a:r>
            <a:r>
              <a:rPr lang="en-US" altLang="ko-KR" dirty="0" smtClean="0">
                <a:ea typeface="맑은 고딕" pitchFamily="50" charset="-127"/>
              </a:rPr>
              <a:t>, Rena, </a:t>
            </a:r>
            <a:r>
              <a:rPr lang="en-US" altLang="ko-KR" dirty="0" err="1" smtClean="0">
                <a:ea typeface="맑은 고딕" pitchFamily="50" charset="-127"/>
              </a:rPr>
              <a:t>Akko&amp;Kayo</a:t>
            </a:r>
            <a:endParaRPr lang="en-US" altLang="ko-KR" dirty="0" smtClean="0">
              <a:ea typeface="맑은 고딕" pitchFamily="50" charset="-127"/>
            </a:endParaRP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Configuration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3DVCodingOrder = “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T0T1T2</a:t>
            </a:r>
            <a:r>
              <a:rPr lang="en-US" altLang="ko-KR" dirty="0" smtClean="0">
                <a:ea typeface="맑은 고딕" pitchFamily="50" charset="-127"/>
              </a:rPr>
              <a:t>D0D1D2” for independent coding between texture and depth.</a:t>
            </a:r>
          </a:p>
          <a:p>
            <a:pPr lvl="4"/>
            <a:r>
              <a:rPr lang="en-US" altLang="ko-KR" dirty="0" smtClean="0">
                <a:ea typeface="맑은 고딕" pitchFamily="50" charset="-127"/>
              </a:rPr>
              <a:t>The default depth map is generated by setting all value to “128”.</a:t>
            </a:r>
          </a:p>
          <a:p>
            <a:pPr lvl="3"/>
            <a:r>
              <a:rPr lang="en-US" altLang="ko-KR" u="sng" dirty="0" smtClean="0">
                <a:ea typeface="맑은 고딕" pitchFamily="50" charset="-127"/>
              </a:rPr>
              <a:t>Texture view only : no view synthesis (because there are no depth maps in MVC sequences.)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The other configuration settings are same as “JCTVC-B1100”.</a:t>
            </a:r>
          </a:p>
          <a:p>
            <a:pPr lvl="3"/>
            <a:r>
              <a:rPr lang="en-US" altLang="ko-KR" dirty="0" smtClean="0">
                <a:ea typeface="맑은 고딕" pitchFamily="50" charset="-127"/>
              </a:rPr>
              <a:t>Input and output view to be used for experiments.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DA49AA-5DD9-4BBA-A937-3C8A288B3865}" type="slidenum">
              <a:rPr lang="en-US" altLang="ko-KR" smtClean="0"/>
              <a:pPr>
                <a:defRPr/>
              </a:pPr>
              <a:t>31</a:t>
            </a:fld>
            <a:endParaRPr lang="en-US" altLang="ko-KR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971551" y="4845051"/>
          <a:ext cx="6984826" cy="1896318"/>
        </p:xfrm>
        <a:graphic>
          <a:graphicData uri="http://schemas.openxmlformats.org/drawingml/2006/table">
            <a:tbl>
              <a:tblPr/>
              <a:tblGrid>
                <a:gridCol w="1056705"/>
                <a:gridCol w="2250783"/>
                <a:gridCol w="1838669"/>
                <a:gridCol w="1838669"/>
              </a:tblGrid>
              <a:tr h="21070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latin typeface="+mn-lt"/>
                          <a:ea typeface="맑은 고딕"/>
                          <a:cs typeface="Arial" pitchFamily="34" charset="0"/>
                        </a:rPr>
                        <a:t>Test Sequence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Image Property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b="1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Frames to be encoded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kern="100" dirty="0">
                          <a:latin typeface="+mn-lt"/>
                          <a:ea typeface="맑은 고딕"/>
                          <a:cs typeface="Arial" pitchFamily="34" charset="0"/>
                        </a:rPr>
                        <a:t>3-view input</a:t>
                      </a:r>
                      <a:endParaRPr lang="ko-KR" sz="1000" b="1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Ballroom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640x480, 25fps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Exit 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altLang="ko-KR" sz="1000" kern="100" dirty="0" smtClean="0">
                          <a:solidFill>
                            <a:schemeClr val="tx1"/>
                          </a:solidFill>
                          <a:latin typeface="+mn-lt"/>
                          <a:ea typeface="MS Mincho"/>
                          <a:cs typeface="Times New Roman"/>
                        </a:rPr>
                        <a:t>640x480</a:t>
                      </a: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25fps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Uli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1024x768,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25fps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250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Race1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맑은 고딕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alt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Flamenco2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맑은 고딕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1-0-3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Breakdancers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1024x768,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15fps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100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맑은 고딕"/>
                          <a:cs typeface="Times New Roman"/>
                        </a:rPr>
                        <a:t>Rena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>
                          <a:solidFill>
                            <a:schemeClr val="tx1"/>
                          </a:solidFill>
                          <a:latin typeface="+mn-lt"/>
                          <a:ea typeface="맑은 고딕"/>
                          <a:cs typeface="Arial" pitchFamily="34" charset="0"/>
                        </a:rPr>
                        <a:t>1-3-5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02"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latin typeface="+mn-lt"/>
                          <a:ea typeface="맑은 고딕"/>
                          <a:cs typeface="Times New Roman"/>
                        </a:rPr>
                        <a:t>Akko&amp;Kayo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latin typeface="+mn-lt"/>
                          <a:ea typeface="MS Mincho"/>
                          <a:cs typeface="Times New Roman"/>
                        </a:rPr>
                        <a:t>640x480, </a:t>
                      </a:r>
                      <a:r>
                        <a:rPr lang="en-US" sz="1000" kern="100" dirty="0" smtClean="0">
                          <a:latin typeface="+mn-lt"/>
                          <a:ea typeface="MS Mincho"/>
                          <a:cs typeface="Times New Roman"/>
                        </a:rPr>
                        <a:t>30fps</a:t>
                      </a:r>
                      <a:endParaRPr lang="ko-KR" sz="1000" kern="100" dirty="0">
                        <a:latin typeface="+mn-lt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000" kern="100" dirty="0" smtClean="0">
                          <a:latin typeface="+mn-lt"/>
                          <a:ea typeface="맑은 고딕"/>
                          <a:cs typeface="Arial" pitchFamily="34" charset="0"/>
                        </a:rPr>
                        <a:t>300</a:t>
                      </a:r>
                      <a:endParaRPr lang="ko-KR" sz="1000" kern="100" dirty="0"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kern="100" dirty="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Arial" pitchFamily="34" charset="0"/>
                        </a:rPr>
                        <a:t>5-7-9</a:t>
                      </a:r>
                      <a:endParaRPr lang="ko-KR" sz="1000" kern="100" dirty="0">
                        <a:solidFill>
                          <a:schemeClr val="tx1"/>
                        </a:solidFill>
                        <a:latin typeface="+mn-lt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D16FD6-6824-4787-9674-90F56E83947F}" type="slidenum">
              <a:rPr lang="en-US" altLang="ko-KR" smtClean="0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>
                <a:ea typeface="맑은 고딕" pitchFamily="50" charset="-127"/>
              </a:rPr>
              <a:t>The following Table shows the summary of the simulation results of the MVC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applied for the ALC of 3DV-ATM using two different kinds of the 3D video sequences.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1. MVC video sequences: Sequences are not luminance-compensated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).</a:t>
            </a:r>
          </a:p>
          <a:p>
            <a:pPr lvl="2">
              <a:defRPr/>
            </a:pPr>
            <a:r>
              <a:rPr lang="en-US" altLang="ko-KR" dirty="0" smtClean="0">
                <a:ea typeface="맑은 고딕" pitchFamily="50" charset="-127"/>
              </a:rPr>
              <a:t>The amount of bits for depth map was excluded from the total amount of bits.</a:t>
            </a:r>
          </a:p>
          <a:p>
            <a:pPr lvl="1">
              <a:defRPr/>
            </a:pPr>
            <a:r>
              <a:rPr lang="en-US" altLang="ko-KR" dirty="0" smtClean="0">
                <a:ea typeface="맑은 고딕" pitchFamily="50" charset="-127"/>
              </a:rPr>
              <a:t>2. 3DV video sequences: Many sequences are preprocessed for the luminance compensation.</a:t>
            </a:r>
          </a:p>
          <a:p>
            <a:pPr>
              <a:defRPr/>
            </a:pPr>
            <a:r>
              <a:rPr lang="en-US" altLang="ko-KR" sz="1800" dirty="0" smtClean="0">
                <a:solidFill>
                  <a:srgbClr val="0000FF"/>
                </a:solidFill>
                <a:ea typeface="맑은 고딕" pitchFamily="50" charset="-127"/>
              </a:rPr>
              <a:t>Cross-checked by KWU (JCT3V-C0215)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79388" y="3789363"/>
          <a:ext cx="8784984" cy="278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4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  <a:gridCol w="734482"/>
              </a:tblGrid>
              <a:tr h="571545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Texture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Depth Coding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(Coded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Total </a:t>
                      </a:r>
                    </a:p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(Synthesized PSNR)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Complexity estimate </a:t>
                      </a:r>
                      <a:b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(ratio to anchor)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293247"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dBR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dPSNR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Enc.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Dec. time</a:t>
                      </a:r>
                      <a:endParaRPr lang="ko-K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Test-1: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(MVC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-0.02 %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-0.02 %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102 %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Test-2: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MVC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MVC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-0.04 %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-0.04 %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N/A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101 %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3865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Test-3: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(MVC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0.09 %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0.06 %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  <a:tr h="5715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Test-4: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3DV</a:t>
                      </a:r>
                      <a:b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(Simplified MVC </a:t>
                      </a:r>
                      <a:b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</a:b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deblocking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0.03 %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0.02 %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0.00 dB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100 %</a:t>
                      </a:r>
                      <a:endParaRPr lang="ko-KR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맑은 고딕"/>
                        <a:cs typeface="+mn-cs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68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Test-1: MVC (MVC </a:t>
            </a:r>
            <a:r>
              <a:rPr lang="en-US" altLang="ko-KR" dirty="0" err="1" smtClean="0">
                <a:ea typeface="맑은 고딕" pitchFamily="50" charset="-127"/>
              </a:rPr>
              <a:t>deblocking</a:t>
            </a:r>
            <a:r>
              <a:rPr lang="en-US" altLang="ko-KR" dirty="0" smtClean="0">
                <a:ea typeface="맑은 고딕" pitchFamily="50" charset="-127"/>
              </a:rPr>
              <a:t> </a:t>
            </a:r>
            <a:r>
              <a:rPr lang="en-US" altLang="ko-KR" u="sng" dirty="0" smtClean="0">
                <a:ea typeface="맑은 고딕" pitchFamily="50" charset="-127"/>
              </a:rPr>
              <a:t>that were adopted in the JMVM</a:t>
            </a:r>
            <a:r>
              <a:rPr lang="en-US" altLang="ko-KR" dirty="0" smtClean="0">
                <a:ea typeface="맑은 고딕" pitchFamily="50" charset="-127"/>
              </a:rPr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9CD96C-18E8-4F27-81B6-852C11497000}" type="slidenum">
              <a:rPr lang="en-US" altLang="ko-KR" smtClean="0"/>
              <a:pPr>
                <a:defRPr/>
              </a:pPr>
              <a:t>33</a:t>
            </a:fld>
            <a:endParaRPr lang="en-US" altLang="ko-KR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547813" y="2006600"/>
          <a:ext cx="3327401" cy="2286000"/>
        </p:xfrm>
        <a:graphic>
          <a:graphicData uri="http://schemas.openxmlformats.org/drawingml/2006/table">
            <a:tbl>
              <a:tblPr/>
              <a:tblGrid>
                <a:gridCol w="1017943"/>
                <a:gridCol w="1154729"/>
                <a:gridCol w="115472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AkkoKayo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ballroom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breakdancers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Exit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Flamenco2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Race1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Rena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Uli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4997450" y="2006600"/>
          <a:ext cx="2311400" cy="2286000"/>
        </p:xfrm>
        <a:graphic>
          <a:graphicData uri="http://schemas.openxmlformats.org/drawingml/2006/table">
            <a:tbl>
              <a:tblPr/>
              <a:tblGrid>
                <a:gridCol w="1155700"/>
                <a:gridCol w="11557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443163" y="4383088"/>
          <a:ext cx="4216400" cy="2286000"/>
        </p:xfrm>
        <a:graphic>
          <a:graphicData uri="http://schemas.openxmlformats.org/drawingml/2006/table">
            <a:tbl>
              <a:tblPr/>
              <a:tblGrid>
                <a:gridCol w="1342014"/>
                <a:gridCol w="1437193"/>
                <a:gridCol w="1437193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Complexity estimate (ratio to anchor)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Encoder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Rendering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78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맑은 고딕" pitchFamily="50" charset="-127"/>
              </a:rPr>
              <a:t>Test-2: MVC (Simplified MVC deblocking)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7E7A7-6114-465D-B4AF-089089F32FCF}" type="slidenum">
              <a:rPr lang="en-US" altLang="ko-KR" smtClean="0"/>
              <a:pPr>
                <a:defRPr/>
              </a:pPr>
              <a:t>34</a:t>
            </a:fld>
            <a:endParaRPr lang="en-US" altLang="ko-KR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547813" y="2006600"/>
          <a:ext cx="3327401" cy="2286000"/>
        </p:xfrm>
        <a:graphic>
          <a:graphicData uri="http://schemas.openxmlformats.org/drawingml/2006/table">
            <a:tbl>
              <a:tblPr/>
              <a:tblGrid>
                <a:gridCol w="1017943"/>
                <a:gridCol w="1154729"/>
                <a:gridCol w="115472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AkkoKayo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ballroom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breakdancers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Exit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Flamenco2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Race1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Rena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Uli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4997450" y="2006600"/>
          <a:ext cx="2311400" cy="2286000"/>
        </p:xfrm>
        <a:graphic>
          <a:graphicData uri="http://schemas.openxmlformats.org/drawingml/2006/table">
            <a:tbl>
              <a:tblPr/>
              <a:tblGrid>
                <a:gridCol w="1155700"/>
                <a:gridCol w="11557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443163" y="4383088"/>
          <a:ext cx="4216400" cy="2286000"/>
        </p:xfrm>
        <a:graphic>
          <a:graphicData uri="http://schemas.openxmlformats.org/drawingml/2006/table">
            <a:tbl>
              <a:tblPr/>
              <a:tblGrid>
                <a:gridCol w="1342014"/>
                <a:gridCol w="1437193"/>
                <a:gridCol w="1437193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Complexity estimate (ratio to anchor)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Encoder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Rendering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N/A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89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맑은 고딕" pitchFamily="50" charset="-127"/>
              </a:rPr>
              <a:t>Test-3: 3DV (MVC deblocking </a:t>
            </a:r>
            <a:r>
              <a:rPr lang="en-US" altLang="ko-KR" u="sng" smtClean="0">
                <a:ea typeface="맑은 고딕" pitchFamily="50" charset="-127"/>
              </a:rPr>
              <a:t>that were adopted in the JMVM</a:t>
            </a:r>
            <a:r>
              <a:rPr lang="en-US" altLang="ko-KR" smtClean="0">
                <a:ea typeface="맑은 고딕" pitchFamily="50" charset="-127"/>
              </a:rPr>
              <a:t>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103138-CA63-463A-AF1A-9110733F8772}" type="slidenum">
              <a:rPr lang="en-US" altLang="ko-KR" smtClean="0"/>
              <a:pPr>
                <a:defRPr/>
              </a:pPr>
              <a:t>35</a:t>
            </a:fld>
            <a:endParaRPr lang="en-US" altLang="ko-KR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0638" y="2205038"/>
          <a:ext cx="9103379" cy="1872204"/>
        </p:xfrm>
        <a:graphic>
          <a:graphicData uri="http://schemas.openxmlformats.org/drawingml/2006/table">
            <a:tbl>
              <a:tblPr/>
              <a:tblGrid>
                <a:gridCol w="769139"/>
                <a:gridCol w="1041780"/>
                <a:gridCol w="1041780"/>
                <a:gridCol w="1041780"/>
                <a:gridCol w="1041780"/>
                <a:gridCol w="1041780"/>
                <a:gridCol w="1041780"/>
                <a:gridCol w="1041780"/>
                <a:gridCol w="1041780"/>
              </a:tblGrid>
              <a:tr h="17176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516188" y="4376738"/>
          <a:ext cx="4216400" cy="2076450"/>
        </p:xfrm>
        <a:graphic>
          <a:graphicData uri="http://schemas.openxmlformats.org/drawingml/2006/table">
            <a:tbl>
              <a:tblPr/>
              <a:tblGrid>
                <a:gridCol w="1342014"/>
                <a:gridCol w="1437193"/>
                <a:gridCol w="1437193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Complexity estimate (ratio to anchor)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Encoder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Rendering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Simulation Results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399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맑은 고딕" pitchFamily="50" charset="-127"/>
              </a:rPr>
              <a:t>Test-4: 3DV (Simplified MVC deblocking)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A26D5B-A9D1-4499-BC16-E14F86156931}" type="slidenum">
              <a:rPr lang="en-US" altLang="ko-KR" smtClean="0"/>
              <a:pPr>
                <a:defRPr/>
              </a:pPr>
              <a:t>36</a:t>
            </a:fld>
            <a:endParaRPr lang="en-US" altLang="ko-KR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0638" y="2205038"/>
          <a:ext cx="9103379" cy="1872204"/>
        </p:xfrm>
        <a:graphic>
          <a:graphicData uri="http://schemas.openxmlformats.org/drawingml/2006/table">
            <a:tbl>
              <a:tblPr/>
              <a:tblGrid>
                <a:gridCol w="769139"/>
                <a:gridCol w="1041780"/>
                <a:gridCol w="1041780"/>
                <a:gridCol w="1041780"/>
                <a:gridCol w="1041780"/>
                <a:gridCol w="1041780"/>
                <a:gridCol w="1041780"/>
                <a:gridCol w="1041780"/>
                <a:gridCol w="1041780"/>
              </a:tblGrid>
              <a:tr h="17176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Depth Coding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(Synthesed PSNR)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dBR, %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-0.09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8588" marR="8588" marT="85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516188" y="4376738"/>
          <a:ext cx="4216400" cy="2076450"/>
        </p:xfrm>
        <a:graphic>
          <a:graphicData uri="http://schemas.openxmlformats.org/drawingml/2006/table">
            <a:tbl>
              <a:tblPr/>
              <a:tblGrid>
                <a:gridCol w="1342014"/>
                <a:gridCol w="1437193"/>
                <a:gridCol w="1437193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Complexity estimate (ratio to anchor)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Encoder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Decoder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Rendering Time,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09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Poznan_Hall2 1920x1088 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view, 120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frame (QP=31)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B68EF1-B9B6-4424-AC86-BA2D0D1B924F}" type="slidenum">
              <a:rPr lang="en-US" altLang="ko-KR" smtClean="0"/>
              <a:pPr>
                <a:defRPr/>
              </a:pPr>
              <a:t>37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198289" y="6237288"/>
            <a:ext cx="226273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(a) Anchor (3DV-ATM6.0)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5499" y="6237288"/>
            <a:ext cx="355417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(b) Simplified MVC </a:t>
            </a:r>
            <a:r>
              <a:rPr lang="en-US" altLang="ko-KR" sz="1400" b="1" dirty="0" err="1">
                <a:latin typeface="+mn-lt"/>
              </a:rPr>
              <a:t>deblocking</a:t>
            </a:r>
            <a:r>
              <a:rPr lang="en-US" altLang="ko-KR" sz="1400" b="1" dirty="0">
                <a:latin typeface="+mn-lt"/>
              </a:rPr>
              <a:t> (Case#2)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4096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2276475"/>
            <a:ext cx="397351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2276475"/>
            <a:ext cx="39719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30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Poznan_Hall2 1920x1088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8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EC17C-3D92-4D86-973D-5662C07C0634}" type="slidenum">
              <a:rPr lang="en-US" altLang="ko-KR" smtClean="0"/>
              <a:pPr>
                <a:defRPr/>
              </a:pPr>
              <a:t>38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3015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2338" y="2278063"/>
            <a:ext cx="40005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40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Kendo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96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CFB6D3-0797-4343-BCF6-3265845BA2E9}" type="slidenum">
              <a:rPr lang="en-US" altLang="ko-KR" smtClean="0"/>
              <a:pPr>
                <a:defRPr/>
              </a:pPr>
              <a:t>39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4039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975" y="2278063"/>
            <a:ext cx="39592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Proposed 3DV-ATM Architecture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61A69B-B848-4BD7-A5E6-E5F9014BB769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  <p:grpSp>
        <p:nvGrpSpPr>
          <p:cNvPr id="28676" name="그룹 39"/>
          <p:cNvGrpSpPr>
            <a:grpSpLocks/>
          </p:cNvGrpSpPr>
          <p:nvPr/>
        </p:nvGrpSpPr>
        <p:grpSpPr bwMode="auto">
          <a:xfrm>
            <a:off x="684213" y="1836738"/>
            <a:ext cx="7858125" cy="1366837"/>
            <a:chOff x="395538" y="1268760"/>
            <a:chExt cx="7858162" cy="1368152"/>
          </a:xfrm>
        </p:grpSpPr>
        <p:sp>
          <p:nvSpPr>
            <p:cNvPr id="56" name="직사각형 3"/>
            <p:cNvSpPr/>
            <p:nvPr/>
          </p:nvSpPr>
          <p:spPr>
            <a:xfrm>
              <a:off x="1259632" y="1268760"/>
              <a:ext cx="1584176" cy="1368152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softRound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400" b="1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Preprocessing for LC 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kern="0" dirty="0">
                  <a:solidFill>
                    <a:sysClr val="windowText" lastClr="000000"/>
                  </a:solidFill>
                  <a:latin typeface="Arial" pitchFamily="34" charset="0"/>
                  <a:ea typeface="맑은 고딕"/>
                  <a:cs typeface="Arial" pitchFamily="34" charset="0"/>
                </a:rPr>
                <a:t>(Luminance Compensation)</a:t>
              </a:r>
              <a:endParaRPr kumimoji="0" lang="ko-KR" altLang="en-US" b="1" kern="0" dirty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3275856" y="1268760"/>
              <a:ext cx="4248472" cy="1368152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prst="convex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27984" y="1700808"/>
              <a:ext cx="1476173" cy="43088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Block-based LC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(ALC)</a:t>
              </a:r>
              <a:endParaRPr kumimoji="0" lang="ko-KR" altLang="en-US" sz="11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643708" y="2276203"/>
              <a:ext cx="1068392" cy="3384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3DV-ATM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2843808" y="1916832"/>
              <a:ext cx="1512168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5940152" y="1916832"/>
              <a:ext cx="1872208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32167" y="2276203"/>
              <a:ext cx="1504957" cy="3384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Preprocessor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오른쪽 화살표 62"/>
            <p:cNvSpPr/>
            <p:nvPr/>
          </p:nvSpPr>
          <p:spPr>
            <a:xfrm>
              <a:off x="827584" y="1916832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-28910" y="1764714"/>
              <a:ext cx="1218784" cy="3698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3D-Video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7444267" y="1779809"/>
              <a:ext cx="1248975" cy="3698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Bitstream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677" name="그룹 38"/>
          <p:cNvGrpSpPr>
            <a:grpSpLocks/>
          </p:cNvGrpSpPr>
          <p:nvPr/>
        </p:nvGrpSpPr>
        <p:grpSpPr bwMode="auto">
          <a:xfrm>
            <a:off x="684213" y="4605338"/>
            <a:ext cx="7858125" cy="1512887"/>
            <a:chOff x="611563" y="4149080"/>
            <a:chExt cx="7858161" cy="1512168"/>
          </a:xfrm>
        </p:grpSpPr>
        <p:sp>
          <p:nvSpPr>
            <p:cNvPr id="43" name="직사각형 42"/>
            <p:cNvSpPr/>
            <p:nvPr/>
          </p:nvSpPr>
          <p:spPr>
            <a:xfrm>
              <a:off x="1475656" y="4293096"/>
              <a:ext cx="1584176" cy="1368152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 prst="softRound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b="1" kern="0" dirty="0">
                <a:solidFill>
                  <a:sysClr val="windowText" lastClr="000000"/>
                </a:solidFill>
                <a:latin typeface="Arial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3491880" y="4293096"/>
              <a:ext cx="4248472" cy="1368152"/>
            </a:xfrm>
            <a:prstGeom prst="rect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prst="convex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59732" y="5301057"/>
              <a:ext cx="1068392" cy="3379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3DV-ATM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오른쪽 화살표 45"/>
            <p:cNvSpPr/>
            <p:nvPr/>
          </p:nvSpPr>
          <p:spPr>
            <a:xfrm>
              <a:off x="3059832" y="4941168"/>
              <a:ext cx="1512168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7" name="오른쪽 화살표 46"/>
            <p:cNvSpPr/>
            <p:nvPr/>
          </p:nvSpPr>
          <p:spPr>
            <a:xfrm>
              <a:off x="7524328" y="4941168"/>
              <a:ext cx="504056" cy="72008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48192" y="5301057"/>
              <a:ext cx="1504957" cy="3379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600" b="1" kern="0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Preprocessor</a:t>
              </a:r>
              <a:endParaRPr kumimoji="0" lang="ko-KR" alt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오른쪽 화살표 48"/>
            <p:cNvSpPr/>
            <p:nvPr/>
          </p:nvSpPr>
          <p:spPr>
            <a:xfrm>
              <a:off x="1043608" y="4941168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187198" y="4789243"/>
              <a:ext cx="1218621" cy="3698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3D-Video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7660395" y="4804317"/>
              <a:ext cx="1248768" cy="36989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b="1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Bitstream</a:t>
              </a:r>
              <a:endParaRPr kumimoji="0" lang="ko-KR" altLang="en-US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오른쪽 화살표 51"/>
            <p:cNvSpPr/>
            <p:nvPr/>
          </p:nvSpPr>
          <p:spPr>
            <a:xfrm>
              <a:off x="6012160" y="4941168"/>
              <a:ext cx="360040" cy="45719"/>
            </a:xfrm>
            <a:prstGeom prst="rightArrow">
              <a:avLst/>
            </a:prstGeom>
            <a:solidFill>
              <a:srgbClr val="C0504D">
                <a:lumMod val="75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800" kern="0">
                <a:solidFill>
                  <a:sysClr val="window" lastClr="FFFFFF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300192" y="4725144"/>
              <a:ext cx="1247457" cy="430887"/>
            </a:xfrm>
            <a:prstGeom prst="rect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Simplified MVC 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 err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deblocking</a:t>
              </a:r>
              <a:endParaRPr kumimoji="0" lang="ko-KR" altLang="en-US" sz="11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644008" y="4725144"/>
              <a:ext cx="1476173" cy="430887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scene3d>
              <a:camera prst="orthographicFront"/>
              <a:lightRig rig="threePt" dir="t"/>
            </a:scene3d>
            <a:sp3d>
              <a:bevelT prst="slope"/>
            </a:sp3d>
          </p:spPr>
          <p:txBody>
            <a:bodyPr>
              <a:spAutoFit/>
            </a:bodyPr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Block-based LC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100" b="1" kern="0" dirty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(ALC)</a:t>
              </a:r>
              <a:endParaRPr kumimoji="0" lang="ko-KR" altLang="en-US" sz="11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35531" y="4149080"/>
              <a:ext cx="890592" cy="144552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8800" b="1" kern="0" dirty="0">
                  <a:solidFill>
                    <a:srgbClr val="FF0000"/>
                  </a:solidFill>
                </a:rPr>
                <a:t>X</a:t>
              </a:r>
              <a:endParaRPr kumimoji="0" lang="ko-KR" altLang="en-US" sz="8800" b="1" kern="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11188" y="1484313"/>
            <a:ext cx="357346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Current 3DV-ATM Architecture</a:t>
            </a:r>
            <a:endParaRPr kumimoji="0" lang="ko-KR" altLang="en-US" sz="18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188" y="4356100"/>
            <a:ext cx="37242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8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Proposed 3DV-ATM Architecture</a:t>
            </a:r>
            <a:endParaRPr kumimoji="0" lang="ko-KR" altLang="en-US" sz="18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42988" y="3276600"/>
            <a:ext cx="7319962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Preprocessing for LC is necessary before 3DV-ATM applies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Block-based LC (ALC) is also required to improve coding efficiency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Hardware complexity for mandatory preprocessor is definitely burden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If there is no preprocessing for LC, many blocking artifacts are subjectively-visible</a:t>
            </a:r>
            <a:endParaRPr kumimoji="0" lang="ko-KR" altLang="en-US" sz="14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71550" y="6261100"/>
            <a:ext cx="542969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Preprocessing for LC is eliminated</a:t>
            </a:r>
          </a:p>
          <a:p>
            <a:pPr fontAlgn="auto" latinLnBrk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Complexity of the simplified </a:t>
            </a:r>
            <a:r>
              <a:rPr kumimoji="0" lang="en-US" altLang="ko-KR" sz="1400" b="1" kern="0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deblocking</a:t>
            </a:r>
            <a:r>
              <a:rPr kumimoji="0" lang="en-US" altLang="ko-KR" sz="1400" b="1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is almost </a:t>
            </a:r>
            <a:r>
              <a:rPr kumimoji="0" lang="en-US" altLang="ko-KR" sz="1400" b="1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negligible </a:t>
            </a:r>
            <a:endParaRPr kumimoji="0" lang="ko-KR" altLang="en-US" sz="1400" b="1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50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Kendo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160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9BD4AA-AD5A-454E-BCD7-C0847165964B}" type="slidenum">
              <a:rPr lang="en-US" altLang="ko-KR" smtClean="0"/>
              <a:pPr>
                <a:defRPr/>
              </a:pPr>
              <a:t>40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506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13" y="2278063"/>
            <a:ext cx="397668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2278063"/>
            <a:ext cx="39751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60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Kendo 1024x768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</a:t>
            </a:r>
            <a:r>
              <a:rPr lang="en-US" altLang="ko-KR" baseline="30000" smtClean="0"/>
              <a:t>st</a:t>
            </a:r>
            <a:r>
              <a:rPr lang="en-US" altLang="ko-KR" smtClean="0"/>
              <a:t> frame (QP=36)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5467AE-4627-421A-A157-89FF12220BA7}" type="slidenum">
              <a:rPr lang="en-US" altLang="ko-KR" smtClean="0"/>
              <a:pPr>
                <a:defRPr/>
              </a:pPr>
              <a:t>41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608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550" y="2278063"/>
            <a:ext cx="39862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2278063"/>
            <a:ext cx="39719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71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Kendo 1024x768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8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C8007C-26AE-4F6B-A065-A18B4E8CA681}" type="slidenum">
              <a:rPr lang="en-US" altLang="ko-KR" smtClean="0"/>
              <a:pPr>
                <a:defRPr/>
              </a:pPr>
              <a:t>42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711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8" y="2278063"/>
            <a:ext cx="39624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Kendo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80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989BB5-8869-4872-AB1F-D4E58EFA1251}" type="slidenum">
              <a:rPr lang="en-US" altLang="ko-KR" smtClean="0"/>
              <a:pPr>
                <a:defRPr/>
              </a:pPr>
              <a:t>43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49159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8" y="2278063"/>
            <a:ext cx="39624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01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balloons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1</a:t>
            </a:r>
            <a:r>
              <a:rPr lang="en-US" altLang="ko-KR" baseline="30000" smtClean="0"/>
              <a:t>st</a:t>
            </a:r>
            <a:r>
              <a:rPr lang="en-US" altLang="ko-KR" smtClean="0"/>
              <a:t> frame (QP=26)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A5039B-6FCD-4C09-A5C0-2BFE02526F4D}" type="slidenum">
              <a:rPr lang="en-US" altLang="ko-KR" smtClean="0"/>
              <a:pPr>
                <a:defRPr/>
              </a:pPr>
              <a:t>44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018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" y="2278063"/>
            <a:ext cx="39989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275" y="2278063"/>
            <a:ext cx="39846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12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balloons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96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(QP=26)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692716-DDB7-48B3-A8B1-991572C9D227}" type="slidenum">
              <a:rPr lang="en-US" altLang="ko-KR" smtClean="0"/>
              <a:pPr>
                <a:defRPr/>
              </a:pPr>
              <a:t>45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120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1388" y="2278063"/>
            <a:ext cx="39624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222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balloons 1024x768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24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F26110-9A11-45B6-8A9A-3FB1F2A300BC}" type="slidenum">
              <a:rPr lang="en-US" altLang="ko-KR" smtClean="0"/>
              <a:pPr>
                <a:defRPr/>
              </a:pPr>
              <a:t>46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223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" y="2278063"/>
            <a:ext cx="39989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2278063"/>
            <a:ext cx="39719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427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balloons 1024x768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</a:t>
            </a:r>
            <a:r>
              <a:rPr lang="en-US" altLang="ko-KR" baseline="30000" smtClean="0"/>
              <a:t>st</a:t>
            </a:r>
            <a:r>
              <a:rPr lang="en-US" altLang="ko-KR" smtClean="0"/>
              <a:t> frame (QP=36)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7D6BA-0E8F-4327-BDC9-129697945C4B}" type="slidenum">
              <a:rPr lang="en-US" altLang="ko-KR" smtClean="0"/>
              <a:pPr>
                <a:defRPr/>
              </a:pPr>
              <a:t>47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4279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2278063"/>
            <a:ext cx="39719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632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balloons 1024x768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144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00BE72-9998-4C74-BC91-3896D0EF3B5D}" type="slidenum">
              <a:rPr lang="en-US" altLang="ko-KR" smtClean="0"/>
              <a:pPr>
                <a:defRPr/>
              </a:pPr>
              <a:t>48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632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8" y="2278063"/>
            <a:ext cx="393223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975" y="2278063"/>
            <a:ext cx="39592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593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Poznan_Street 1920x1088 3</a:t>
            </a:r>
            <a:r>
              <a:rPr lang="en-US" altLang="ko-KR" baseline="30000" smtClean="0"/>
              <a:t>rd</a:t>
            </a:r>
            <a:r>
              <a:rPr lang="en-US" altLang="ko-KR" smtClean="0"/>
              <a:t> view, 120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693D6-9347-414B-975E-D72687E42A15}" type="slidenum">
              <a:rPr lang="en-US" altLang="ko-KR" smtClean="0"/>
              <a:pPr>
                <a:defRPr/>
              </a:pPr>
              <a:t>49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59399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2278063"/>
            <a:ext cx="39751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We made an investigation whether the block-based LC method causes the subjectively-visible blocking artifacts or not on the 3DV test sequences.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Current 3DV test sequence were rectified and corrected for luminance by the preprocessor.</a:t>
            </a:r>
          </a:p>
          <a:p>
            <a:endParaRPr lang="en-US" altLang="ko-KR" dirty="0" smtClean="0">
              <a:ea typeface="맑은 고딕" pitchFamily="50" charset="-127"/>
            </a:endParaRPr>
          </a:p>
          <a:p>
            <a:r>
              <a:rPr lang="en-US" altLang="ko-KR" dirty="0" smtClean="0">
                <a:ea typeface="맑은 고딕" pitchFamily="50" charset="-127"/>
              </a:rPr>
              <a:t>Also, we made an investigation on the MVC test sequences.</a:t>
            </a: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MVC sequences (</a:t>
            </a:r>
            <a:r>
              <a:rPr lang="en-US" altLang="ko-KR" dirty="0" smtClean="0">
                <a:solidFill>
                  <a:srgbClr val="FF0000"/>
                </a:solidFill>
                <a:ea typeface="맑은 고딕" pitchFamily="50" charset="-127"/>
              </a:rPr>
              <a:t>No-preprocessed</a:t>
            </a:r>
            <a:r>
              <a:rPr lang="en-US" altLang="ko-KR" dirty="0" smtClean="0">
                <a:ea typeface="맑은 고딕" pitchFamily="50" charset="-127"/>
              </a:rPr>
              <a:t>)</a:t>
            </a:r>
          </a:p>
          <a:p>
            <a:pPr lvl="2"/>
            <a:r>
              <a:rPr lang="en-US" altLang="ko-KR" dirty="0" smtClean="0">
                <a:ea typeface="맑은 고딕" pitchFamily="50" charset="-127"/>
              </a:rPr>
              <a:t>Ballroom, Exit, </a:t>
            </a:r>
            <a:r>
              <a:rPr lang="en-US" altLang="ko-KR" dirty="0" err="1" smtClean="0">
                <a:ea typeface="맑은 고딕" pitchFamily="50" charset="-127"/>
              </a:rPr>
              <a:t>Uli</a:t>
            </a:r>
            <a:r>
              <a:rPr lang="en-US" altLang="ko-KR" dirty="0" smtClean="0">
                <a:ea typeface="맑은 고딕" pitchFamily="50" charset="-127"/>
              </a:rPr>
              <a:t>, Race1, Flamenco2, </a:t>
            </a:r>
            <a:r>
              <a:rPr lang="en-US" altLang="ko-KR" dirty="0" err="1" smtClean="0">
                <a:ea typeface="맑은 고딕" pitchFamily="50" charset="-127"/>
              </a:rPr>
              <a:t>Breakdancers</a:t>
            </a:r>
            <a:r>
              <a:rPr lang="en-US" altLang="ko-KR" dirty="0" smtClean="0">
                <a:ea typeface="맑은 고딕" pitchFamily="50" charset="-127"/>
              </a:rPr>
              <a:t>, Rena, </a:t>
            </a:r>
            <a:r>
              <a:rPr lang="en-US" altLang="ko-KR" dirty="0" err="1" smtClean="0">
                <a:ea typeface="맑은 고딕" pitchFamily="50" charset="-127"/>
              </a:rPr>
              <a:t>Akko&amp;Kayo</a:t>
            </a:r>
            <a:endParaRPr lang="en-US" altLang="ko-KR" dirty="0" smtClean="0"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ea typeface="맑은 고딕" pitchFamily="50" charset="-127"/>
              </a:rPr>
              <a:t>MVC test sequences had not been preprocessed for the LC. </a:t>
            </a:r>
          </a:p>
          <a:p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56504B-DB5B-4F5F-BD72-27B0F1751652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04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newspaper 1024x768 6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176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0F1B63-801B-402C-97B3-32696EC05228}" type="slidenum">
              <a:rPr lang="en-US" altLang="ko-KR" smtClean="0"/>
              <a:pPr>
                <a:defRPr/>
              </a:pPr>
              <a:t>50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042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300" y="2278063"/>
            <a:ext cx="39227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088" y="2278063"/>
            <a:ext cx="39370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>
                <a:solidFill>
                  <a:srgbClr val="FF0000"/>
                </a:solidFill>
              </a:rPr>
              <a:t>in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14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newspaper 1024x768 2</a:t>
            </a:r>
            <a:r>
              <a:rPr lang="en-US" altLang="ko-KR" baseline="30000" smtClean="0"/>
              <a:t>nd</a:t>
            </a:r>
            <a:r>
              <a:rPr lang="en-US" altLang="ko-KR" smtClean="0"/>
              <a:t> view, 136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E023DD-2364-4142-9D01-2EF6533F8F5D}" type="slidenum">
              <a:rPr lang="en-US" altLang="ko-KR" smtClean="0"/>
              <a:pPr>
                <a:defRPr/>
              </a:pPr>
              <a:t>51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144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" y="2278063"/>
            <a:ext cx="39608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975" y="2278063"/>
            <a:ext cx="395922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24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Race1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</a:t>
            </a:r>
            <a:r>
              <a:rPr lang="en-US" altLang="ko-KR" baseline="30000" smtClean="0"/>
              <a:t>st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0AFF5-71FC-4AB8-B96D-36B8D08BDC74}" type="slidenum">
              <a:rPr lang="en-US" altLang="ko-KR" smtClean="0"/>
              <a:pPr>
                <a:defRPr/>
              </a:pPr>
              <a:t>52</a:t>
            </a:fld>
            <a:endParaRPr lang="en-US" altLang="ko-KR"/>
          </a:p>
        </p:txBody>
      </p:sp>
      <p:pic>
        <p:nvPicPr>
          <p:cNvPr id="624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11613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34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AkkoKayo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96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D4ADA3-DADC-44CD-95A3-80F4209B2A86}" type="slidenum">
              <a:rPr lang="en-US" altLang="ko-KR" smtClean="0"/>
              <a:pPr>
                <a:defRPr/>
              </a:pPr>
              <a:t>53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34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451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Flamenco2 VGA 3</a:t>
            </a:r>
            <a:r>
              <a:rPr lang="en-US" altLang="ko-KR" baseline="30000" smtClean="0"/>
              <a:t>rd</a:t>
            </a:r>
            <a:r>
              <a:rPr lang="en-US" altLang="ko-KR" smtClean="0"/>
              <a:t> view, 120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F9F607-E2E7-4A50-957A-AD49DFF741A0}" type="slidenum">
              <a:rPr lang="en-US" altLang="ko-KR" smtClean="0"/>
              <a:pPr>
                <a:defRPr/>
              </a:pPr>
              <a:t>54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45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863" y="2205038"/>
            <a:ext cx="40068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553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AkkoKayo VGA 9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56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F4F1A6-747E-4DA9-BE16-73F7B1C07506}" type="slidenum">
              <a:rPr lang="en-US" altLang="ko-KR" smtClean="0"/>
              <a:pPr>
                <a:defRPr/>
              </a:pPr>
              <a:t>55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554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656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ballroom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56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E49762-9E23-4B01-B1FC-DA2676E758FF}" type="slidenum">
              <a:rPr lang="en-US" altLang="ko-KR" smtClean="0"/>
              <a:pPr>
                <a:defRPr/>
              </a:pPr>
              <a:t>56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656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197100"/>
            <a:ext cx="403225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758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Race1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32</a:t>
            </a:r>
            <a:r>
              <a:rPr lang="en-US" altLang="ko-KR" baseline="30000" smtClean="0"/>
              <a:t>nd</a:t>
            </a:r>
            <a:r>
              <a:rPr lang="en-US" altLang="ko-KR" smtClean="0"/>
              <a:t> frame (QP=31)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C22174-7980-49E7-BB73-9F64F6E6DF8A}" type="slidenum">
              <a:rPr lang="en-US" altLang="ko-KR" smtClean="0"/>
              <a:pPr>
                <a:defRPr/>
              </a:pPr>
              <a:t>57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759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197100"/>
            <a:ext cx="403225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861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AkkoKayo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40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A4C281-F5A5-45D6-A395-69F34989DC64}" type="slidenum">
              <a:rPr lang="en-US" altLang="ko-KR" smtClean="0"/>
              <a:pPr>
                <a:defRPr/>
              </a:pPr>
              <a:t>58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8615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197100"/>
            <a:ext cx="403225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6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6625" y="2205038"/>
            <a:ext cx="40020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6963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Rena VGA 1</a:t>
            </a:r>
            <a:r>
              <a:rPr lang="en-US" altLang="ko-KR" baseline="30000" smtClean="0"/>
              <a:t>st</a:t>
            </a:r>
            <a:r>
              <a:rPr lang="en-US" altLang="ko-KR" smtClean="0"/>
              <a:t> view, 8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E780A9-406F-4252-B64E-8D828C1E9A2B}" type="slidenum">
              <a:rPr lang="en-US" altLang="ko-KR" smtClean="0"/>
              <a:pPr>
                <a:defRPr/>
              </a:pPr>
              <a:t>59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696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D33A17-2E14-4AB4-8827-C3762CD21178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Poznan_Hall2 1920x1088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120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8198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133600"/>
            <a:ext cx="37576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Poznan_Hall2 1920x1088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8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8200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133600"/>
            <a:ext cx="3746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065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AkkoKayo VGA 9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240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770E5B-39B2-4338-9F9C-24AACC50AA0D}" type="slidenum">
              <a:rPr lang="en-US" altLang="ko-KR" smtClean="0"/>
              <a:pPr>
                <a:defRPr/>
              </a:pPr>
              <a:t>60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7066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417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168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ballroom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176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D3CA35-44C0-451F-8FC8-DA9146940C60}" type="slidenum">
              <a:rPr lang="en-US" altLang="ko-KR" smtClean="0"/>
              <a:pPr>
                <a:defRPr/>
              </a:pPr>
              <a:t>61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7168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270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Exit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120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(QP=36)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B8B54D-1FA5-4AF5-ACD5-F573C35C86DB}" type="slidenum">
              <a:rPr lang="en-US" altLang="ko-KR" smtClean="0"/>
              <a:pPr>
                <a:defRPr/>
              </a:pPr>
              <a:t>62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7271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373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Race1 VGA 1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8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(QP=41)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658A97-7AAF-48C4-856C-4604705E1ECD}" type="slidenum">
              <a:rPr lang="en-US" altLang="ko-KR" smtClean="0"/>
              <a:pPr>
                <a:defRPr/>
              </a:pPr>
              <a:t>63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73735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938" y="2205038"/>
            <a:ext cx="40417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Subjective Comparisons</a:t>
            </a:r>
            <a:br>
              <a:rPr lang="en-US" altLang="ko-KR" b="1" dirty="0" smtClean="0"/>
            </a:br>
            <a:r>
              <a:rPr lang="en-US" altLang="ko-KR" b="1" dirty="0" smtClean="0"/>
              <a:t>in MVC sequences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577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Exit VGA 5</a:t>
            </a:r>
            <a:r>
              <a:rPr lang="en-US" altLang="ko-KR" baseline="30000" smtClean="0"/>
              <a:t>th</a:t>
            </a:r>
            <a:r>
              <a:rPr lang="en-US" altLang="ko-KR" smtClean="0"/>
              <a:t> view, 88</a:t>
            </a:r>
            <a:r>
              <a:rPr lang="en-US" altLang="ko-KR" baseline="30000" smtClean="0"/>
              <a:t>th</a:t>
            </a:r>
            <a:r>
              <a:rPr lang="en-US" altLang="ko-KR" smtClean="0"/>
              <a:t> frame (QP=31)</a:t>
            </a:r>
            <a:endParaRPr lang="en-US" altLang="ko-KR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E1F9E6-92A6-4AC3-8410-552689F3E158}" type="slidenum">
              <a:rPr lang="en-US" altLang="ko-KR" smtClean="0"/>
              <a:pPr>
                <a:defRPr/>
              </a:pPr>
              <a:t>64</a:t>
            </a:fld>
            <a:endParaRPr lang="en-US" altLang="ko-KR"/>
          </a:p>
        </p:txBody>
      </p:sp>
      <p:sp>
        <p:nvSpPr>
          <p:cNvPr id="13" name="TextBox 12"/>
          <p:cNvSpPr txBox="1"/>
          <p:nvPr/>
        </p:nvSpPr>
        <p:spPr>
          <a:xfrm>
            <a:off x="1344613" y="6237288"/>
            <a:ext cx="1970087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(a) Anchor (3DV-ATM6.0)</a:t>
            </a:r>
            <a:endParaRPr lang="ko-KR" altLang="en-US" sz="12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9538" y="6237288"/>
            <a:ext cx="3086100" cy="277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b="1" dirty="0">
                <a:latin typeface="+mn-lt"/>
              </a:rPr>
              <a:t>(b) Simplified MVC </a:t>
            </a:r>
            <a:r>
              <a:rPr lang="en-US" altLang="ko-KR" sz="1200" b="1" dirty="0" err="1">
                <a:latin typeface="+mn-lt"/>
              </a:rPr>
              <a:t>deblocking</a:t>
            </a:r>
            <a:r>
              <a:rPr lang="en-US" altLang="ko-KR" sz="1200" b="1" dirty="0">
                <a:latin typeface="+mn-lt"/>
              </a:rPr>
              <a:t> (Case#2)</a:t>
            </a:r>
            <a:endParaRPr lang="ko-KR" altLang="en-US" sz="1200" b="1" dirty="0">
              <a:latin typeface="+mn-lt"/>
            </a:endParaRPr>
          </a:p>
        </p:txBody>
      </p:sp>
      <p:pic>
        <p:nvPicPr>
          <p:cNvPr id="7578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40322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03225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Conclusions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680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In this contribution,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methods for the ALC of 3DV-ATM are reminded and introduced. </a:t>
            </a:r>
          </a:p>
          <a:p>
            <a:r>
              <a:rPr lang="en-CA" altLang="ko-KR" dirty="0" smtClean="0"/>
              <a:t>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had previously been proposed and adopted for the JMVM in the MVC standardization. </a:t>
            </a:r>
          </a:p>
          <a:p>
            <a:r>
              <a:rPr lang="en-CA" altLang="ko-KR" dirty="0" smtClean="0"/>
              <a:t>Simulation results show that the simplified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ALC can improve the subjectively-visible blocking artifacts caused by block-based LC methodology, while maintaining almost the same objective picture quality. </a:t>
            </a:r>
          </a:p>
          <a:p>
            <a:r>
              <a:rPr lang="en-CA" altLang="ko-KR" dirty="0" smtClean="0"/>
              <a:t>By using the simplified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, eliminations of both mandatory preprocessing for LC and the subjectively-visible blocking artifacts caused by block-based LC are possible, while the complexity required for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LC is negligible. </a:t>
            </a:r>
          </a:p>
          <a:p>
            <a:r>
              <a:rPr lang="en-CA" altLang="ko-KR" dirty="0" smtClean="0"/>
              <a:t>We strongly recommend to adopt the simplified MVC </a:t>
            </a:r>
            <a:r>
              <a:rPr lang="en-CA" altLang="ko-KR" dirty="0" err="1" smtClean="0"/>
              <a:t>deblocking</a:t>
            </a:r>
            <a:r>
              <a:rPr lang="en-CA" altLang="ko-KR" dirty="0" smtClean="0"/>
              <a:t> for the ALC of 3DV-ATM WD. </a:t>
            </a:r>
            <a:endParaRPr lang="ko-KR" altLang="ko-KR" dirty="0" smtClean="0"/>
          </a:p>
          <a:p>
            <a:endParaRPr lang="en-US" altLang="ko-KR" dirty="0" smtClean="0"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628934-E139-408D-91A9-E5F0846C86D0}" type="slidenum">
              <a:rPr lang="en-US" altLang="ko-KR" smtClean="0"/>
              <a:pPr>
                <a:defRPr/>
              </a:pPr>
              <a:t>65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7" descr="C:\Documents and Settings\Administrator\Temporary Internet Files\Content.IE5\0NZBAWDP\MCj03835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6738" y="2133600"/>
            <a:ext cx="29305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C8F1DE-A19E-41F6-8D3E-998415866C32}" type="slidenum">
              <a:rPr lang="en-US" altLang="ko-KR" smtClean="0"/>
              <a:pPr>
                <a:defRPr/>
              </a:pPr>
              <a:t>66</a:t>
            </a:fld>
            <a:endParaRPr lang="en-US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3DDF14-7317-4ADB-A575-DDE74FF22676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96</a:t>
            </a:r>
            <a:r>
              <a:rPr lang="en-US" altLang="ko-KR" sz="1400" b="1" baseline="30000" dirty="0">
                <a:latin typeface="+mn-lt"/>
              </a:rPr>
              <a:t>th </a:t>
            </a:r>
            <a:r>
              <a:rPr lang="en-US" altLang="ko-KR" sz="1400" b="1" dirty="0">
                <a:latin typeface="+mn-lt"/>
              </a:rPr>
              <a:t>frame (QP=31)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96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9223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37449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133600"/>
            <a:ext cx="3759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02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CE136-440A-428A-9CB9-FC0DD342526A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5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view, 8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(QP=36)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0247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300" y="2082800"/>
            <a:ext cx="37703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082800"/>
            <a:ext cx="3746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Facts: Blocking Artifacts caused by block-based LC </a:t>
            </a:r>
            <a:r>
              <a:rPr lang="en-US" altLang="ko-KR" b="1" dirty="0" smtClean="0">
                <a:solidFill>
                  <a:srgbClr val="FF0000"/>
                </a:solidFill>
              </a:rPr>
              <a:t>in the 3DV sequences</a:t>
            </a:r>
            <a:endParaRPr lang="ko-KR" altLang="en-US" dirty="0" smtClean="0">
              <a:solidFill>
                <a:srgbClr val="FF0000"/>
              </a:solidFill>
            </a:endParaRPr>
          </a:p>
        </p:txBody>
      </p:sp>
      <p:sp>
        <p:nvSpPr>
          <p:cNvPr id="11267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맑은 고딕" pitchFamily="50" charset="-127"/>
              </a:rPr>
              <a:t>Block-based LC creates the blocking artifacts </a:t>
            </a:r>
            <a:endParaRPr lang="en-US" altLang="ko-KR" dirty="0" smtClean="0">
              <a:solidFill>
                <a:srgbClr val="FF0000"/>
              </a:solidFill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B9C4FD-96D7-4FBB-8827-020DEB8C0248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266825" y="5991225"/>
            <a:ext cx="27352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80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370513" y="5991225"/>
            <a:ext cx="2736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400" b="1" dirty="0">
                <a:latin typeface="+mn-lt"/>
              </a:rPr>
              <a:t>Kendo 1024x768 1</a:t>
            </a:r>
            <a:r>
              <a:rPr lang="en-US" altLang="ko-KR" sz="1400" b="1" baseline="30000" dirty="0">
                <a:latin typeface="+mn-lt"/>
              </a:rPr>
              <a:t>st</a:t>
            </a:r>
            <a:r>
              <a:rPr lang="en-US" altLang="ko-KR" sz="1400" b="1" dirty="0">
                <a:latin typeface="+mn-lt"/>
              </a:rPr>
              <a:t> view, 80</a:t>
            </a:r>
            <a:r>
              <a:rPr lang="en-US" altLang="ko-KR" sz="1400" b="1" baseline="30000" dirty="0">
                <a:latin typeface="+mn-lt"/>
              </a:rPr>
              <a:t>th</a:t>
            </a:r>
            <a:r>
              <a:rPr lang="en-US" altLang="ko-KR" sz="1400" b="1" dirty="0">
                <a:latin typeface="+mn-lt"/>
              </a:rPr>
              <a:t> frame (QP=41)</a:t>
            </a:r>
            <a:endParaRPr lang="ko-KR" altLang="en-US" sz="1400" b="1" dirty="0">
              <a:latin typeface="+mn-lt"/>
            </a:endParaRPr>
          </a:p>
        </p:txBody>
      </p:sp>
      <p:pic>
        <p:nvPicPr>
          <p:cNvPr id="11271" name="그림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060575"/>
            <a:ext cx="3744913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그림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5688" y="2060575"/>
            <a:ext cx="3746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HY헤드라인M"/>
        <a:ea typeface="HY헤드라인M"/>
        <a:cs typeface=""/>
      </a:majorFont>
      <a:minorFont>
        <a:latin typeface="Arial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새굴림" pitchFamily="18" charset="-127"/>
            <a:ea typeface="새굴림" pitchFamily="18" charset="-127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31096</TotalTime>
  <Words>4693</Words>
  <Application>Microsoft Office PowerPoint</Application>
  <PresentationFormat>화면 슬라이드 쇼(4:3)</PresentationFormat>
  <Paragraphs>1133</Paragraphs>
  <Slides>66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66</vt:i4>
      </vt:variant>
    </vt:vector>
  </HeadingPairs>
  <TitlesOfParts>
    <vt:vector size="67" baseType="lpstr">
      <vt:lpstr>기본 디자인</vt:lpstr>
      <vt:lpstr>JCT3V-C0124 MVC Deblocking for Adaptive Luminance Compensation  (Cross-checked by JCT3V-C0215)</vt:lpstr>
      <vt:lpstr>Summary</vt:lpstr>
      <vt:lpstr>Motivation of this contribution</vt:lpstr>
      <vt:lpstr>Proposed 3DV-ATM Architecture</vt:lpstr>
      <vt:lpstr>Facts: Blocking Artifacts caused by block-based LC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3DV sequences</vt:lpstr>
      <vt:lpstr>Facts: Blocking Artifacts caused by block-based LC in the MVC sequences</vt:lpstr>
      <vt:lpstr>Facts: Blocking Artifacts caused by block-based LC in the MVC sequences</vt:lpstr>
      <vt:lpstr>Facts: Blocking Artifacts caused by block-based LC in the MVC sequences</vt:lpstr>
      <vt:lpstr>Facts: Blocking Artifacts caused by block-based LC in the MVC sequences</vt:lpstr>
      <vt:lpstr>Facts: Blocking Artifacts caused by IC (or ALC)</vt:lpstr>
      <vt:lpstr>Facts: Blocking Artifacts caused by IC (or ALC)</vt:lpstr>
      <vt:lpstr>Can AVC Deblocking cover ALC?</vt:lpstr>
      <vt:lpstr>Most IC blocking artifacts are shown  due to NO-Filtering in case bS=0</vt:lpstr>
      <vt:lpstr>Most IC blocking artifacts are shown  due to NO-Filtering</vt:lpstr>
      <vt:lpstr>Highlight: Fact &amp; Attack point</vt:lpstr>
      <vt:lpstr>Deblocking for ALC</vt:lpstr>
      <vt:lpstr>(Case#1) MVC Deblocking  that were adopted in the JMVM</vt:lpstr>
      <vt:lpstr>(Case#2) Simplified MVC Deblocking  for ALC</vt:lpstr>
      <vt:lpstr>Comparison of  the Case#1 and Case#2</vt:lpstr>
      <vt:lpstr>Simple WD</vt:lpstr>
      <vt:lpstr>Test Conditions</vt:lpstr>
      <vt:lpstr>Simulation Results</vt:lpstr>
      <vt:lpstr>Simulation Results</vt:lpstr>
      <vt:lpstr>Simulation Results</vt:lpstr>
      <vt:lpstr>Simulation Results</vt:lpstr>
      <vt:lpstr>Simulation Results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3DV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Subjective Comparisons in MVC sequences</vt:lpstr>
      <vt:lpstr>Conclusions</vt:lpstr>
      <vt:lpstr>슬라이드 66</vt:lpstr>
    </vt:vector>
  </TitlesOfParts>
  <Company>경희대학교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이정헌</dc:creator>
  <cp:lastModifiedBy>kimky</cp:lastModifiedBy>
  <cp:revision>2758</cp:revision>
  <dcterms:created xsi:type="dcterms:W3CDTF">2004-09-10T04:49:42Z</dcterms:created>
  <dcterms:modified xsi:type="dcterms:W3CDTF">2013-01-15T08:35:57Z</dcterms:modified>
</cp:coreProperties>
</file>