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31" r:id="rId1"/>
  </p:sldMasterIdLst>
  <p:notesMasterIdLst>
    <p:notesMasterId r:id="rId9"/>
  </p:notesMasterIdLst>
  <p:handoutMasterIdLst>
    <p:handoutMasterId r:id="rId10"/>
  </p:handoutMasterIdLst>
  <p:sldIdLst>
    <p:sldId id="349" r:id="rId2"/>
    <p:sldId id="358" r:id="rId3"/>
    <p:sldId id="359" r:id="rId4"/>
    <p:sldId id="363" r:id="rId5"/>
    <p:sldId id="364" r:id="rId6"/>
    <p:sldId id="361" r:id="rId7"/>
    <p:sldId id="315" r:id="rId8"/>
  </p:sldIdLst>
  <p:sldSz cx="9144000" cy="6858000" type="screen4x3"/>
  <p:notesSz cx="6805613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作成者" initials="A" lastIdx="0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50B"/>
    <a:srgbClr val="F48F97"/>
    <a:srgbClr val="006600"/>
    <a:srgbClr val="B7BDBD"/>
    <a:srgbClr val="001738"/>
    <a:srgbClr val="010712"/>
    <a:srgbClr val="919191"/>
    <a:srgbClr val="DADA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08" autoAdjust="0"/>
    <p:restoredTop sz="96333" autoAdjust="0"/>
  </p:normalViewPr>
  <p:slideViewPr>
    <p:cSldViewPr snapToGrid="0" snapToObjects="1">
      <p:cViewPr>
        <p:scale>
          <a:sx n="91" d="100"/>
          <a:sy n="91" d="100"/>
        </p:scale>
        <p:origin x="-72" y="-72"/>
      </p:cViewPr>
      <p:guideLst>
        <p:guide orient="horz" pos="228"/>
        <p:guide orient="horz" pos="1290"/>
        <p:guide orient="horz" pos="2154"/>
        <p:guide orient="horz" pos="119"/>
        <p:guide pos="56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BF4F8D44-AB41-4F53-AFFC-635DDA4B1CC5}" type="datetime1">
              <a:rPr lang="ja-JP" altLang="en-US"/>
              <a:pPr>
                <a:defRPr/>
              </a:pPr>
              <a:t>2013/1/17</a:t>
            </a:fld>
            <a:endParaRPr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40D9B57B-060B-4162-B92D-318F430665BD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920722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E177C0DB-4DE5-46AB-809F-7820C5EACC34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13452382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177C0DB-4DE5-46AB-809F-7820C5EACC34}" type="slidenum">
              <a:rPr lang="en-US" altLang="ja-JP" smtClean="0"/>
              <a:pPr>
                <a:defRPr/>
              </a:pPr>
              <a:t>6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926633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800" y="358775"/>
            <a:ext cx="12700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720000" y="2340000"/>
            <a:ext cx="7704000" cy="5026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3200" baseline="0">
                <a:solidFill>
                  <a:srgbClr val="FFFFFF"/>
                </a:solidFill>
                <a:latin typeface="Arial Black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720000" y="3059999"/>
            <a:ext cx="7704000" cy="432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buFontTx/>
              <a:buNone/>
              <a:defRPr sz="2000">
                <a:solidFill>
                  <a:srgbClr val="FFFFFF"/>
                </a:solidFill>
                <a:latin typeface="Arial"/>
              </a:defRPr>
            </a:lvl1pPr>
          </a:lstStyle>
          <a:p>
            <a:r>
              <a:rPr lang="ja-JP" altLang="en-US" dirty="0"/>
              <a:t>マスタ サブタイトルの書式</a:t>
            </a:r>
            <a:r>
              <a:rPr lang="ja-JP" altLang="en-US" dirty="0" smtClean="0"/>
              <a:t>設定</a:t>
            </a:r>
            <a:endParaRPr lang="en-US" altLang="ja-JP" dirty="0" smtClean="0"/>
          </a:p>
        </p:txBody>
      </p:sp>
      <p:sp>
        <p:nvSpPr>
          <p:cNvPr id="8" name="テキスト プレースホルダ 9"/>
          <p:cNvSpPr>
            <a:spLocks noGrp="1"/>
          </p:cNvSpPr>
          <p:nvPr>
            <p:ph type="body" sz="quarter" idx="10"/>
          </p:nvPr>
        </p:nvSpPr>
        <p:spPr>
          <a:xfrm>
            <a:off x="720000" y="4320000"/>
            <a:ext cx="7704000" cy="432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spcAft>
                <a:spcPts val="0"/>
              </a:spcAft>
              <a:buFontTx/>
              <a:buNone/>
              <a:defRPr sz="1400">
                <a:solidFill>
                  <a:srgbClr val="FFFFFF"/>
                </a:solidFill>
                <a:latin typeface="Arial"/>
              </a:defRPr>
            </a:lvl1pPr>
            <a:lvl2pPr algn="ctr">
              <a:spcAft>
                <a:spcPts val="0"/>
              </a:spcAft>
              <a:buFontTx/>
              <a:buNone/>
              <a:defRPr sz="12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ja-JP" altLang="en-US" dirty="0" smtClean="0"/>
              <a:t>マスタ 部署名の書式設定</a:t>
            </a:r>
          </a:p>
        </p:txBody>
      </p:sp>
      <p:sp>
        <p:nvSpPr>
          <p:cNvPr id="9" name="テキスト プレースホルダ 11"/>
          <p:cNvSpPr>
            <a:spLocks noGrp="1"/>
          </p:cNvSpPr>
          <p:nvPr>
            <p:ph type="body" sz="quarter" idx="11"/>
          </p:nvPr>
        </p:nvSpPr>
        <p:spPr>
          <a:xfrm>
            <a:off x="720000" y="6048000"/>
            <a:ext cx="7704000" cy="360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buFontTx/>
              <a:buNone/>
              <a:defRPr sz="1000" baseline="0">
                <a:solidFill>
                  <a:srgbClr val="FFFFFF"/>
                </a:solidFill>
                <a:latin typeface="Arial"/>
                <a:ea typeface="メイリオ"/>
                <a:cs typeface="メイリオ"/>
              </a:defRPr>
            </a:lvl1pPr>
          </a:lstStyle>
          <a:p>
            <a:pPr lvl="0"/>
            <a:r>
              <a:rPr lang="ja-JP" altLang="en-US" dirty="0" smtClean="0"/>
              <a:t>マスタ ライツ表記の書式設定</a:t>
            </a:r>
          </a:p>
        </p:txBody>
      </p:sp>
      <p:sp>
        <p:nvSpPr>
          <p:cNvPr id="35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125413" y="6534150"/>
            <a:ext cx="252412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Arial"/>
                <a:ea typeface="メイリオ"/>
              </a:defRPr>
            </a:lvl1pPr>
          </a:lstStyle>
          <a:p>
            <a:pPr>
              <a:defRPr/>
            </a:pPr>
            <a:fld id="{052CEE3B-EB69-471D-9F02-F150901253F4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1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13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5" name="正方形/長方形 22"/>
          <p:cNvSpPr/>
          <p:nvPr userDrawn="1"/>
        </p:nvSpPr>
        <p:spPr>
          <a:xfrm>
            <a:off x="0" y="0"/>
            <a:ext cx="9142413" cy="6426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cxnSp>
        <p:nvCxnSpPr>
          <p:cNvPr id="6" name="直線コネクタ 25"/>
          <p:cNvCxnSpPr/>
          <p:nvPr userDrawn="1"/>
        </p:nvCxnSpPr>
        <p:spPr>
          <a:xfrm rot="5400000">
            <a:off x="323057" y="6641306"/>
            <a:ext cx="215900" cy="1587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>
                <a:solidFill>
                  <a:srgbClr val="000000"/>
                </a:solidFill>
                <a:latin typeface="Arial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 typeface="Arial" pitchFamily="34" charset="0"/>
              <a:buChar char="•"/>
              <a:defRPr baseline="0">
                <a:solidFill>
                  <a:srgbClr val="000000"/>
                </a:solidFill>
                <a:latin typeface="Arial"/>
              </a:defRPr>
            </a:lvl1pPr>
            <a:lvl2pPr>
              <a:lnSpc>
                <a:spcPts val="3400"/>
              </a:lnSpc>
              <a:spcBef>
                <a:spcPts val="0"/>
              </a:spcBef>
              <a:buFont typeface="Arial" pitchFamily="34" charset="0"/>
              <a:buChar char="•"/>
              <a:defRPr baseline="0">
                <a:solidFill>
                  <a:srgbClr val="000000"/>
                </a:solidFill>
                <a:latin typeface="Arial"/>
              </a:defRPr>
            </a:lvl2pPr>
            <a:lvl3pPr>
              <a:buFont typeface="Arial" pitchFamily="34" charset="0"/>
              <a:buChar char="•"/>
              <a:defRPr/>
            </a:lvl3pPr>
            <a:lvl4pPr>
              <a:buFont typeface="Arial" pitchFamily="34" charset="0"/>
              <a:buChar char="•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25413" y="6534150"/>
            <a:ext cx="252412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Arial"/>
                <a:ea typeface="メイリオ"/>
              </a:defRPr>
            </a:lvl1pPr>
          </a:lstStyle>
          <a:p>
            <a:pPr>
              <a:defRPr/>
            </a:pPr>
            <a:fld id="{052CEE3B-EB69-471D-9F02-F150901253F4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  <p:sp>
        <p:nvSpPr>
          <p:cNvPr id="11" name="フッター プレースホルダー 1"/>
          <p:cNvSpPr>
            <a:spLocks noGrp="1"/>
          </p:cNvSpPr>
          <p:nvPr>
            <p:ph type="ftr" sz="quarter" idx="3"/>
          </p:nvPr>
        </p:nvSpPr>
        <p:spPr>
          <a:xfrm>
            <a:off x="6191250" y="645953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altLang="ja-JP" dirty="0" smtClean="0">
                <a:ea typeface="HGPｺﾞｼｯｸE" pitchFamily="50" charset="-128"/>
                <a:cs typeface="Arial" pitchFamily="34" charset="0"/>
              </a:rPr>
              <a:t>JCT3V-B0038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3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pic>
        <p:nvPicPr>
          <p:cNvPr id="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直線コネクタ 25"/>
          <p:cNvCxnSpPr/>
          <p:nvPr userDrawn="1"/>
        </p:nvCxnSpPr>
        <p:spPr>
          <a:xfrm rot="5400000">
            <a:off x="323057" y="6641306"/>
            <a:ext cx="215900" cy="1587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12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25413" y="6534150"/>
            <a:ext cx="252412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tx1"/>
                </a:solidFill>
                <a:latin typeface="Arial"/>
                <a:ea typeface="メイリオ"/>
              </a:defRPr>
            </a:lvl1pPr>
          </a:lstStyle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sp>
        <p:nvSpPr>
          <p:cNvPr id="7" name="フッター プレースホルダー 1"/>
          <p:cNvSpPr>
            <a:spLocks noGrp="1"/>
          </p:cNvSpPr>
          <p:nvPr>
            <p:ph type="ftr" sz="quarter" idx="3"/>
          </p:nvPr>
        </p:nvSpPr>
        <p:spPr>
          <a:xfrm>
            <a:off x="6191250" y="645953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altLang="ja-JP" dirty="0" smtClean="0">
                <a:ea typeface="HGPｺﾞｼｯｸE" pitchFamily="50" charset="-128"/>
                <a:cs typeface="Arial" pitchFamily="34" charset="0"/>
              </a:rPr>
              <a:t>JCT3V-B0038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2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pic>
        <p:nvPicPr>
          <p:cNvPr id="3" name="図 9" descr="mblogo_w.pd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00450" y="3114675"/>
            <a:ext cx="1943100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テキスト ボックス 3"/>
          <p:cNvSpPr txBox="1"/>
          <p:nvPr userDrawn="1"/>
        </p:nvSpPr>
        <p:spPr bwMode="white">
          <a:xfrm>
            <a:off x="360363" y="6011863"/>
            <a:ext cx="8423275" cy="685800"/>
          </a:xfrm>
          <a:prstGeom prst="rect">
            <a:avLst/>
          </a:prstGeom>
          <a:noFill/>
        </p:spPr>
        <p:txBody>
          <a:bodyPr wrap="none" lIns="0" tIns="0" rIns="0" bIns="0"/>
          <a:lstStyle/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  <a:defRPr/>
            </a:pPr>
            <a:r>
              <a:rPr lang="en-US" altLang="ja-JP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“SONY” or “</a:t>
            </a:r>
            <a:r>
              <a:rPr lang="en-US" altLang="ja-JP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make.believe</a:t>
            </a:r>
            <a:r>
              <a:rPr lang="en-US" altLang="ja-JP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” is a registered trademark and/or trademark of Sony Corporation.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  <a:defRPr/>
            </a:pPr>
            <a:r>
              <a:rPr lang="en-US" altLang="ja-JP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Names of Sony products and services are the registered trademarks and/or trademarks of Sony Corporation or its Group companies.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  <a:defRPr/>
            </a:pPr>
            <a:r>
              <a:rPr lang="en-US" altLang="ja-JP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Other company names and product names are the registered trademarks and/or trademarks of the respective companies.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4_AR08_4C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 descr="cover_d_3_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8" name="Rectangle 8"/>
          <p:cNvSpPr>
            <a:spLocks noGrp="1" noChangeArrowheads="1"/>
          </p:cNvSpPr>
          <p:nvPr>
            <p:ph type="ctrTitle"/>
          </p:nvPr>
        </p:nvSpPr>
        <p:spPr>
          <a:xfrm>
            <a:off x="358775" y="2371585"/>
            <a:ext cx="7027773" cy="502629"/>
          </a:xfrm>
          <a:prstGeom prst="rect">
            <a:avLst/>
          </a:prstGeom>
        </p:spPr>
        <p:txBody>
          <a:bodyPr anchor="ctr" anchorCtr="0"/>
          <a:lstStyle>
            <a:lvl1pPr algn="l">
              <a:defRPr sz="3400" baseline="0">
                <a:solidFill>
                  <a:schemeClr val="tx1"/>
                </a:solidFill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360363" y="3143858"/>
            <a:ext cx="7027773" cy="232227"/>
          </a:xfrm>
          <a:prstGeom prst="rect">
            <a:avLst/>
          </a:prstGeom>
        </p:spPr>
        <p:txBody>
          <a:bodyPr anchor="ctr" anchorCtr="0"/>
          <a:lstStyle>
            <a:lvl1pPr marL="0" indent="0" algn="l">
              <a:buFontTx/>
              <a:buNone/>
              <a:defRPr sz="1800">
                <a:solidFill>
                  <a:schemeClr val="tx1"/>
                </a:solidFill>
              </a:defRPr>
            </a:lvl1pPr>
          </a:lstStyle>
          <a:p>
            <a:r>
              <a:rPr lang="ja-JP" altLang="en-US" dirty="0"/>
              <a:t>マスタ サブタイトルの書式</a:t>
            </a:r>
            <a:r>
              <a:rPr lang="ja-JP" altLang="en-US" dirty="0" smtClean="0"/>
              <a:t>設定</a:t>
            </a:r>
            <a:endParaRPr lang="en-US" altLang="ja-JP" dirty="0" smtClean="0"/>
          </a:p>
        </p:txBody>
      </p:sp>
      <p:sp>
        <p:nvSpPr>
          <p:cNvPr id="10" name="テキスト プレースホルダ 9"/>
          <p:cNvSpPr>
            <a:spLocks noGrp="1"/>
          </p:cNvSpPr>
          <p:nvPr>
            <p:ph type="body" sz="quarter" idx="10"/>
          </p:nvPr>
        </p:nvSpPr>
        <p:spPr>
          <a:xfrm>
            <a:off x="360363" y="4206699"/>
            <a:ext cx="7027773" cy="414514"/>
          </a:xfrm>
          <a:prstGeom prst="rect">
            <a:avLst/>
          </a:prstGeom>
          <a:ln>
            <a:noFill/>
          </a:ln>
        </p:spPr>
        <p:txBody>
          <a:bodyPr anchor="ctr" anchorCtr="0"/>
          <a:lstStyle>
            <a:lvl1pPr algn="l">
              <a:spcAft>
                <a:spcPts val="0"/>
              </a:spcAft>
              <a:buFontTx/>
              <a:buNone/>
              <a:defRPr sz="1400">
                <a:solidFill>
                  <a:schemeClr val="tx1"/>
                </a:solidFill>
              </a:defRPr>
            </a:lvl1pPr>
            <a:lvl2pPr algn="ctr">
              <a:spcAft>
                <a:spcPts val="0"/>
              </a:spcAft>
              <a:buFontTx/>
              <a:buNone/>
              <a:defRPr sz="12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ja-JP" altLang="en-US" dirty="0" smtClean="0"/>
              <a:t>マスタ 部署名の書式設定</a:t>
            </a:r>
          </a:p>
        </p:txBody>
      </p:sp>
      <p:sp>
        <p:nvSpPr>
          <p:cNvPr id="12" name="テキスト プレースホルダ 11"/>
          <p:cNvSpPr>
            <a:spLocks noGrp="1"/>
          </p:cNvSpPr>
          <p:nvPr>
            <p:ph type="body" sz="quarter" idx="11"/>
          </p:nvPr>
        </p:nvSpPr>
        <p:spPr>
          <a:xfrm>
            <a:off x="360363" y="6064613"/>
            <a:ext cx="7027773" cy="360000"/>
          </a:xfrm>
          <a:prstGeom prst="rect">
            <a:avLst/>
          </a:prstGeom>
          <a:ln>
            <a:noFill/>
          </a:ln>
        </p:spPr>
        <p:txBody>
          <a:bodyPr anchor="ctr" anchorCtr="0"/>
          <a:lstStyle>
            <a:lvl1pPr algn="l">
              <a:buFontTx/>
              <a:buNone/>
              <a:defRPr sz="10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ja-JP" altLang="en-US" dirty="0" smtClean="0"/>
              <a:t>マスタ ライツ表記の書式設定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21114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23" descr="GBM_top_4-3.jpg"/>
          <p:cNvPicPr>
            <a:picLocks noChangeAspect="1"/>
          </p:cNvPicPr>
          <p:nvPr userDrawn="1"/>
        </p:nvPicPr>
        <p:blipFill>
          <a:blip r:embed="rId8" cstate="print"/>
          <a:srcRect r="287" b="377"/>
          <a:stretch>
            <a:fillRect/>
          </a:stretch>
        </p:blipFill>
        <p:spPr bwMode="auto">
          <a:xfrm>
            <a:off x="-6350" y="0"/>
            <a:ext cx="9153525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74942-A49D-46B4-8763-97B0B19620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9" r:id="rId1"/>
    <p:sldLayoutId id="2147484040" r:id="rId2"/>
    <p:sldLayoutId id="2147484042" r:id="rId3"/>
    <p:sldLayoutId id="2147484043" r:id="rId4"/>
    <p:sldLayoutId id="2147484044" r:id="rId5"/>
    <p:sldLayoutId id="2147484045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+mj-lt"/>
          <a:ea typeface="+mj-ea"/>
          <a:cs typeface="HGP創英角ｺﾞｼｯｸUB" pitchFamily="5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8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sz="2800" b="1" dirty="0" smtClean="0">
                <a:latin typeface="+mj-lt"/>
                <a:ea typeface="HGPｺﾞｼｯｸE" pitchFamily="50" charset="-128"/>
                <a:cs typeface="Arial" pitchFamily="34" charset="0"/>
              </a:rPr>
              <a:t>3D-HEVC:</a:t>
            </a:r>
            <a:br>
              <a:rPr lang="en-US" altLang="ja-JP" sz="2800" b="1" dirty="0" smtClean="0">
                <a:latin typeface="+mj-lt"/>
                <a:ea typeface="HGPｺﾞｼｯｸE" pitchFamily="50" charset="-128"/>
                <a:cs typeface="Arial" pitchFamily="34" charset="0"/>
              </a:rPr>
            </a:br>
            <a:r>
              <a:rPr lang="en-US" altLang="ja-JP" sz="2800" b="1" dirty="0" smtClean="0">
                <a:latin typeface="+mj-lt"/>
                <a:ea typeface="HGPｺﾞｼｯｸE" pitchFamily="50" charset="-128"/>
                <a:cs typeface="Arial" pitchFamily="34" charset="0"/>
              </a:rPr>
              <a:t>Inter-view vector scaling for AMVP</a:t>
            </a:r>
            <a:endParaRPr kumimoji="1" lang="ja-JP" altLang="en-US" sz="2800" b="1" dirty="0">
              <a:latin typeface="+mj-lt"/>
            </a:endParaRPr>
          </a:p>
        </p:txBody>
      </p:sp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>
                <a:ea typeface="HGPｺﾞｼｯｸE" pitchFamily="50" charset="-128"/>
                <a:cs typeface="Arial" pitchFamily="34" charset="0"/>
              </a:rPr>
              <a:t>JCT3V-C0116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ja-JP" sz="2000" dirty="0">
                <a:latin typeface="Arial" pitchFamily="34" charset="0"/>
                <a:ea typeface="HGPｺﾞｼｯｸE" pitchFamily="50" charset="-128"/>
                <a:cs typeface="Arial" pitchFamily="34" charset="0"/>
              </a:rPr>
              <a:t>Y. </a:t>
            </a:r>
            <a:r>
              <a:rPr lang="en-US" altLang="ja-JP" sz="2000" dirty="0" smtClean="0">
                <a:latin typeface="Arial" pitchFamily="34" charset="0"/>
                <a:ea typeface="HGPｺﾞｼｯｸE" pitchFamily="50" charset="-128"/>
                <a:cs typeface="Arial" pitchFamily="34" charset="0"/>
              </a:rPr>
              <a:t>Takahashi, </a:t>
            </a:r>
            <a:r>
              <a:rPr lang="en-US" altLang="ja-JP" sz="2000" dirty="0" smtClean="0">
                <a:solidFill>
                  <a:schemeClr val="bg1"/>
                </a:solidFill>
              </a:rPr>
              <a:t>O</a:t>
            </a:r>
            <a:r>
              <a:rPr lang="en-US" altLang="ja-JP" sz="2000" dirty="0">
                <a:solidFill>
                  <a:schemeClr val="bg1"/>
                </a:solidFill>
              </a:rPr>
              <a:t>. </a:t>
            </a:r>
            <a:r>
              <a:rPr lang="en-US" altLang="ja-JP" sz="2000" dirty="0" smtClean="0">
                <a:solidFill>
                  <a:schemeClr val="bg1"/>
                </a:solidFill>
              </a:rPr>
              <a:t>Nakagami,</a:t>
            </a:r>
            <a:r>
              <a:rPr lang="en-US" altLang="ja-JP" sz="2000" dirty="0" smtClean="0">
                <a:latin typeface="Arial" pitchFamily="34" charset="0"/>
                <a:ea typeface="HGPｺﾞｼｯｸE" pitchFamily="50" charset="-128"/>
                <a:cs typeface="Arial" pitchFamily="34" charset="0"/>
              </a:rPr>
              <a:t> </a:t>
            </a:r>
            <a:r>
              <a:rPr lang="en-US" altLang="ja-JP" sz="2000" dirty="0">
                <a:latin typeface="Arial" pitchFamily="34" charset="0"/>
                <a:ea typeface="HGPｺﾞｼｯｸE" pitchFamily="50" charset="-128"/>
                <a:cs typeface="Arial" pitchFamily="34" charset="0"/>
              </a:rPr>
              <a:t>S. </a:t>
            </a:r>
            <a:r>
              <a:rPr lang="en-US" altLang="ja-JP" sz="2000" dirty="0" smtClean="0">
                <a:latin typeface="Arial" pitchFamily="34" charset="0"/>
                <a:ea typeface="HGPｺﾞｼｯｸE" pitchFamily="50" charset="-128"/>
                <a:cs typeface="Arial" pitchFamily="34" charset="0"/>
              </a:rPr>
              <a:t>Hattori</a:t>
            </a:r>
            <a:r>
              <a:rPr lang="en-US" altLang="ja-JP" sz="2000" dirty="0" smtClean="0">
                <a:solidFill>
                  <a:schemeClr val="bg1"/>
                </a:solidFill>
              </a:rPr>
              <a:t> and </a:t>
            </a:r>
            <a:r>
              <a:rPr lang="en-US" altLang="ja-JP" sz="2000" dirty="0">
                <a:solidFill>
                  <a:schemeClr val="bg1"/>
                </a:solidFill>
              </a:rPr>
              <a:t>T. </a:t>
            </a:r>
            <a:r>
              <a:rPr lang="en-US" altLang="ja-JP" sz="2000" dirty="0" smtClean="0">
                <a:solidFill>
                  <a:schemeClr val="bg1"/>
                </a:solidFill>
              </a:rPr>
              <a:t>Suzuki</a:t>
            </a:r>
            <a:endParaRPr lang="en-US" altLang="ja-JP" sz="2000" dirty="0">
              <a:solidFill>
                <a:schemeClr val="bg1"/>
              </a:solidFill>
            </a:endParaRPr>
          </a:p>
          <a:p>
            <a:r>
              <a:rPr lang="en-US" altLang="ja-JP" sz="2000" dirty="0"/>
              <a:t>Sony </a:t>
            </a:r>
            <a:r>
              <a:rPr lang="en-US" altLang="ja-JP" sz="2000" dirty="0" smtClean="0"/>
              <a:t>Corporation</a:t>
            </a:r>
            <a:endParaRPr kumimoji="1" lang="ja-JP" altLang="en-US" sz="20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0" y="6534150"/>
            <a:ext cx="252413" cy="2159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1</a:t>
            </a:fld>
            <a:endParaRPr lang="en-US" altLang="ja-JP" dirty="0"/>
          </a:p>
        </p:txBody>
      </p:sp>
      <p:sp>
        <p:nvSpPr>
          <p:cNvPr id="2" name="テキスト プレースホルダー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438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75999" y="1233561"/>
            <a:ext cx="8352000" cy="5300589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30000"/>
              </a:lnSpc>
            </a:pPr>
            <a:r>
              <a:rPr kumimoji="1" lang="en-US" altLang="ja-JP" dirty="0" smtClean="0"/>
              <a:t>Background</a:t>
            </a:r>
          </a:p>
          <a:p>
            <a:pPr lvl="1">
              <a:lnSpc>
                <a:spcPct val="130000"/>
              </a:lnSpc>
            </a:pPr>
            <a:r>
              <a:rPr lang="en-US" altLang="ja-JP" dirty="0" smtClean="0">
                <a:solidFill>
                  <a:schemeClr val="tx1"/>
                </a:solidFill>
              </a:rPr>
              <a:t>Inter-view vector scaling (IVS) can scale the predictive inter-view vector with the difference of view indices. </a:t>
            </a:r>
          </a:p>
          <a:p>
            <a:pPr lvl="2">
              <a:lnSpc>
                <a:spcPct val="130000"/>
              </a:lnSpc>
            </a:pPr>
            <a:r>
              <a:rPr lang="en-US" altLang="ja-JP" dirty="0" smtClean="0"/>
              <a:t>Similar tool to motion vector scaling which scales the motion vector with POC</a:t>
            </a:r>
          </a:p>
          <a:p>
            <a:pPr lvl="1">
              <a:lnSpc>
                <a:spcPct val="130000"/>
              </a:lnSpc>
            </a:pPr>
            <a:r>
              <a:rPr lang="en-US" altLang="ja-JP" b="1" dirty="0" smtClean="0">
                <a:solidFill>
                  <a:srgbClr val="FF0000"/>
                </a:solidFill>
              </a:rPr>
              <a:t>IVS for TMVP </a:t>
            </a:r>
            <a:r>
              <a:rPr lang="en-US" altLang="ja-JP" dirty="0" smtClean="0"/>
              <a:t>has been already adopted in both HTM-5.1 and 3D-HEVC draft text.</a:t>
            </a:r>
          </a:p>
          <a:p>
            <a:pPr>
              <a:lnSpc>
                <a:spcPct val="130000"/>
              </a:lnSpc>
            </a:pPr>
            <a:r>
              <a:rPr lang="en-CA" altLang="ja-JP" dirty="0" smtClean="0"/>
              <a:t>Proposal</a:t>
            </a:r>
          </a:p>
          <a:p>
            <a:pPr lvl="1">
              <a:lnSpc>
                <a:spcPct val="130000"/>
              </a:lnSpc>
            </a:pPr>
            <a:r>
              <a:rPr lang="en-CA" altLang="ja-JP" b="1" dirty="0" smtClean="0">
                <a:solidFill>
                  <a:srgbClr val="FF0000"/>
                </a:solidFill>
              </a:rPr>
              <a:t>IVS for AMVP</a:t>
            </a:r>
            <a:r>
              <a:rPr lang="en-CA" altLang="ja-JP" dirty="0"/>
              <a:t> </a:t>
            </a:r>
            <a:r>
              <a:rPr lang="en-CA" altLang="ja-JP" dirty="0" smtClean="0"/>
              <a:t>is proposed.</a:t>
            </a:r>
          </a:p>
          <a:p>
            <a:pPr lvl="2">
              <a:lnSpc>
                <a:spcPct val="130000"/>
              </a:lnSpc>
            </a:pPr>
            <a:r>
              <a:rPr lang="en-CA" altLang="ja-JP" dirty="0" smtClean="0"/>
              <a:t>IVS can be also used in AMVP since the vector scaling process occurs in AMVP.</a:t>
            </a:r>
          </a:p>
          <a:p>
            <a:pPr lvl="1">
              <a:lnSpc>
                <a:spcPct val="130000"/>
              </a:lnSpc>
            </a:pPr>
            <a:r>
              <a:rPr lang="en-US" altLang="ja-JP" dirty="0" smtClean="0"/>
              <a:t>In comparison with </a:t>
            </a:r>
            <a:r>
              <a:rPr lang="en-US" altLang="ja-JP" b="1" dirty="0" smtClean="0">
                <a:solidFill>
                  <a:srgbClr val="FF0000"/>
                </a:solidFill>
              </a:rPr>
              <a:t>unused IVS</a:t>
            </a:r>
            <a:r>
              <a:rPr lang="en-US" altLang="ja-JP" dirty="0" smtClean="0"/>
              <a:t>, </a:t>
            </a:r>
            <a:r>
              <a:rPr lang="en-US" altLang="ja-JP" b="1" dirty="0" smtClean="0">
                <a:solidFill>
                  <a:srgbClr val="FF0000"/>
                </a:solidFill>
              </a:rPr>
              <a:t>IVS for AMVP and TMVP</a:t>
            </a:r>
            <a:r>
              <a:rPr lang="en-US" altLang="ja-JP" dirty="0" smtClean="0"/>
              <a:t> can achieve </a:t>
            </a:r>
            <a:r>
              <a:rPr lang="en-US" altLang="ja-JP" b="1" dirty="0" smtClean="0">
                <a:solidFill>
                  <a:srgbClr val="00B050"/>
                </a:solidFill>
              </a:rPr>
              <a:t>4.8% BD-rate gain</a:t>
            </a:r>
            <a:r>
              <a:rPr lang="en-US" altLang="ja-JP" dirty="0" smtClean="0"/>
              <a:t> in video 2 and </a:t>
            </a:r>
            <a:r>
              <a:rPr lang="en-US" altLang="ja-JP" b="1" dirty="0" smtClean="0">
                <a:solidFill>
                  <a:srgbClr val="00B050"/>
                </a:solidFill>
              </a:rPr>
              <a:t>0.7% BD-rate gain</a:t>
            </a:r>
            <a:r>
              <a:rPr lang="en-US" altLang="ja-JP" dirty="0" smtClean="0"/>
              <a:t> in all views in HTM-5.1.</a:t>
            </a:r>
          </a:p>
          <a:p>
            <a:pPr lvl="1">
              <a:lnSpc>
                <a:spcPct val="130000"/>
              </a:lnSpc>
            </a:pPr>
            <a:r>
              <a:rPr kumimoji="1" lang="en-US" altLang="ja-JP" dirty="0" smtClean="0"/>
              <a:t>In comparison with 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IVS for TMVP</a:t>
            </a:r>
            <a:r>
              <a:rPr kumimoji="1" lang="en-US" altLang="ja-JP" dirty="0" smtClean="0"/>
              <a:t>, </a:t>
            </a:r>
            <a:r>
              <a:rPr lang="en-US" altLang="ja-JP" b="1" dirty="0">
                <a:solidFill>
                  <a:srgbClr val="FF0000"/>
                </a:solidFill>
              </a:rPr>
              <a:t>IVS for AMVP and TMVP</a:t>
            </a:r>
            <a:r>
              <a:rPr lang="en-US" altLang="ja-JP" dirty="0"/>
              <a:t> can achieve </a:t>
            </a:r>
            <a:r>
              <a:rPr lang="en-US" altLang="ja-JP" b="1" dirty="0" smtClean="0">
                <a:solidFill>
                  <a:srgbClr val="00B050"/>
                </a:solidFill>
              </a:rPr>
              <a:t>0.2% </a:t>
            </a:r>
            <a:r>
              <a:rPr lang="en-US" altLang="ja-JP" b="1" dirty="0">
                <a:solidFill>
                  <a:srgbClr val="00B050"/>
                </a:solidFill>
              </a:rPr>
              <a:t>BD-rate gain</a:t>
            </a:r>
            <a:r>
              <a:rPr lang="en-US" altLang="ja-JP" dirty="0"/>
              <a:t> in video 2 and </a:t>
            </a:r>
            <a:r>
              <a:rPr lang="en-US" altLang="ja-JP" b="1" dirty="0" smtClean="0">
                <a:solidFill>
                  <a:srgbClr val="00B050"/>
                </a:solidFill>
              </a:rPr>
              <a:t>0.0% </a:t>
            </a:r>
            <a:r>
              <a:rPr lang="en-US" altLang="ja-JP" b="1" dirty="0">
                <a:solidFill>
                  <a:srgbClr val="00B050"/>
                </a:solidFill>
              </a:rPr>
              <a:t>BD-rate gain</a:t>
            </a:r>
            <a:r>
              <a:rPr lang="en-US" altLang="ja-JP" dirty="0"/>
              <a:t> in all views in HTM-5.1.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2</a:t>
            </a:fld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>
                <a:ea typeface="HGPｺﾞｼｯｸE" pitchFamily="50" charset="-128"/>
                <a:cs typeface="Arial" pitchFamily="34" charset="0"/>
              </a:rPr>
              <a:t>JCT3V-B0038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94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Example of IVS for TMVP (</a:t>
            </a:r>
            <a:r>
              <a:rPr kumimoji="1" lang="en-US" altLang="ja-JP" b="1" dirty="0" smtClean="0"/>
              <a:t>Current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3</a:t>
            </a:fld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>
                <a:ea typeface="HGPｺﾞｼｯｸE" pitchFamily="50" charset="-128"/>
                <a:cs typeface="Arial" pitchFamily="34" charset="0"/>
              </a:rPr>
              <a:t>JCT3V-B0038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cxnSp>
        <p:nvCxnSpPr>
          <p:cNvPr id="52" name="直線矢印コネクタ 113"/>
          <p:cNvCxnSpPr>
            <a:cxnSpLocks noChangeShapeType="1"/>
          </p:cNvCxnSpPr>
          <p:nvPr/>
        </p:nvCxnSpPr>
        <p:spPr bwMode="auto">
          <a:xfrm>
            <a:off x="2226188" y="5567823"/>
            <a:ext cx="5033984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" name="直線矢印コネクタ 112"/>
          <p:cNvCxnSpPr>
            <a:cxnSpLocks noChangeShapeType="1"/>
          </p:cNvCxnSpPr>
          <p:nvPr/>
        </p:nvCxnSpPr>
        <p:spPr bwMode="auto">
          <a:xfrm>
            <a:off x="2200714" y="4691002"/>
            <a:ext cx="5033984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4" name="直線矢印コネクタ 109"/>
          <p:cNvCxnSpPr>
            <a:cxnSpLocks noChangeShapeType="1"/>
          </p:cNvCxnSpPr>
          <p:nvPr/>
        </p:nvCxnSpPr>
        <p:spPr bwMode="auto">
          <a:xfrm>
            <a:off x="2197883" y="3685705"/>
            <a:ext cx="5033984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5" name="平行四辺形 6"/>
          <p:cNvSpPr>
            <a:spLocks noChangeArrowheads="1"/>
          </p:cNvSpPr>
          <p:nvPr/>
        </p:nvSpPr>
        <p:spPr bwMode="auto">
          <a:xfrm rot="5400000">
            <a:off x="2470657" y="4153821"/>
            <a:ext cx="1270198" cy="932639"/>
          </a:xfrm>
          <a:prstGeom prst="parallelogram">
            <a:avLst>
              <a:gd name="adj" fmla="val 5856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6" name="平行四辺形 8"/>
          <p:cNvSpPr>
            <a:spLocks noChangeArrowheads="1"/>
          </p:cNvSpPr>
          <p:nvPr/>
        </p:nvSpPr>
        <p:spPr bwMode="auto">
          <a:xfrm rot="5400000">
            <a:off x="4209978" y="4153822"/>
            <a:ext cx="1270198" cy="932638"/>
          </a:xfrm>
          <a:prstGeom prst="parallelogram">
            <a:avLst>
              <a:gd name="adj" fmla="val 5856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7" name="平行四辺形 10"/>
          <p:cNvSpPr>
            <a:spLocks noChangeArrowheads="1"/>
          </p:cNvSpPr>
          <p:nvPr/>
        </p:nvSpPr>
        <p:spPr bwMode="auto">
          <a:xfrm rot="5400000">
            <a:off x="5961328" y="4153114"/>
            <a:ext cx="1270198" cy="934054"/>
          </a:xfrm>
          <a:prstGeom prst="parallelogram">
            <a:avLst>
              <a:gd name="adj" fmla="val 58471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8" name="平行四辺形 11"/>
          <p:cNvSpPr>
            <a:spLocks noChangeArrowheads="1"/>
          </p:cNvSpPr>
          <p:nvPr/>
        </p:nvSpPr>
        <p:spPr bwMode="auto">
          <a:xfrm rot="5400000">
            <a:off x="2470657" y="3088921"/>
            <a:ext cx="1270198" cy="932639"/>
          </a:xfrm>
          <a:prstGeom prst="parallelogram">
            <a:avLst>
              <a:gd name="adj" fmla="val 5856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9" name="平行四辺形 12"/>
          <p:cNvSpPr>
            <a:spLocks noChangeArrowheads="1"/>
          </p:cNvSpPr>
          <p:nvPr/>
        </p:nvSpPr>
        <p:spPr bwMode="auto">
          <a:xfrm rot="5400000">
            <a:off x="4209978" y="3088922"/>
            <a:ext cx="1270198" cy="932638"/>
          </a:xfrm>
          <a:prstGeom prst="parallelogram">
            <a:avLst>
              <a:gd name="adj" fmla="val 5856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0" name="平行四辺形 13"/>
          <p:cNvSpPr>
            <a:spLocks noChangeArrowheads="1"/>
          </p:cNvSpPr>
          <p:nvPr/>
        </p:nvSpPr>
        <p:spPr bwMode="auto">
          <a:xfrm rot="5400000">
            <a:off x="5961328" y="3088214"/>
            <a:ext cx="1270198" cy="934054"/>
          </a:xfrm>
          <a:prstGeom prst="parallelogram">
            <a:avLst>
              <a:gd name="adj" fmla="val 58471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" name="平行四辺形 14"/>
          <p:cNvSpPr>
            <a:spLocks noChangeArrowheads="1"/>
          </p:cNvSpPr>
          <p:nvPr/>
        </p:nvSpPr>
        <p:spPr bwMode="auto">
          <a:xfrm rot="5400000">
            <a:off x="2470657" y="5202827"/>
            <a:ext cx="1270198" cy="932639"/>
          </a:xfrm>
          <a:prstGeom prst="parallelogram">
            <a:avLst>
              <a:gd name="adj" fmla="val 5856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" name="平行四辺形 15"/>
          <p:cNvSpPr>
            <a:spLocks noChangeArrowheads="1"/>
          </p:cNvSpPr>
          <p:nvPr/>
        </p:nvSpPr>
        <p:spPr bwMode="auto">
          <a:xfrm rot="5400000">
            <a:off x="4209978" y="5202828"/>
            <a:ext cx="1270198" cy="932638"/>
          </a:xfrm>
          <a:prstGeom prst="parallelogram">
            <a:avLst>
              <a:gd name="adj" fmla="val 5856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3" name="平行四辺形 16"/>
          <p:cNvSpPr>
            <a:spLocks noChangeArrowheads="1"/>
          </p:cNvSpPr>
          <p:nvPr/>
        </p:nvSpPr>
        <p:spPr bwMode="auto">
          <a:xfrm rot="5400000">
            <a:off x="5961328" y="5202120"/>
            <a:ext cx="1270198" cy="934054"/>
          </a:xfrm>
          <a:prstGeom prst="parallelogram">
            <a:avLst>
              <a:gd name="adj" fmla="val 58471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4" name="テキスト ボックス 17"/>
          <p:cNvSpPr txBox="1">
            <a:spLocks noChangeArrowheads="1"/>
          </p:cNvSpPr>
          <p:nvPr/>
        </p:nvSpPr>
        <p:spPr bwMode="auto">
          <a:xfrm>
            <a:off x="2819171" y="6171787"/>
            <a:ext cx="515145" cy="282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600">
                <a:latin typeface="Times New Roman" charset="0"/>
                <a:cs typeface="Times New Roman" charset="0"/>
              </a:rPr>
              <a:t>P0</a:t>
            </a:r>
            <a:endParaRPr kumimoji="1" lang="ja-JP" altLang="en-US" sz="1600">
              <a:latin typeface="Times New Roman" charset="0"/>
              <a:cs typeface="Times New Roman" charset="0"/>
            </a:endParaRPr>
          </a:p>
        </p:txBody>
      </p:sp>
      <p:sp>
        <p:nvSpPr>
          <p:cNvPr id="65" name="テキスト ボックス 22"/>
          <p:cNvSpPr txBox="1">
            <a:spLocks noChangeArrowheads="1"/>
          </p:cNvSpPr>
          <p:nvPr/>
        </p:nvSpPr>
        <p:spPr bwMode="auto">
          <a:xfrm>
            <a:off x="4520281" y="6171787"/>
            <a:ext cx="515145" cy="282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600">
                <a:latin typeface="Times New Roman" charset="0"/>
                <a:cs typeface="Times New Roman" charset="0"/>
              </a:rPr>
              <a:t>P1</a:t>
            </a:r>
            <a:endParaRPr kumimoji="1" lang="ja-JP" altLang="en-US" sz="1600">
              <a:latin typeface="Times New Roman" charset="0"/>
              <a:cs typeface="Times New Roman" charset="0"/>
            </a:endParaRPr>
          </a:p>
        </p:txBody>
      </p:sp>
      <p:sp>
        <p:nvSpPr>
          <p:cNvPr id="66" name="テキスト ボックス 23"/>
          <p:cNvSpPr txBox="1">
            <a:spLocks noChangeArrowheads="1"/>
          </p:cNvSpPr>
          <p:nvPr/>
        </p:nvSpPr>
        <p:spPr bwMode="auto">
          <a:xfrm>
            <a:off x="6338855" y="6171787"/>
            <a:ext cx="515145" cy="282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600">
                <a:latin typeface="Times New Roman" charset="0"/>
                <a:cs typeface="Times New Roman" charset="0"/>
              </a:rPr>
              <a:t>P2</a:t>
            </a:r>
            <a:endParaRPr kumimoji="1" lang="ja-JP" altLang="en-US" sz="1600">
              <a:latin typeface="Times New Roman" charset="0"/>
              <a:cs typeface="Times New Roman" charset="0"/>
            </a:endParaRPr>
          </a:p>
        </p:txBody>
      </p:sp>
      <p:sp>
        <p:nvSpPr>
          <p:cNvPr id="67" name="テキスト ボックス 24"/>
          <p:cNvSpPr txBox="1">
            <a:spLocks noChangeArrowheads="1"/>
          </p:cNvSpPr>
          <p:nvPr/>
        </p:nvSpPr>
        <p:spPr bwMode="auto">
          <a:xfrm>
            <a:off x="1202975" y="3543982"/>
            <a:ext cx="515145" cy="282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600">
                <a:latin typeface="Times New Roman" charset="0"/>
                <a:cs typeface="Times New Roman" charset="0"/>
              </a:rPr>
              <a:t>V0</a:t>
            </a:r>
            <a:endParaRPr kumimoji="1" lang="ja-JP" altLang="en-US" sz="1600">
              <a:latin typeface="Times New Roman" charset="0"/>
              <a:cs typeface="Times New Roman" charset="0"/>
            </a:endParaRPr>
          </a:p>
        </p:txBody>
      </p:sp>
      <p:sp>
        <p:nvSpPr>
          <p:cNvPr id="68" name="テキスト ボックス 25"/>
          <p:cNvSpPr txBox="1">
            <a:spLocks noChangeArrowheads="1"/>
          </p:cNvSpPr>
          <p:nvPr/>
        </p:nvSpPr>
        <p:spPr bwMode="auto">
          <a:xfrm>
            <a:off x="1184576" y="4549280"/>
            <a:ext cx="515145" cy="282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600">
                <a:latin typeface="Times New Roman" charset="0"/>
                <a:cs typeface="Times New Roman" charset="0"/>
              </a:rPr>
              <a:t>V1</a:t>
            </a:r>
            <a:endParaRPr kumimoji="1" lang="ja-JP" altLang="en-US" sz="1600">
              <a:latin typeface="Times New Roman" charset="0"/>
              <a:cs typeface="Times New Roman" charset="0"/>
            </a:endParaRPr>
          </a:p>
        </p:txBody>
      </p:sp>
      <p:sp>
        <p:nvSpPr>
          <p:cNvPr id="69" name="テキスト ボックス 26"/>
          <p:cNvSpPr txBox="1">
            <a:spLocks noChangeArrowheads="1"/>
          </p:cNvSpPr>
          <p:nvPr/>
        </p:nvSpPr>
        <p:spPr bwMode="auto">
          <a:xfrm>
            <a:off x="1143535" y="5414180"/>
            <a:ext cx="515145" cy="282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600">
                <a:latin typeface="Times New Roman" charset="0"/>
                <a:cs typeface="Times New Roman" charset="0"/>
              </a:rPr>
              <a:t>V2</a:t>
            </a:r>
            <a:endParaRPr kumimoji="1" lang="ja-JP" altLang="en-US" sz="1600">
              <a:latin typeface="Times New Roman" charset="0"/>
              <a:cs typeface="Times New Roman" charset="0"/>
            </a:endParaRPr>
          </a:p>
        </p:txBody>
      </p:sp>
      <p:sp>
        <p:nvSpPr>
          <p:cNvPr id="70" name="平行四辺形 27"/>
          <p:cNvSpPr>
            <a:spLocks noChangeArrowheads="1"/>
          </p:cNvSpPr>
          <p:nvPr/>
        </p:nvSpPr>
        <p:spPr bwMode="auto">
          <a:xfrm rot="5400000">
            <a:off x="4727551" y="4555312"/>
            <a:ext cx="390728" cy="225022"/>
          </a:xfrm>
          <a:prstGeom prst="parallelogram">
            <a:avLst>
              <a:gd name="adj" fmla="val 5846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" name="平行四辺形 31"/>
          <p:cNvSpPr>
            <a:spLocks noChangeArrowheads="1"/>
          </p:cNvSpPr>
          <p:nvPr/>
        </p:nvSpPr>
        <p:spPr bwMode="auto">
          <a:xfrm rot="5400000">
            <a:off x="6478902" y="4556019"/>
            <a:ext cx="390728" cy="223607"/>
          </a:xfrm>
          <a:prstGeom prst="parallelogram">
            <a:avLst>
              <a:gd name="adj" fmla="val 5883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" name="平行四辺形 33"/>
          <p:cNvSpPr>
            <a:spLocks noChangeArrowheads="1"/>
          </p:cNvSpPr>
          <p:nvPr/>
        </p:nvSpPr>
        <p:spPr bwMode="auto">
          <a:xfrm rot="5400000">
            <a:off x="4839353" y="3499684"/>
            <a:ext cx="390729" cy="225022"/>
          </a:xfrm>
          <a:prstGeom prst="parallelogram">
            <a:avLst>
              <a:gd name="adj" fmla="val 5846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cxnSp>
        <p:nvCxnSpPr>
          <p:cNvPr id="73" name="直線矢印コネクタ 36"/>
          <p:cNvCxnSpPr>
            <a:cxnSpLocks noChangeShapeType="1"/>
          </p:cNvCxnSpPr>
          <p:nvPr/>
        </p:nvCxnSpPr>
        <p:spPr bwMode="auto">
          <a:xfrm>
            <a:off x="4947681" y="4680406"/>
            <a:ext cx="199547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4" name="曲線コネクタ 39"/>
          <p:cNvCxnSpPr>
            <a:cxnSpLocks noChangeShapeType="1"/>
            <a:stCxn id="55" idx="3"/>
            <a:endCxn id="58" idx="3"/>
          </p:cNvCxnSpPr>
          <p:nvPr/>
        </p:nvCxnSpPr>
        <p:spPr bwMode="auto">
          <a:xfrm rot="10800000">
            <a:off x="2639436" y="3300274"/>
            <a:ext cx="11322" cy="1063576"/>
          </a:xfrm>
          <a:prstGeom prst="curvedConnector3">
            <a:avLst>
              <a:gd name="adj1" fmla="val 2643310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5" name="直線矢印コネクタ 43"/>
          <p:cNvCxnSpPr>
            <a:cxnSpLocks noChangeShapeType="1"/>
            <a:stCxn id="70" idx="5"/>
            <a:endCxn id="72" idx="2"/>
          </p:cNvCxnSpPr>
          <p:nvPr/>
        </p:nvCxnSpPr>
        <p:spPr bwMode="auto">
          <a:xfrm flipV="1">
            <a:off x="4922207" y="3746632"/>
            <a:ext cx="113219" cy="788079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6" name="平行四辺形 51"/>
          <p:cNvSpPr>
            <a:spLocks noChangeArrowheads="1"/>
          </p:cNvSpPr>
          <p:nvPr/>
        </p:nvSpPr>
        <p:spPr bwMode="auto">
          <a:xfrm rot="5400000">
            <a:off x="6254586" y="5510279"/>
            <a:ext cx="390729" cy="225022"/>
          </a:xfrm>
          <a:prstGeom prst="parallelogram">
            <a:avLst>
              <a:gd name="adj" fmla="val 5846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cxnSp>
        <p:nvCxnSpPr>
          <p:cNvPr id="77" name="直線矢印コネクタ 55"/>
          <p:cNvCxnSpPr>
            <a:cxnSpLocks noChangeShapeType="1"/>
          </p:cNvCxnSpPr>
          <p:nvPr/>
        </p:nvCxnSpPr>
        <p:spPr bwMode="auto">
          <a:xfrm flipH="1">
            <a:off x="6466226" y="4680406"/>
            <a:ext cx="192472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" name="直線矢印コネクタ 57"/>
          <p:cNvCxnSpPr>
            <a:cxnSpLocks noChangeShapeType="1"/>
            <a:stCxn id="71" idx="2"/>
            <a:endCxn id="76" idx="5"/>
          </p:cNvCxnSpPr>
          <p:nvPr/>
        </p:nvCxnSpPr>
        <p:spPr bwMode="auto">
          <a:xfrm flipH="1">
            <a:off x="6449243" y="4800936"/>
            <a:ext cx="225022" cy="68741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9" name="曲線コネクタ 63"/>
          <p:cNvCxnSpPr>
            <a:cxnSpLocks noChangeShapeType="1"/>
            <a:stCxn id="55" idx="3"/>
            <a:endCxn id="61" idx="3"/>
          </p:cNvCxnSpPr>
          <p:nvPr/>
        </p:nvCxnSpPr>
        <p:spPr bwMode="auto">
          <a:xfrm rot="10800000" flipV="1">
            <a:off x="2639436" y="4363850"/>
            <a:ext cx="11322" cy="1050330"/>
          </a:xfrm>
          <a:prstGeom prst="curvedConnector3">
            <a:avLst>
              <a:gd name="adj1" fmla="val 3076394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0" name="テキスト ボックス 67"/>
          <p:cNvSpPr txBox="1">
            <a:spLocks noChangeArrowheads="1"/>
          </p:cNvSpPr>
          <p:nvPr/>
        </p:nvSpPr>
        <p:spPr bwMode="auto">
          <a:xfrm>
            <a:off x="2650758" y="3300274"/>
            <a:ext cx="1160491" cy="360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100" dirty="0">
                <a:latin typeface="Times New Roman" charset="0"/>
                <a:cs typeface="Times New Roman" charset="0"/>
              </a:rPr>
              <a:t>Inter-view </a:t>
            </a:r>
          </a:p>
          <a:p>
            <a:pPr eaLnBrk="1" hangingPunct="1"/>
            <a:r>
              <a:rPr kumimoji="1" lang="en-US" altLang="ja-JP" sz="1100" dirty="0">
                <a:latin typeface="Times New Roman" charset="0"/>
                <a:cs typeface="Times New Roman" charset="0"/>
              </a:rPr>
              <a:t>reference picture</a:t>
            </a:r>
            <a:endParaRPr kumimoji="1" lang="ja-JP" altLang="en-US" sz="1100" dirty="0">
              <a:latin typeface="Times New Roman" charset="0"/>
              <a:cs typeface="Times New Roman" charset="0"/>
            </a:endParaRPr>
          </a:p>
        </p:txBody>
      </p:sp>
      <p:sp>
        <p:nvSpPr>
          <p:cNvPr id="81" name="テキスト ボックス 68"/>
          <p:cNvSpPr txBox="1">
            <a:spLocks noChangeArrowheads="1"/>
          </p:cNvSpPr>
          <p:nvPr/>
        </p:nvSpPr>
        <p:spPr bwMode="auto">
          <a:xfrm>
            <a:off x="2650758" y="5604908"/>
            <a:ext cx="1160491" cy="358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100" dirty="0">
                <a:latin typeface="Times New Roman" charset="0"/>
                <a:cs typeface="Times New Roman" charset="0"/>
              </a:rPr>
              <a:t>Inter-view </a:t>
            </a:r>
          </a:p>
          <a:p>
            <a:pPr eaLnBrk="1" hangingPunct="1"/>
            <a:r>
              <a:rPr kumimoji="1" lang="en-US" altLang="ja-JP" sz="1100" dirty="0">
                <a:latin typeface="Times New Roman" charset="0"/>
                <a:cs typeface="Times New Roman" charset="0"/>
              </a:rPr>
              <a:t>reference picture</a:t>
            </a:r>
            <a:endParaRPr kumimoji="1" lang="ja-JP" altLang="en-US" sz="1100" dirty="0">
              <a:latin typeface="Times New Roman" charset="0"/>
              <a:cs typeface="Times New Roman" charset="0"/>
            </a:endParaRPr>
          </a:p>
        </p:txBody>
      </p:sp>
      <p:grpSp>
        <p:nvGrpSpPr>
          <p:cNvPr id="82" name="グループ化 71"/>
          <p:cNvGrpSpPr>
            <a:grpSpLocks/>
          </p:cNvGrpSpPr>
          <p:nvPr/>
        </p:nvGrpSpPr>
        <p:grpSpPr bwMode="auto">
          <a:xfrm>
            <a:off x="1699721" y="3586366"/>
            <a:ext cx="427400" cy="194702"/>
            <a:chOff x="3724106" y="346135"/>
            <a:chExt cx="478880" cy="233756"/>
          </a:xfrm>
        </p:grpSpPr>
        <p:sp>
          <p:nvSpPr>
            <p:cNvPr id="83" name="二等辺三角形 70"/>
            <p:cNvSpPr>
              <a:spLocks noChangeArrowheads="1"/>
            </p:cNvSpPr>
            <p:nvPr/>
          </p:nvSpPr>
          <p:spPr bwMode="auto">
            <a:xfrm rot="5400000">
              <a:off x="3735606" y="348385"/>
              <a:ext cx="210755" cy="23375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" name="正方形/長方形 69"/>
            <p:cNvSpPr>
              <a:spLocks noChangeArrowheads="1"/>
            </p:cNvSpPr>
            <p:nvPr/>
          </p:nvSpPr>
          <p:spPr bwMode="auto">
            <a:xfrm>
              <a:off x="3877470" y="346135"/>
              <a:ext cx="325516" cy="233756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5" name="グループ化 72"/>
          <p:cNvGrpSpPr>
            <a:grpSpLocks/>
          </p:cNvGrpSpPr>
          <p:nvPr/>
        </p:nvGrpSpPr>
        <p:grpSpPr bwMode="auto">
          <a:xfrm>
            <a:off x="1718120" y="4587691"/>
            <a:ext cx="425985" cy="194702"/>
            <a:chOff x="3724106" y="346135"/>
            <a:chExt cx="478880" cy="233756"/>
          </a:xfrm>
        </p:grpSpPr>
        <p:sp>
          <p:nvSpPr>
            <p:cNvPr id="86" name="二等辺三角形 73"/>
            <p:cNvSpPr>
              <a:spLocks noChangeArrowheads="1"/>
            </p:cNvSpPr>
            <p:nvPr/>
          </p:nvSpPr>
          <p:spPr bwMode="auto">
            <a:xfrm rot="5400000">
              <a:off x="3735606" y="348385"/>
              <a:ext cx="210755" cy="23375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" name="正方形/長方形 74"/>
            <p:cNvSpPr>
              <a:spLocks noChangeArrowheads="1"/>
            </p:cNvSpPr>
            <p:nvPr/>
          </p:nvSpPr>
          <p:spPr bwMode="auto">
            <a:xfrm>
              <a:off x="3877470" y="346135"/>
              <a:ext cx="325516" cy="233756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8" name="グループ化 75"/>
          <p:cNvGrpSpPr>
            <a:grpSpLocks/>
          </p:cNvGrpSpPr>
          <p:nvPr/>
        </p:nvGrpSpPr>
        <p:grpSpPr bwMode="auto">
          <a:xfrm>
            <a:off x="1718120" y="5457889"/>
            <a:ext cx="425985" cy="194701"/>
            <a:chOff x="3724106" y="346135"/>
            <a:chExt cx="478880" cy="233756"/>
          </a:xfrm>
        </p:grpSpPr>
        <p:sp>
          <p:nvSpPr>
            <p:cNvPr id="89" name="二等辺三角形 76"/>
            <p:cNvSpPr>
              <a:spLocks noChangeArrowheads="1"/>
            </p:cNvSpPr>
            <p:nvPr/>
          </p:nvSpPr>
          <p:spPr bwMode="auto">
            <a:xfrm rot="5400000">
              <a:off x="3735606" y="348385"/>
              <a:ext cx="210755" cy="23375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" name="正方形/長方形 77"/>
            <p:cNvSpPr>
              <a:spLocks noChangeArrowheads="1"/>
            </p:cNvSpPr>
            <p:nvPr/>
          </p:nvSpPr>
          <p:spPr bwMode="auto">
            <a:xfrm>
              <a:off x="3877470" y="346135"/>
              <a:ext cx="325516" cy="233756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91" name="テキスト ボックス 79"/>
          <p:cNvSpPr txBox="1">
            <a:spLocks noChangeArrowheads="1"/>
          </p:cNvSpPr>
          <p:nvPr/>
        </p:nvSpPr>
        <p:spPr bwMode="auto">
          <a:xfrm>
            <a:off x="4656143" y="4823452"/>
            <a:ext cx="769887" cy="178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800">
                <a:latin typeface="Times New Roman" charset="0"/>
                <a:cs typeface="Times New Roman" charset="0"/>
              </a:rPr>
              <a:t>CodingBlock</a:t>
            </a:r>
            <a:endParaRPr kumimoji="1" lang="ja-JP" altLang="en-US" sz="800">
              <a:latin typeface="Times New Roman" charset="0"/>
              <a:cs typeface="Times New Roman" charset="0"/>
            </a:endParaRPr>
          </a:p>
        </p:txBody>
      </p:sp>
      <p:sp>
        <p:nvSpPr>
          <p:cNvPr id="92" name="テキスト ボックス 80"/>
          <p:cNvSpPr txBox="1">
            <a:spLocks noChangeArrowheads="1"/>
          </p:cNvSpPr>
          <p:nvPr/>
        </p:nvSpPr>
        <p:spPr bwMode="auto">
          <a:xfrm>
            <a:off x="6522743" y="4831399"/>
            <a:ext cx="769887" cy="178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800" dirty="0" err="1">
                <a:latin typeface="Times New Roman" charset="0"/>
                <a:cs typeface="Times New Roman" charset="0"/>
              </a:rPr>
              <a:t>ColBlock</a:t>
            </a:r>
            <a:endParaRPr kumimoji="1" lang="ja-JP" altLang="en-US" sz="800" dirty="0">
              <a:latin typeface="Times New Roman" charset="0"/>
              <a:cs typeface="Times New Roman" charset="0"/>
            </a:endParaRPr>
          </a:p>
        </p:txBody>
      </p:sp>
      <p:cxnSp>
        <p:nvCxnSpPr>
          <p:cNvPr id="93" name="曲線コネクタ 82"/>
          <p:cNvCxnSpPr>
            <a:cxnSpLocks noChangeShapeType="1"/>
          </p:cNvCxnSpPr>
          <p:nvPr/>
        </p:nvCxnSpPr>
        <p:spPr bwMode="auto">
          <a:xfrm rot="16200000" flipV="1">
            <a:off x="5749066" y="3944068"/>
            <a:ext cx="10596" cy="1443538"/>
          </a:xfrm>
          <a:prstGeom prst="curvedConnector3">
            <a:avLst>
              <a:gd name="adj1" fmla="val 2048574"/>
            </a:avLst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4" name="テキスト ボックス 114"/>
          <p:cNvSpPr txBox="1">
            <a:spLocks noChangeArrowheads="1"/>
          </p:cNvSpPr>
          <p:nvPr/>
        </p:nvSpPr>
        <p:spPr bwMode="auto">
          <a:xfrm>
            <a:off x="6401834" y="5808952"/>
            <a:ext cx="768471" cy="180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800" dirty="0" err="1">
                <a:latin typeface="Times New Roman" charset="0"/>
                <a:cs typeface="Times New Roman" charset="0"/>
              </a:rPr>
              <a:t>ColRefBlock</a:t>
            </a:r>
            <a:endParaRPr kumimoji="1" lang="ja-JP" altLang="en-US" sz="800" dirty="0">
              <a:latin typeface="Times New Roman" charset="0"/>
              <a:cs typeface="Times New Roman" charset="0"/>
            </a:endParaRPr>
          </a:p>
        </p:txBody>
      </p:sp>
      <p:sp>
        <p:nvSpPr>
          <p:cNvPr id="95" name="テキスト ボックス 58"/>
          <p:cNvSpPr txBox="1">
            <a:spLocks noChangeArrowheads="1"/>
          </p:cNvSpPr>
          <p:nvPr/>
        </p:nvSpPr>
        <p:spPr bwMode="auto">
          <a:xfrm>
            <a:off x="4269784" y="3247294"/>
            <a:ext cx="905749" cy="180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800">
                <a:latin typeface="Times New Roman" charset="0"/>
                <a:cs typeface="Times New Roman" charset="0"/>
              </a:rPr>
              <a:t>CodingRefBlock</a:t>
            </a:r>
            <a:endParaRPr kumimoji="1" lang="ja-JP" altLang="en-US" sz="800">
              <a:latin typeface="Times New Roman" charset="0"/>
              <a:cs typeface="Times New Roman" charset="0"/>
            </a:endParaRPr>
          </a:p>
        </p:txBody>
      </p:sp>
      <p:sp>
        <p:nvSpPr>
          <p:cNvPr id="99" name="コンテンツ プレースホルダ 2"/>
          <p:cNvSpPr txBox="1">
            <a:spLocks/>
          </p:cNvSpPr>
          <p:nvPr/>
        </p:nvSpPr>
        <p:spPr>
          <a:xfrm>
            <a:off x="575999" y="1223999"/>
            <a:ext cx="8352000" cy="275506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 algn="l" rtl="0" eaLnBrk="0" fontAlgn="base" hangingPunct="0">
              <a:lnSpc>
                <a:spcPts val="3400"/>
              </a:lnSpc>
              <a:spcBef>
                <a:spcPts val="0"/>
              </a:spcBef>
              <a:spcAft>
                <a:spcPct val="0"/>
              </a:spcAft>
              <a:buFont typeface="Arial" pitchFamily="34" charset="0"/>
              <a:buChar char="•"/>
              <a:defRPr kumimoji="1" sz="2800" baseline="0">
                <a:solidFill>
                  <a:srgbClr val="000000"/>
                </a:solidFill>
                <a:latin typeface="Arial"/>
                <a:ea typeface="+mn-ea"/>
                <a:cs typeface="HGP創英角ｺﾞｼｯｸUB" pitchFamily="50" charset="-128"/>
              </a:defRPr>
            </a:lvl1pPr>
            <a:lvl2pPr marL="742950" indent="-285750" algn="l" rtl="0" eaLnBrk="0" fontAlgn="base" hangingPunct="0">
              <a:lnSpc>
                <a:spcPts val="3400"/>
              </a:lnSpc>
              <a:spcBef>
                <a:spcPts val="0"/>
              </a:spcBef>
              <a:spcAft>
                <a:spcPct val="0"/>
              </a:spcAft>
              <a:buFont typeface="Arial" pitchFamily="34" charset="0"/>
              <a:buChar char="•"/>
              <a:defRPr kumimoji="1" sz="2400" baseline="0">
                <a:solidFill>
                  <a:srgbClr val="000000"/>
                </a:solidFill>
                <a:latin typeface="Arial"/>
                <a:ea typeface="+mn-ea"/>
                <a:cs typeface="HGP創英角ｺﾞｼｯｸUB" pitchFamily="50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  <a:cs typeface="HGP創英角ｺﾞｼｯｸUB" pitchFamily="50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  <a:cs typeface="HGP創英角ｺﾞｼｯｸUB" pitchFamily="50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  <a:cs typeface="HGP創英角ｺﾞｼｯｸUB" pitchFamily="50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600" dirty="0" smtClean="0">
                <a:latin typeface="Arial" pitchFamily="34" charset="0"/>
                <a:cs typeface="Arial" pitchFamily="34" charset="0"/>
              </a:rPr>
              <a:t>Situation</a:t>
            </a:r>
          </a:p>
          <a:p>
            <a:pPr lvl="1">
              <a:lnSpc>
                <a:spcPct val="100000"/>
              </a:lnSpc>
            </a:pPr>
            <a:r>
              <a:rPr lang="en-US" altLang="ja-JP" sz="1200" b="1" dirty="0" smtClean="0">
                <a:latin typeface="Arial" pitchFamily="34" charset="0"/>
                <a:cs typeface="Arial" pitchFamily="34" charset="0"/>
              </a:rPr>
              <a:t>V1</a:t>
            </a:r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 refers to </a:t>
            </a:r>
            <a:r>
              <a:rPr lang="en-US" altLang="ja-JP" sz="1200" b="1" dirty="0" smtClean="0">
                <a:latin typeface="Arial" pitchFamily="34" charset="0"/>
                <a:cs typeface="Arial" pitchFamily="34" charset="0"/>
              </a:rPr>
              <a:t>V0</a:t>
            </a:r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n-US" altLang="ja-JP" sz="1200" b="1" dirty="0" smtClean="0">
                <a:latin typeface="Arial" pitchFamily="34" charset="0"/>
                <a:cs typeface="Arial" pitchFamily="34" charset="0"/>
              </a:rPr>
              <a:t>V2</a:t>
            </a:r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 as inter-view reference pictures.</a:t>
            </a:r>
          </a:p>
          <a:p>
            <a:pPr lvl="1">
              <a:lnSpc>
                <a:spcPct val="100000"/>
              </a:lnSpc>
            </a:pPr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Coding inter-view vector </a:t>
            </a:r>
          </a:p>
          <a:p>
            <a:pPr lvl="2"/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Current block in </a:t>
            </a:r>
            <a:r>
              <a:rPr lang="en-US" altLang="ja-JP" sz="1200" b="1" dirty="0" smtClean="0">
                <a:latin typeface="Arial" pitchFamily="34" charset="0"/>
                <a:cs typeface="Arial" pitchFamily="34" charset="0"/>
              </a:rPr>
              <a:t>V1</a:t>
            </a:r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 refers to reference block in </a:t>
            </a:r>
            <a:r>
              <a:rPr lang="en-US" altLang="ja-JP" sz="1200" b="1" dirty="0" smtClean="0">
                <a:latin typeface="Arial" pitchFamily="34" charset="0"/>
                <a:cs typeface="Arial" pitchFamily="34" charset="0"/>
              </a:rPr>
              <a:t>V0.</a:t>
            </a:r>
          </a:p>
          <a:p>
            <a:pPr lvl="1">
              <a:lnSpc>
                <a:spcPct val="100000"/>
              </a:lnSpc>
            </a:pPr>
            <a:r>
              <a:rPr lang="en-US" altLang="ja-JP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Co-located inter-view vector</a:t>
            </a:r>
          </a:p>
          <a:p>
            <a:pPr lvl="2"/>
            <a:r>
              <a:rPr lang="en-US" altLang="ja-JP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Co-located block in </a:t>
            </a:r>
            <a:r>
              <a:rPr lang="en-US" altLang="ja-JP" sz="1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V1</a:t>
            </a:r>
            <a:r>
              <a:rPr lang="en-US" altLang="ja-JP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refers to reference block in </a:t>
            </a:r>
            <a:r>
              <a:rPr lang="en-US" altLang="ja-JP" sz="1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V2.</a:t>
            </a:r>
          </a:p>
          <a:p>
            <a:pPr>
              <a:lnSpc>
                <a:spcPct val="100000"/>
              </a:lnSpc>
            </a:pPr>
            <a:r>
              <a:rPr lang="en-US" altLang="ja-JP" sz="1400" dirty="0" smtClean="0">
                <a:latin typeface="Arial" pitchFamily="34" charset="0"/>
                <a:cs typeface="Arial" pitchFamily="34" charset="0"/>
              </a:rPr>
              <a:t>Scaling method</a:t>
            </a:r>
          </a:p>
          <a:p>
            <a:pPr lvl="1">
              <a:lnSpc>
                <a:spcPct val="100000"/>
              </a:lnSpc>
            </a:pPr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Co-located inter-view vector is scaled with the difference of (</a:t>
            </a:r>
            <a:r>
              <a:rPr lang="en-US" altLang="ja-JP" sz="1200" b="1" dirty="0" smtClean="0">
                <a:latin typeface="Arial" pitchFamily="34" charset="0"/>
                <a:cs typeface="Arial" pitchFamily="34" charset="0"/>
              </a:rPr>
              <a:t>V1-V0</a:t>
            </a:r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) and (</a:t>
            </a:r>
            <a:r>
              <a:rPr lang="en-US" altLang="ja-JP" sz="1200" b="1" dirty="0" smtClean="0">
                <a:latin typeface="Arial" pitchFamily="34" charset="0"/>
                <a:cs typeface="Arial" pitchFamily="34" charset="0"/>
              </a:rPr>
              <a:t>V1-V2</a:t>
            </a:r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).</a:t>
            </a:r>
            <a:endParaRPr lang="ja-JP" altLang="en-US" sz="1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296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Example of IVS for AMVP (</a:t>
            </a:r>
            <a:r>
              <a:rPr kumimoji="1" lang="en-US" altLang="ja-JP" b="1" dirty="0" smtClean="0"/>
              <a:t>Proposal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4</a:t>
            </a:fld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>
                <a:ea typeface="HGPｺﾞｼｯｸE" pitchFamily="50" charset="-128"/>
                <a:cs typeface="Arial" pitchFamily="34" charset="0"/>
              </a:rPr>
              <a:t>JCT3V-B0038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cxnSp>
        <p:nvCxnSpPr>
          <p:cNvPr id="52" name="直線矢印コネクタ 113"/>
          <p:cNvCxnSpPr>
            <a:cxnSpLocks noChangeShapeType="1"/>
          </p:cNvCxnSpPr>
          <p:nvPr/>
        </p:nvCxnSpPr>
        <p:spPr bwMode="auto">
          <a:xfrm>
            <a:off x="2226188" y="5567823"/>
            <a:ext cx="5033984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" name="直線矢印コネクタ 112"/>
          <p:cNvCxnSpPr>
            <a:cxnSpLocks noChangeShapeType="1"/>
          </p:cNvCxnSpPr>
          <p:nvPr/>
        </p:nvCxnSpPr>
        <p:spPr bwMode="auto">
          <a:xfrm>
            <a:off x="2200714" y="4691002"/>
            <a:ext cx="5033984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4" name="直線矢印コネクタ 109"/>
          <p:cNvCxnSpPr>
            <a:cxnSpLocks noChangeShapeType="1"/>
          </p:cNvCxnSpPr>
          <p:nvPr/>
        </p:nvCxnSpPr>
        <p:spPr bwMode="auto">
          <a:xfrm>
            <a:off x="2197883" y="3685705"/>
            <a:ext cx="5033984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5" name="平行四辺形 6"/>
          <p:cNvSpPr>
            <a:spLocks noChangeArrowheads="1"/>
          </p:cNvSpPr>
          <p:nvPr/>
        </p:nvSpPr>
        <p:spPr bwMode="auto">
          <a:xfrm rot="5400000">
            <a:off x="2470657" y="4153821"/>
            <a:ext cx="1270198" cy="932639"/>
          </a:xfrm>
          <a:prstGeom prst="parallelogram">
            <a:avLst>
              <a:gd name="adj" fmla="val 5856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6" name="平行四辺形 8"/>
          <p:cNvSpPr>
            <a:spLocks noChangeArrowheads="1"/>
          </p:cNvSpPr>
          <p:nvPr/>
        </p:nvSpPr>
        <p:spPr bwMode="auto">
          <a:xfrm rot="5400000">
            <a:off x="4209978" y="4153822"/>
            <a:ext cx="1270198" cy="932638"/>
          </a:xfrm>
          <a:prstGeom prst="parallelogram">
            <a:avLst>
              <a:gd name="adj" fmla="val 5856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7" name="平行四辺形 10"/>
          <p:cNvSpPr>
            <a:spLocks noChangeArrowheads="1"/>
          </p:cNvSpPr>
          <p:nvPr/>
        </p:nvSpPr>
        <p:spPr bwMode="auto">
          <a:xfrm rot="5400000">
            <a:off x="5961328" y="4153114"/>
            <a:ext cx="1270198" cy="934054"/>
          </a:xfrm>
          <a:prstGeom prst="parallelogram">
            <a:avLst>
              <a:gd name="adj" fmla="val 58471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8" name="平行四辺形 11"/>
          <p:cNvSpPr>
            <a:spLocks noChangeArrowheads="1"/>
          </p:cNvSpPr>
          <p:nvPr/>
        </p:nvSpPr>
        <p:spPr bwMode="auto">
          <a:xfrm rot="5400000">
            <a:off x="2470657" y="3088921"/>
            <a:ext cx="1270198" cy="932639"/>
          </a:xfrm>
          <a:prstGeom prst="parallelogram">
            <a:avLst>
              <a:gd name="adj" fmla="val 5856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9" name="平行四辺形 12"/>
          <p:cNvSpPr>
            <a:spLocks noChangeArrowheads="1"/>
          </p:cNvSpPr>
          <p:nvPr/>
        </p:nvSpPr>
        <p:spPr bwMode="auto">
          <a:xfrm rot="5400000">
            <a:off x="4209978" y="3088922"/>
            <a:ext cx="1270198" cy="932638"/>
          </a:xfrm>
          <a:prstGeom prst="parallelogram">
            <a:avLst>
              <a:gd name="adj" fmla="val 5856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0" name="平行四辺形 13"/>
          <p:cNvSpPr>
            <a:spLocks noChangeArrowheads="1"/>
          </p:cNvSpPr>
          <p:nvPr/>
        </p:nvSpPr>
        <p:spPr bwMode="auto">
          <a:xfrm rot="5400000">
            <a:off x="5961328" y="3088214"/>
            <a:ext cx="1270198" cy="934054"/>
          </a:xfrm>
          <a:prstGeom prst="parallelogram">
            <a:avLst>
              <a:gd name="adj" fmla="val 58471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" name="平行四辺形 14"/>
          <p:cNvSpPr>
            <a:spLocks noChangeArrowheads="1"/>
          </p:cNvSpPr>
          <p:nvPr/>
        </p:nvSpPr>
        <p:spPr bwMode="auto">
          <a:xfrm rot="5400000">
            <a:off x="2470657" y="5202827"/>
            <a:ext cx="1270198" cy="932639"/>
          </a:xfrm>
          <a:prstGeom prst="parallelogram">
            <a:avLst>
              <a:gd name="adj" fmla="val 5856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" name="平行四辺形 15"/>
          <p:cNvSpPr>
            <a:spLocks noChangeArrowheads="1"/>
          </p:cNvSpPr>
          <p:nvPr/>
        </p:nvSpPr>
        <p:spPr bwMode="auto">
          <a:xfrm rot="5400000">
            <a:off x="4209978" y="5202828"/>
            <a:ext cx="1270198" cy="932638"/>
          </a:xfrm>
          <a:prstGeom prst="parallelogram">
            <a:avLst>
              <a:gd name="adj" fmla="val 5856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3" name="平行四辺形 16"/>
          <p:cNvSpPr>
            <a:spLocks noChangeArrowheads="1"/>
          </p:cNvSpPr>
          <p:nvPr/>
        </p:nvSpPr>
        <p:spPr bwMode="auto">
          <a:xfrm rot="5400000">
            <a:off x="5961328" y="5202120"/>
            <a:ext cx="1270198" cy="934054"/>
          </a:xfrm>
          <a:prstGeom prst="parallelogram">
            <a:avLst>
              <a:gd name="adj" fmla="val 58471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4" name="テキスト ボックス 17"/>
          <p:cNvSpPr txBox="1">
            <a:spLocks noChangeArrowheads="1"/>
          </p:cNvSpPr>
          <p:nvPr/>
        </p:nvSpPr>
        <p:spPr bwMode="auto">
          <a:xfrm>
            <a:off x="2819171" y="6171787"/>
            <a:ext cx="515145" cy="282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600">
                <a:latin typeface="Times New Roman" charset="0"/>
                <a:cs typeface="Times New Roman" charset="0"/>
              </a:rPr>
              <a:t>P0</a:t>
            </a:r>
            <a:endParaRPr kumimoji="1" lang="ja-JP" altLang="en-US" sz="1600">
              <a:latin typeface="Times New Roman" charset="0"/>
              <a:cs typeface="Times New Roman" charset="0"/>
            </a:endParaRPr>
          </a:p>
        </p:txBody>
      </p:sp>
      <p:sp>
        <p:nvSpPr>
          <p:cNvPr id="65" name="テキスト ボックス 22"/>
          <p:cNvSpPr txBox="1">
            <a:spLocks noChangeArrowheads="1"/>
          </p:cNvSpPr>
          <p:nvPr/>
        </p:nvSpPr>
        <p:spPr bwMode="auto">
          <a:xfrm>
            <a:off x="4520281" y="6171787"/>
            <a:ext cx="515145" cy="282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600">
                <a:latin typeface="Times New Roman" charset="0"/>
                <a:cs typeface="Times New Roman" charset="0"/>
              </a:rPr>
              <a:t>P1</a:t>
            </a:r>
            <a:endParaRPr kumimoji="1" lang="ja-JP" altLang="en-US" sz="1600">
              <a:latin typeface="Times New Roman" charset="0"/>
              <a:cs typeface="Times New Roman" charset="0"/>
            </a:endParaRPr>
          </a:p>
        </p:txBody>
      </p:sp>
      <p:sp>
        <p:nvSpPr>
          <p:cNvPr id="66" name="テキスト ボックス 23"/>
          <p:cNvSpPr txBox="1">
            <a:spLocks noChangeArrowheads="1"/>
          </p:cNvSpPr>
          <p:nvPr/>
        </p:nvSpPr>
        <p:spPr bwMode="auto">
          <a:xfrm>
            <a:off x="6338855" y="6171787"/>
            <a:ext cx="515145" cy="282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600">
                <a:latin typeface="Times New Roman" charset="0"/>
                <a:cs typeface="Times New Roman" charset="0"/>
              </a:rPr>
              <a:t>P2</a:t>
            </a:r>
            <a:endParaRPr kumimoji="1" lang="ja-JP" altLang="en-US" sz="1600">
              <a:latin typeface="Times New Roman" charset="0"/>
              <a:cs typeface="Times New Roman" charset="0"/>
            </a:endParaRPr>
          </a:p>
        </p:txBody>
      </p:sp>
      <p:sp>
        <p:nvSpPr>
          <p:cNvPr id="67" name="テキスト ボックス 24"/>
          <p:cNvSpPr txBox="1">
            <a:spLocks noChangeArrowheads="1"/>
          </p:cNvSpPr>
          <p:nvPr/>
        </p:nvSpPr>
        <p:spPr bwMode="auto">
          <a:xfrm>
            <a:off x="1202975" y="3543982"/>
            <a:ext cx="515145" cy="282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600">
                <a:latin typeface="Times New Roman" charset="0"/>
                <a:cs typeface="Times New Roman" charset="0"/>
              </a:rPr>
              <a:t>V0</a:t>
            </a:r>
            <a:endParaRPr kumimoji="1" lang="ja-JP" altLang="en-US" sz="1600">
              <a:latin typeface="Times New Roman" charset="0"/>
              <a:cs typeface="Times New Roman" charset="0"/>
            </a:endParaRPr>
          </a:p>
        </p:txBody>
      </p:sp>
      <p:sp>
        <p:nvSpPr>
          <p:cNvPr id="68" name="テキスト ボックス 25"/>
          <p:cNvSpPr txBox="1">
            <a:spLocks noChangeArrowheads="1"/>
          </p:cNvSpPr>
          <p:nvPr/>
        </p:nvSpPr>
        <p:spPr bwMode="auto">
          <a:xfrm>
            <a:off x="1184576" y="4549280"/>
            <a:ext cx="515145" cy="282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600">
                <a:latin typeface="Times New Roman" charset="0"/>
                <a:cs typeface="Times New Roman" charset="0"/>
              </a:rPr>
              <a:t>V1</a:t>
            </a:r>
            <a:endParaRPr kumimoji="1" lang="ja-JP" altLang="en-US" sz="1600">
              <a:latin typeface="Times New Roman" charset="0"/>
              <a:cs typeface="Times New Roman" charset="0"/>
            </a:endParaRPr>
          </a:p>
        </p:txBody>
      </p:sp>
      <p:sp>
        <p:nvSpPr>
          <p:cNvPr id="69" name="テキスト ボックス 26"/>
          <p:cNvSpPr txBox="1">
            <a:spLocks noChangeArrowheads="1"/>
          </p:cNvSpPr>
          <p:nvPr/>
        </p:nvSpPr>
        <p:spPr bwMode="auto">
          <a:xfrm>
            <a:off x="1143535" y="5414180"/>
            <a:ext cx="515145" cy="282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600">
                <a:latin typeface="Times New Roman" charset="0"/>
                <a:cs typeface="Times New Roman" charset="0"/>
              </a:rPr>
              <a:t>V2</a:t>
            </a:r>
            <a:endParaRPr kumimoji="1" lang="ja-JP" altLang="en-US" sz="1600">
              <a:latin typeface="Times New Roman" charset="0"/>
              <a:cs typeface="Times New Roman" charset="0"/>
            </a:endParaRPr>
          </a:p>
        </p:txBody>
      </p:sp>
      <p:sp>
        <p:nvSpPr>
          <p:cNvPr id="70" name="平行四辺形 27"/>
          <p:cNvSpPr>
            <a:spLocks noChangeArrowheads="1"/>
          </p:cNvSpPr>
          <p:nvPr/>
        </p:nvSpPr>
        <p:spPr bwMode="auto">
          <a:xfrm rot="5400000">
            <a:off x="4727551" y="4555312"/>
            <a:ext cx="390728" cy="225022"/>
          </a:xfrm>
          <a:prstGeom prst="parallelogram">
            <a:avLst>
              <a:gd name="adj" fmla="val 5846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" name="平行四辺形 31"/>
          <p:cNvSpPr>
            <a:spLocks noChangeArrowheads="1"/>
          </p:cNvSpPr>
          <p:nvPr/>
        </p:nvSpPr>
        <p:spPr bwMode="auto">
          <a:xfrm rot="5400000">
            <a:off x="4503236" y="4426967"/>
            <a:ext cx="390728" cy="223607"/>
          </a:xfrm>
          <a:prstGeom prst="parallelogram">
            <a:avLst>
              <a:gd name="adj" fmla="val 5883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" name="平行四辺形 33"/>
          <p:cNvSpPr>
            <a:spLocks noChangeArrowheads="1"/>
          </p:cNvSpPr>
          <p:nvPr/>
        </p:nvSpPr>
        <p:spPr bwMode="auto">
          <a:xfrm rot="5400000">
            <a:off x="4839353" y="3499684"/>
            <a:ext cx="390729" cy="225022"/>
          </a:xfrm>
          <a:prstGeom prst="parallelogram">
            <a:avLst>
              <a:gd name="adj" fmla="val 5846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cxnSp>
        <p:nvCxnSpPr>
          <p:cNvPr id="73" name="直線矢印コネクタ 36"/>
          <p:cNvCxnSpPr>
            <a:cxnSpLocks noChangeShapeType="1"/>
          </p:cNvCxnSpPr>
          <p:nvPr/>
        </p:nvCxnSpPr>
        <p:spPr bwMode="auto">
          <a:xfrm>
            <a:off x="4947681" y="4680406"/>
            <a:ext cx="199547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4" name="曲線コネクタ 39"/>
          <p:cNvCxnSpPr>
            <a:cxnSpLocks noChangeShapeType="1"/>
            <a:stCxn id="55" idx="3"/>
            <a:endCxn id="58" idx="3"/>
          </p:cNvCxnSpPr>
          <p:nvPr/>
        </p:nvCxnSpPr>
        <p:spPr bwMode="auto">
          <a:xfrm rot="10800000">
            <a:off x="2639436" y="3300274"/>
            <a:ext cx="11322" cy="1063576"/>
          </a:xfrm>
          <a:prstGeom prst="curvedConnector3">
            <a:avLst>
              <a:gd name="adj1" fmla="val 2643310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5" name="直線矢印コネクタ 43"/>
          <p:cNvCxnSpPr>
            <a:cxnSpLocks noChangeShapeType="1"/>
            <a:stCxn id="70" idx="5"/>
            <a:endCxn id="72" idx="2"/>
          </p:cNvCxnSpPr>
          <p:nvPr/>
        </p:nvCxnSpPr>
        <p:spPr bwMode="auto">
          <a:xfrm flipV="1">
            <a:off x="4922207" y="3746632"/>
            <a:ext cx="113219" cy="788079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6" name="平行四辺形 51"/>
          <p:cNvSpPr>
            <a:spLocks noChangeArrowheads="1"/>
          </p:cNvSpPr>
          <p:nvPr/>
        </p:nvSpPr>
        <p:spPr bwMode="auto">
          <a:xfrm rot="5400000">
            <a:off x="4341980" y="5381227"/>
            <a:ext cx="390729" cy="225022"/>
          </a:xfrm>
          <a:prstGeom prst="parallelogram">
            <a:avLst>
              <a:gd name="adj" fmla="val 5846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cxnSp>
        <p:nvCxnSpPr>
          <p:cNvPr id="77" name="直線矢印コネクタ 55"/>
          <p:cNvCxnSpPr>
            <a:cxnSpLocks noChangeShapeType="1"/>
          </p:cNvCxnSpPr>
          <p:nvPr/>
        </p:nvCxnSpPr>
        <p:spPr bwMode="auto">
          <a:xfrm flipH="1">
            <a:off x="4490560" y="4551354"/>
            <a:ext cx="192472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" name="直線矢印コネクタ 57"/>
          <p:cNvCxnSpPr>
            <a:cxnSpLocks noChangeShapeType="1"/>
            <a:stCxn id="71" idx="2"/>
            <a:endCxn id="76" idx="5"/>
          </p:cNvCxnSpPr>
          <p:nvPr/>
        </p:nvCxnSpPr>
        <p:spPr bwMode="auto">
          <a:xfrm flipH="1">
            <a:off x="4537345" y="4668351"/>
            <a:ext cx="161255" cy="69580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9" name="曲線コネクタ 63"/>
          <p:cNvCxnSpPr>
            <a:cxnSpLocks noChangeShapeType="1"/>
            <a:stCxn id="55" idx="3"/>
            <a:endCxn id="61" idx="3"/>
          </p:cNvCxnSpPr>
          <p:nvPr/>
        </p:nvCxnSpPr>
        <p:spPr bwMode="auto">
          <a:xfrm rot="10800000" flipV="1">
            <a:off x="2639436" y="4363850"/>
            <a:ext cx="11322" cy="1050330"/>
          </a:xfrm>
          <a:prstGeom prst="curvedConnector3">
            <a:avLst>
              <a:gd name="adj1" fmla="val 3076394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0" name="テキスト ボックス 67"/>
          <p:cNvSpPr txBox="1">
            <a:spLocks noChangeArrowheads="1"/>
          </p:cNvSpPr>
          <p:nvPr/>
        </p:nvSpPr>
        <p:spPr bwMode="auto">
          <a:xfrm>
            <a:off x="2650758" y="3300274"/>
            <a:ext cx="1160491" cy="360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100" dirty="0">
                <a:latin typeface="Times New Roman" charset="0"/>
                <a:cs typeface="Times New Roman" charset="0"/>
              </a:rPr>
              <a:t>Inter-view </a:t>
            </a:r>
          </a:p>
          <a:p>
            <a:pPr eaLnBrk="1" hangingPunct="1"/>
            <a:r>
              <a:rPr kumimoji="1" lang="en-US" altLang="ja-JP" sz="1100" dirty="0">
                <a:latin typeface="Times New Roman" charset="0"/>
                <a:cs typeface="Times New Roman" charset="0"/>
              </a:rPr>
              <a:t>reference picture</a:t>
            </a:r>
            <a:endParaRPr kumimoji="1" lang="ja-JP" altLang="en-US" sz="1100" dirty="0">
              <a:latin typeface="Times New Roman" charset="0"/>
              <a:cs typeface="Times New Roman" charset="0"/>
            </a:endParaRPr>
          </a:p>
        </p:txBody>
      </p:sp>
      <p:sp>
        <p:nvSpPr>
          <p:cNvPr id="81" name="テキスト ボックス 68"/>
          <p:cNvSpPr txBox="1">
            <a:spLocks noChangeArrowheads="1"/>
          </p:cNvSpPr>
          <p:nvPr/>
        </p:nvSpPr>
        <p:spPr bwMode="auto">
          <a:xfrm>
            <a:off x="2650758" y="5604908"/>
            <a:ext cx="1160491" cy="358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100" dirty="0">
                <a:latin typeface="Times New Roman" charset="0"/>
                <a:cs typeface="Times New Roman" charset="0"/>
              </a:rPr>
              <a:t>Inter-view </a:t>
            </a:r>
          </a:p>
          <a:p>
            <a:pPr eaLnBrk="1" hangingPunct="1"/>
            <a:r>
              <a:rPr kumimoji="1" lang="en-US" altLang="ja-JP" sz="1100" dirty="0">
                <a:latin typeface="Times New Roman" charset="0"/>
                <a:cs typeface="Times New Roman" charset="0"/>
              </a:rPr>
              <a:t>reference picture</a:t>
            </a:r>
            <a:endParaRPr kumimoji="1" lang="ja-JP" altLang="en-US" sz="1100" dirty="0">
              <a:latin typeface="Times New Roman" charset="0"/>
              <a:cs typeface="Times New Roman" charset="0"/>
            </a:endParaRPr>
          </a:p>
        </p:txBody>
      </p:sp>
      <p:grpSp>
        <p:nvGrpSpPr>
          <p:cNvPr id="82" name="グループ化 71"/>
          <p:cNvGrpSpPr>
            <a:grpSpLocks/>
          </p:cNvGrpSpPr>
          <p:nvPr/>
        </p:nvGrpSpPr>
        <p:grpSpPr bwMode="auto">
          <a:xfrm>
            <a:off x="1699721" y="3586366"/>
            <a:ext cx="427400" cy="194702"/>
            <a:chOff x="3724106" y="346135"/>
            <a:chExt cx="478880" cy="233756"/>
          </a:xfrm>
        </p:grpSpPr>
        <p:sp>
          <p:nvSpPr>
            <p:cNvPr id="83" name="二等辺三角形 70"/>
            <p:cNvSpPr>
              <a:spLocks noChangeArrowheads="1"/>
            </p:cNvSpPr>
            <p:nvPr/>
          </p:nvSpPr>
          <p:spPr bwMode="auto">
            <a:xfrm rot="5400000">
              <a:off x="3735606" y="348385"/>
              <a:ext cx="210755" cy="23375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" name="正方形/長方形 69"/>
            <p:cNvSpPr>
              <a:spLocks noChangeArrowheads="1"/>
            </p:cNvSpPr>
            <p:nvPr/>
          </p:nvSpPr>
          <p:spPr bwMode="auto">
            <a:xfrm>
              <a:off x="3877470" y="346135"/>
              <a:ext cx="325516" cy="233756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5" name="グループ化 72"/>
          <p:cNvGrpSpPr>
            <a:grpSpLocks/>
          </p:cNvGrpSpPr>
          <p:nvPr/>
        </p:nvGrpSpPr>
        <p:grpSpPr bwMode="auto">
          <a:xfrm>
            <a:off x="1718120" y="4587691"/>
            <a:ext cx="425985" cy="194702"/>
            <a:chOff x="3724106" y="346135"/>
            <a:chExt cx="478880" cy="233756"/>
          </a:xfrm>
        </p:grpSpPr>
        <p:sp>
          <p:nvSpPr>
            <p:cNvPr id="86" name="二等辺三角形 73"/>
            <p:cNvSpPr>
              <a:spLocks noChangeArrowheads="1"/>
            </p:cNvSpPr>
            <p:nvPr/>
          </p:nvSpPr>
          <p:spPr bwMode="auto">
            <a:xfrm rot="5400000">
              <a:off x="3735606" y="348385"/>
              <a:ext cx="210755" cy="23375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" name="正方形/長方形 74"/>
            <p:cNvSpPr>
              <a:spLocks noChangeArrowheads="1"/>
            </p:cNvSpPr>
            <p:nvPr/>
          </p:nvSpPr>
          <p:spPr bwMode="auto">
            <a:xfrm>
              <a:off x="3877470" y="346135"/>
              <a:ext cx="325516" cy="233756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8" name="グループ化 75"/>
          <p:cNvGrpSpPr>
            <a:grpSpLocks/>
          </p:cNvGrpSpPr>
          <p:nvPr/>
        </p:nvGrpSpPr>
        <p:grpSpPr bwMode="auto">
          <a:xfrm>
            <a:off x="1718120" y="5457889"/>
            <a:ext cx="425985" cy="194701"/>
            <a:chOff x="3724106" y="346135"/>
            <a:chExt cx="478880" cy="233756"/>
          </a:xfrm>
        </p:grpSpPr>
        <p:sp>
          <p:nvSpPr>
            <p:cNvPr id="89" name="二等辺三角形 76"/>
            <p:cNvSpPr>
              <a:spLocks noChangeArrowheads="1"/>
            </p:cNvSpPr>
            <p:nvPr/>
          </p:nvSpPr>
          <p:spPr bwMode="auto">
            <a:xfrm rot="5400000">
              <a:off x="3735606" y="348385"/>
              <a:ext cx="210755" cy="23375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" name="正方形/長方形 77"/>
            <p:cNvSpPr>
              <a:spLocks noChangeArrowheads="1"/>
            </p:cNvSpPr>
            <p:nvPr/>
          </p:nvSpPr>
          <p:spPr bwMode="auto">
            <a:xfrm>
              <a:off x="3877470" y="346135"/>
              <a:ext cx="325516" cy="233756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91" name="テキスト ボックス 79"/>
          <p:cNvSpPr txBox="1">
            <a:spLocks noChangeArrowheads="1"/>
          </p:cNvSpPr>
          <p:nvPr/>
        </p:nvSpPr>
        <p:spPr bwMode="auto">
          <a:xfrm>
            <a:off x="4656143" y="4823452"/>
            <a:ext cx="769887" cy="178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800">
                <a:latin typeface="Times New Roman" charset="0"/>
                <a:cs typeface="Times New Roman" charset="0"/>
              </a:rPr>
              <a:t>CodingBlock</a:t>
            </a:r>
            <a:endParaRPr kumimoji="1" lang="ja-JP" altLang="en-US" sz="800">
              <a:latin typeface="Times New Roman" charset="0"/>
              <a:cs typeface="Times New Roman" charset="0"/>
            </a:endParaRPr>
          </a:p>
        </p:txBody>
      </p:sp>
      <p:sp>
        <p:nvSpPr>
          <p:cNvPr id="95" name="テキスト ボックス 58"/>
          <p:cNvSpPr txBox="1">
            <a:spLocks noChangeArrowheads="1"/>
          </p:cNvSpPr>
          <p:nvPr/>
        </p:nvSpPr>
        <p:spPr bwMode="auto">
          <a:xfrm>
            <a:off x="4269784" y="3247294"/>
            <a:ext cx="905749" cy="180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800">
                <a:latin typeface="Times New Roman" charset="0"/>
                <a:cs typeface="Times New Roman" charset="0"/>
              </a:rPr>
              <a:t>CodingRefBlock</a:t>
            </a:r>
            <a:endParaRPr kumimoji="1" lang="ja-JP" altLang="en-US" sz="800">
              <a:latin typeface="Times New Roman" charset="0"/>
              <a:cs typeface="Times New Roman" charset="0"/>
            </a:endParaRPr>
          </a:p>
        </p:txBody>
      </p:sp>
      <p:sp>
        <p:nvSpPr>
          <p:cNvPr id="99" name="コンテンツ プレースホルダ 2"/>
          <p:cNvSpPr txBox="1">
            <a:spLocks/>
          </p:cNvSpPr>
          <p:nvPr/>
        </p:nvSpPr>
        <p:spPr>
          <a:xfrm>
            <a:off x="575999" y="1223999"/>
            <a:ext cx="8352000" cy="275506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 algn="l" rtl="0" eaLnBrk="0" fontAlgn="base" hangingPunct="0">
              <a:lnSpc>
                <a:spcPts val="3400"/>
              </a:lnSpc>
              <a:spcBef>
                <a:spcPts val="0"/>
              </a:spcBef>
              <a:spcAft>
                <a:spcPct val="0"/>
              </a:spcAft>
              <a:buFont typeface="Arial" pitchFamily="34" charset="0"/>
              <a:buChar char="•"/>
              <a:defRPr kumimoji="1" sz="2800" baseline="0">
                <a:solidFill>
                  <a:srgbClr val="000000"/>
                </a:solidFill>
                <a:latin typeface="Arial"/>
                <a:ea typeface="+mn-ea"/>
                <a:cs typeface="HGP創英角ｺﾞｼｯｸUB" pitchFamily="50" charset="-128"/>
              </a:defRPr>
            </a:lvl1pPr>
            <a:lvl2pPr marL="742950" indent="-285750" algn="l" rtl="0" eaLnBrk="0" fontAlgn="base" hangingPunct="0">
              <a:lnSpc>
                <a:spcPts val="3400"/>
              </a:lnSpc>
              <a:spcBef>
                <a:spcPts val="0"/>
              </a:spcBef>
              <a:spcAft>
                <a:spcPct val="0"/>
              </a:spcAft>
              <a:buFont typeface="Arial" pitchFamily="34" charset="0"/>
              <a:buChar char="•"/>
              <a:defRPr kumimoji="1" sz="2400" baseline="0">
                <a:solidFill>
                  <a:srgbClr val="000000"/>
                </a:solidFill>
                <a:latin typeface="Arial"/>
                <a:ea typeface="+mn-ea"/>
                <a:cs typeface="HGP創英角ｺﾞｼｯｸUB" pitchFamily="50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  <a:cs typeface="HGP創英角ｺﾞｼｯｸUB" pitchFamily="50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  <a:cs typeface="HGP創英角ｺﾞｼｯｸUB" pitchFamily="50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  <a:cs typeface="HGP創英角ｺﾞｼｯｸUB" pitchFamily="50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600" dirty="0" smtClean="0">
                <a:latin typeface="Arial" pitchFamily="34" charset="0"/>
                <a:cs typeface="Arial" pitchFamily="34" charset="0"/>
              </a:rPr>
              <a:t>Situation</a:t>
            </a:r>
          </a:p>
          <a:p>
            <a:pPr lvl="1">
              <a:lnSpc>
                <a:spcPct val="100000"/>
              </a:lnSpc>
            </a:pPr>
            <a:r>
              <a:rPr lang="en-US" altLang="ja-JP" sz="1200" b="1" dirty="0" smtClean="0">
                <a:latin typeface="Arial" pitchFamily="34" charset="0"/>
                <a:cs typeface="Arial" pitchFamily="34" charset="0"/>
              </a:rPr>
              <a:t>V1</a:t>
            </a:r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 refers to </a:t>
            </a:r>
            <a:r>
              <a:rPr lang="en-US" altLang="ja-JP" sz="1200" b="1" dirty="0" smtClean="0">
                <a:latin typeface="Arial" pitchFamily="34" charset="0"/>
                <a:cs typeface="Arial" pitchFamily="34" charset="0"/>
              </a:rPr>
              <a:t>V0</a:t>
            </a:r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n-US" altLang="ja-JP" sz="1200" b="1" dirty="0" smtClean="0">
                <a:latin typeface="Arial" pitchFamily="34" charset="0"/>
                <a:cs typeface="Arial" pitchFamily="34" charset="0"/>
              </a:rPr>
              <a:t>V2</a:t>
            </a:r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 as inter-view reference pictures.</a:t>
            </a:r>
          </a:p>
          <a:p>
            <a:pPr lvl="1">
              <a:lnSpc>
                <a:spcPct val="100000"/>
              </a:lnSpc>
            </a:pPr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Coding inter-view vector </a:t>
            </a:r>
          </a:p>
          <a:p>
            <a:pPr lvl="2"/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Current block in </a:t>
            </a:r>
            <a:r>
              <a:rPr lang="en-US" altLang="ja-JP" sz="1200" b="1" dirty="0" smtClean="0">
                <a:latin typeface="Arial" pitchFamily="34" charset="0"/>
                <a:cs typeface="Arial" pitchFamily="34" charset="0"/>
              </a:rPr>
              <a:t>V1</a:t>
            </a:r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 refers to reference block in </a:t>
            </a:r>
            <a:r>
              <a:rPr lang="en-US" altLang="ja-JP" sz="1200" b="1" dirty="0" smtClean="0">
                <a:latin typeface="Arial" pitchFamily="34" charset="0"/>
                <a:cs typeface="Arial" pitchFamily="34" charset="0"/>
              </a:rPr>
              <a:t>V0.</a:t>
            </a:r>
          </a:p>
          <a:p>
            <a:pPr lvl="1">
              <a:lnSpc>
                <a:spcPct val="100000"/>
              </a:lnSpc>
            </a:pPr>
            <a:r>
              <a:rPr lang="en-US" altLang="ja-JP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Neighboring inter-view vector</a:t>
            </a:r>
          </a:p>
          <a:p>
            <a:pPr lvl="2"/>
            <a:r>
              <a:rPr lang="en-US" altLang="ja-JP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Co-located block in </a:t>
            </a:r>
            <a:r>
              <a:rPr lang="en-US" altLang="ja-JP" sz="1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V1</a:t>
            </a:r>
            <a:r>
              <a:rPr lang="en-US" altLang="ja-JP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refers to reference block in </a:t>
            </a:r>
            <a:r>
              <a:rPr lang="en-US" altLang="ja-JP" sz="1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V2.</a:t>
            </a:r>
          </a:p>
          <a:p>
            <a:pPr>
              <a:lnSpc>
                <a:spcPct val="100000"/>
              </a:lnSpc>
            </a:pPr>
            <a:r>
              <a:rPr lang="en-US" altLang="ja-JP" sz="1400" dirty="0" smtClean="0">
                <a:latin typeface="Arial" pitchFamily="34" charset="0"/>
                <a:cs typeface="Arial" pitchFamily="34" charset="0"/>
              </a:rPr>
              <a:t>Scaling method</a:t>
            </a:r>
          </a:p>
          <a:p>
            <a:pPr lvl="1">
              <a:lnSpc>
                <a:spcPct val="100000"/>
              </a:lnSpc>
            </a:pPr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Co-located inter-view vector is scaled with the difference of (</a:t>
            </a:r>
            <a:r>
              <a:rPr lang="en-US" altLang="ja-JP" sz="1200" b="1" dirty="0" smtClean="0">
                <a:latin typeface="Arial" pitchFamily="34" charset="0"/>
                <a:cs typeface="Arial" pitchFamily="34" charset="0"/>
              </a:rPr>
              <a:t>V1-V0</a:t>
            </a:r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) and (</a:t>
            </a:r>
            <a:r>
              <a:rPr lang="en-US" altLang="ja-JP" sz="1200" b="1" dirty="0" smtClean="0">
                <a:latin typeface="Arial" pitchFamily="34" charset="0"/>
                <a:cs typeface="Arial" pitchFamily="34" charset="0"/>
              </a:rPr>
              <a:t>V1-V2</a:t>
            </a:r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).</a:t>
            </a:r>
            <a:endParaRPr lang="ja-JP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6" name="テキスト ボックス 78"/>
          <p:cNvSpPr txBox="1">
            <a:spLocks noChangeArrowheads="1"/>
          </p:cNvSpPr>
          <p:nvPr/>
        </p:nvSpPr>
        <p:spPr bwMode="auto">
          <a:xfrm>
            <a:off x="4481696" y="5669146"/>
            <a:ext cx="8636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eaLnBrk="1" hangingPunct="1"/>
            <a:r>
              <a:rPr kumimoji="1" lang="en-US" altLang="ja-JP" sz="800" dirty="0" err="1">
                <a:latin typeface="Times New Roman" charset="0"/>
                <a:cs typeface="Times New Roman" charset="0"/>
              </a:rPr>
              <a:t>NeibRefBlock</a:t>
            </a:r>
            <a:endParaRPr kumimoji="1" lang="ja-JP" altLang="en-US" sz="800" dirty="0">
              <a:latin typeface="Times New Roman" charset="0"/>
              <a:cs typeface="Times New Roman" charset="0"/>
            </a:endParaRPr>
          </a:p>
        </p:txBody>
      </p:sp>
      <p:cxnSp>
        <p:nvCxnSpPr>
          <p:cNvPr id="97" name="曲線コネクタ 96"/>
          <p:cNvCxnSpPr>
            <a:cxnSpLocks noChangeShapeType="1"/>
          </p:cNvCxnSpPr>
          <p:nvPr/>
        </p:nvCxnSpPr>
        <p:spPr bwMode="auto">
          <a:xfrm rot="16200000" flipH="1">
            <a:off x="4716830" y="4414826"/>
            <a:ext cx="142875" cy="323850"/>
          </a:xfrm>
          <a:prstGeom prst="curvedConnector3">
            <a:avLst>
              <a:gd name="adj1" fmla="val -111491"/>
            </a:avLst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8" name="テキスト ボックス 78"/>
          <p:cNvSpPr txBox="1">
            <a:spLocks noChangeArrowheads="1"/>
          </p:cNvSpPr>
          <p:nvPr/>
        </p:nvSpPr>
        <p:spPr bwMode="auto">
          <a:xfrm>
            <a:off x="4064576" y="4144793"/>
            <a:ext cx="86201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eaLnBrk="1" hangingPunct="1"/>
            <a:r>
              <a:rPr kumimoji="1" lang="en-US" altLang="ja-JP" sz="800" dirty="0" err="1">
                <a:latin typeface="Times New Roman" charset="0"/>
                <a:cs typeface="Times New Roman" charset="0"/>
              </a:rPr>
              <a:t>NeibBlock</a:t>
            </a:r>
            <a:endParaRPr kumimoji="1" lang="ja-JP" altLang="en-US" sz="800" dirty="0">
              <a:latin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52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75999" y="1224000"/>
            <a:ext cx="8352000" cy="5040000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CA" altLang="ja-JP" sz="1800" b="1" dirty="0" smtClean="0">
                <a:solidFill>
                  <a:schemeClr val="tx1"/>
                </a:solidFill>
              </a:rPr>
              <a:t>Coding Structure is changed.</a:t>
            </a:r>
          </a:p>
          <a:p>
            <a:pPr lvl="1">
              <a:lnSpc>
                <a:spcPct val="130000"/>
              </a:lnSpc>
            </a:pPr>
            <a:r>
              <a:rPr lang="en-CA" altLang="ja-JP" sz="1600" b="1" dirty="0" smtClean="0">
                <a:solidFill>
                  <a:schemeClr val="tx1"/>
                </a:solidFill>
              </a:rPr>
              <a:t>IVS runs in case of referring to two inter-view reference pictures at least.</a:t>
            </a:r>
          </a:p>
          <a:p>
            <a:pPr lvl="1">
              <a:lnSpc>
                <a:spcPct val="130000"/>
              </a:lnSpc>
            </a:pPr>
            <a:r>
              <a:rPr lang="en-CA" altLang="ja-JP" sz="1600" b="1" dirty="0" smtClean="0">
                <a:solidFill>
                  <a:schemeClr val="tx1"/>
                </a:solidFill>
              </a:rPr>
              <a:t>IVS runs in only video 2 which refers to video0 and video1 in this experiment.</a:t>
            </a:r>
            <a:endParaRPr lang="en-CA" altLang="ja-JP" sz="1400" dirty="0" smtClean="0"/>
          </a:p>
          <a:p>
            <a:pPr>
              <a:lnSpc>
                <a:spcPct val="130000"/>
              </a:lnSpc>
            </a:pPr>
            <a:r>
              <a:rPr lang="en-CA" altLang="ja-JP" sz="1800" b="1" dirty="0" smtClean="0">
                <a:solidFill>
                  <a:schemeClr val="tx1"/>
                </a:solidFill>
              </a:rPr>
              <a:t>Test 1</a:t>
            </a:r>
            <a:endParaRPr lang="en-CA" altLang="ja-JP" sz="2000" b="1" dirty="0" smtClean="0">
              <a:solidFill>
                <a:schemeClr val="tx1"/>
              </a:solidFill>
            </a:endParaRPr>
          </a:p>
          <a:p>
            <a:pPr lvl="1">
              <a:lnSpc>
                <a:spcPct val="130000"/>
              </a:lnSpc>
            </a:pPr>
            <a:r>
              <a:rPr lang="en-CA" altLang="ja-JP" sz="1600" b="1" dirty="0" smtClean="0">
                <a:solidFill>
                  <a:schemeClr val="tx1"/>
                </a:solidFill>
              </a:rPr>
              <a:t>Anchor is created with </a:t>
            </a:r>
            <a:r>
              <a:rPr lang="en-CA" altLang="ja-JP" sz="1600" b="1" dirty="0" smtClean="0">
                <a:solidFill>
                  <a:srgbClr val="FF0000"/>
                </a:solidFill>
              </a:rPr>
              <a:t>unused IVS</a:t>
            </a:r>
            <a:r>
              <a:rPr lang="en-CA" altLang="ja-JP" sz="1600" b="1" dirty="0" smtClean="0">
                <a:solidFill>
                  <a:schemeClr val="tx1"/>
                </a:solidFill>
              </a:rPr>
              <a:t>.</a:t>
            </a:r>
          </a:p>
          <a:p>
            <a:pPr lvl="1">
              <a:lnSpc>
                <a:spcPct val="130000"/>
              </a:lnSpc>
            </a:pPr>
            <a:r>
              <a:rPr lang="en-CA" altLang="ja-JP" sz="1600" b="1" dirty="0" smtClean="0">
                <a:solidFill>
                  <a:schemeClr val="tx1"/>
                </a:solidFill>
              </a:rPr>
              <a:t>Proposal is </a:t>
            </a:r>
            <a:r>
              <a:rPr lang="en-CA" altLang="ja-JP" sz="1600" b="1" dirty="0" smtClean="0">
                <a:solidFill>
                  <a:srgbClr val="FF0000"/>
                </a:solidFill>
              </a:rPr>
              <a:t>IVS for AMVP and TMVP</a:t>
            </a:r>
            <a:r>
              <a:rPr lang="en-CA" altLang="ja-JP" sz="1600" b="1" dirty="0" smtClean="0">
                <a:solidFill>
                  <a:schemeClr val="tx1"/>
                </a:solidFill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CA" altLang="ja-JP" sz="2000" b="1" dirty="0" smtClean="0">
                <a:solidFill>
                  <a:schemeClr val="tx1"/>
                </a:solidFill>
              </a:rPr>
              <a:t>Test 2</a:t>
            </a:r>
          </a:p>
          <a:p>
            <a:pPr lvl="1">
              <a:lnSpc>
                <a:spcPct val="130000"/>
              </a:lnSpc>
            </a:pPr>
            <a:r>
              <a:rPr lang="en-CA" altLang="ja-JP" sz="1600" b="1" dirty="0" smtClean="0">
                <a:solidFill>
                  <a:schemeClr val="tx1"/>
                </a:solidFill>
              </a:rPr>
              <a:t>Anchor is created with </a:t>
            </a:r>
            <a:r>
              <a:rPr lang="en-CA" altLang="ja-JP" sz="1600" b="1" dirty="0" smtClean="0">
                <a:solidFill>
                  <a:srgbClr val="FF0000"/>
                </a:solidFill>
              </a:rPr>
              <a:t>IVS for TMVP</a:t>
            </a:r>
            <a:r>
              <a:rPr lang="en-CA" altLang="ja-JP" sz="1600" b="1" dirty="0" smtClean="0">
                <a:solidFill>
                  <a:schemeClr val="tx1"/>
                </a:solidFill>
              </a:rPr>
              <a:t> </a:t>
            </a:r>
            <a:r>
              <a:rPr lang="en-CA" altLang="ja-JP" sz="1600" b="1" smtClean="0">
                <a:solidFill>
                  <a:schemeClr val="tx1"/>
                </a:solidFill>
              </a:rPr>
              <a:t>(</a:t>
            </a:r>
            <a:r>
              <a:rPr lang="en-CA" altLang="ja-JP" sz="1600" b="1" smtClean="0">
                <a:solidFill>
                  <a:schemeClr val="tx1"/>
                </a:solidFill>
              </a:rPr>
              <a:t>JCT3V-C0115</a:t>
            </a:r>
            <a:r>
              <a:rPr lang="en-CA" altLang="ja-JP" sz="1600" b="1" dirty="0" smtClean="0">
                <a:solidFill>
                  <a:schemeClr val="tx1"/>
                </a:solidFill>
              </a:rPr>
              <a:t>)</a:t>
            </a:r>
          </a:p>
          <a:p>
            <a:pPr lvl="1">
              <a:lnSpc>
                <a:spcPct val="130000"/>
              </a:lnSpc>
            </a:pPr>
            <a:r>
              <a:rPr lang="en-CA" altLang="ja-JP" sz="1600" b="1" dirty="0">
                <a:solidFill>
                  <a:schemeClr val="tx1"/>
                </a:solidFill>
              </a:rPr>
              <a:t>Proposal is </a:t>
            </a:r>
            <a:r>
              <a:rPr lang="en-CA" altLang="ja-JP" sz="1600" b="1" dirty="0">
                <a:solidFill>
                  <a:srgbClr val="FF0000"/>
                </a:solidFill>
              </a:rPr>
              <a:t>IVS for AMVP and TMVP</a:t>
            </a:r>
            <a:r>
              <a:rPr lang="en-CA" altLang="ja-JP" sz="1600" b="1" dirty="0">
                <a:solidFill>
                  <a:schemeClr val="tx1"/>
                </a:solidFill>
              </a:rPr>
              <a:t>.</a:t>
            </a:r>
          </a:p>
          <a:p>
            <a:pPr lvl="1">
              <a:lnSpc>
                <a:spcPct val="130000"/>
              </a:lnSpc>
            </a:pPr>
            <a:endParaRPr lang="en-CA" altLang="ja-JP" sz="1600" b="1" dirty="0" smtClean="0">
              <a:solidFill>
                <a:schemeClr val="tx1"/>
              </a:solidFill>
            </a:endParaRPr>
          </a:p>
          <a:p>
            <a:pPr lvl="1">
              <a:lnSpc>
                <a:spcPct val="130000"/>
              </a:lnSpc>
            </a:pPr>
            <a:endParaRPr lang="en-CA" altLang="ja-JP" sz="1600" b="1" dirty="0" smtClean="0">
              <a:solidFill>
                <a:schemeClr val="tx1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Experimental results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5</a:t>
            </a:fld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>
                <a:ea typeface="HGPｺﾞｼｯｸE" pitchFamily="50" charset="-128"/>
                <a:cs typeface="Arial" pitchFamily="34" charset="0"/>
              </a:rPr>
              <a:t>JCT3V-B0038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8" name="テキスト ボックス 87"/>
          <p:cNvSpPr txBox="1">
            <a:spLocks noChangeArrowheads="1"/>
          </p:cNvSpPr>
          <p:nvPr/>
        </p:nvSpPr>
        <p:spPr bwMode="auto">
          <a:xfrm>
            <a:off x="4100509" y="4667783"/>
            <a:ext cx="484707" cy="250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200">
                <a:latin typeface="Times New Roman" charset="0"/>
                <a:cs typeface="Times New Roman" charset="0"/>
              </a:rPr>
              <a:t>0</a:t>
            </a:r>
            <a:endParaRPr kumimoji="1" lang="ja-JP" altLang="en-US" sz="1200">
              <a:latin typeface="Times New Roman" charset="0"/>
              <a:cs typeface="Times New Roman" charset="0"/>
            </a:endParaRPr>
          </a:p>
        </p:txBody>
      </p:sp>
      <p:sp>
        <p:nvSpPr>
          <p:cNvPr id="19" name="テキスト ボックス 88"/>
          <p:cNvSpPr txBox="1">
            <a:spLocks noChangeArrowheads="1"/>
          </p:cNvSpPr>
          <p:nvPr/>
        </p:nvSpPr>
        <p:spPr bwMode="auto">
          <a:xfrm>
            <a:off x="5346899" y="4672929"/>
            <a:ext cx="484707" cy="250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200">
                <a:latin typeface="Times New Roman" charset="0"/>
                <a:cs typeface="Times New Roman" charset="0"/>
              </a:rPr>
              <a:t>1</a:t>
            </a:r>
            <a:endParaRPr kumimoji="1" lang="ja-JP" altLang="en-US" sz="1200">
              <a:latin typeface="Times New Roman" charset="0"/>
              <a:cs typeface="Times New Roman" charset="0"/>
            </a:endParaRPr>
          </a:p>
        </p:txBody>
      </p:sp>
      <p:sp>
        <p:nvSpPr>
          <p:cNvPr id="20" name="正方形/長方形 89"/>
          <p:cNvSpPr>
            <a:spLocks noChangeArrowheads="1"/>
          </p:cNvSpPr>
          <p:nvPr/>
        </p:nvSpPr>
        <p:spPr bwMode="auto">
          <a:xfrm>
            <a:off x="4100509" y="5274980"/>
            <a:ext cx="344887" cy="379497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sz="1800" dirty="0">
                <a:latin typeface="Times New Roman" charset="0"/>
                <a:cs typeface="Times New Roman" charset="0"/>
              </a:rPr>
              <a:t>I</a:t>
            </a:r>
            <a:endParaRPr lang="ja-JP" altLang="en-US" sz="1800" dirty="0">
              <a:latin typeface="Times New Roman" charset="0"/>
              <a:cs typeface="Times New Roman" charset="0"/>
            </a:endParaRPr>
          </a:p>
        </p:txBody>
      </p:sp>
      <p:sp>
        <p:nvSpPr>
          <p:cNvPr id="21" name="正方形/長方形 90"/>
          <p:cNvSpPr>
            <a:spLocks noChangeArrowheads="1"/>
          </p:cNvSpPr>
          <p:nvPr/>
        </p:nvSpPr>
        <p:spPr bwMode="auto">
          <a:xfrm>
            <a:off x="4750336" y="5274980"/>
            <a:ext cx="346219" cy="379497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altLang="ja-JP" sz="1800">
                <a:latin typeface="Times New Roman" charset="0"/>
                <a:cs typeface="Times New Roman" charset="0"/>
              </a:rPr>
              <a:t>B</a:t>
            </a:r>
            <a:endParaRPr lang="ja-JP" altLang="en-US" sz="1800">
              <a:latin typeface="Times New Roman" charset="0"/>
              <a:cs typeface="Times New Roman" charset="0"/>
            </a:endParaRPr>
          </a:p>
        </p:txBody>
      </p:sp>
      <p:sp>
        <p:nvSpPr>
          <p:cNvPr id="22" name="正方形/長方形 91"/>
          <p:cNvSpPr>
            <a:spLocks noChangeArrowheads="1"/>
          </p:cNvSpPr>
          <p:nvPr/>
        </p:nvSpPr>
        <p:spPr bwMode="auto">
          <a:xfrm>
            <a:off x="5420137" y="5274980"/>
            <a:ext cx="346219" cy="379497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altLang="ja-JP" sz="1800" dirty="0">
                <a:latin typeface="Times New Roman" charset="0"/>
                <a:cs typeface="Times New Roman" charset="0"/>
              </a:rPr>
              <a:t>P</a:t>
            </a:r>
            <a:endParaRPr lang="ja-JP" altLang="en-US" sz="1800" dirty="0">
              <a:latin typeface="Times New Roman" charset="0"/>
              <a:cs typeface="Times New Roman" charset="0"/>
            </a:endParaRPr>
          </a:p>
        </p:txBody>
      </p:sp>
      <p:cxnSp>
        <p:nvCxnSpPr>
          <p:cNvPr id="23" name="曲線コネクタ 93"/>
          <p:cNvCxnSpPr>
            <a:cxnSpLocks noChangeShapeType="1"/>
            <a:stCxn id="20" idx="0"/>
            <a:endCxn id="22" idx="0"/>
          </p:cNvCxnSpPr>
          <p:nvPr/>
        </p:nvCxnSpPr>
        <p:spPr bwMode="auto">
          <a:xfrm rot="5400000" flipH="1" flipV="1">
            <a:off x="4933613" y="4615166"/>
            <a:ext cx="10291" cy="1319628"/>
          </a:xfrm>
          <a:prstGeom prst="curvedConnector3">
            <a:avLst>
              <a:gd name="adj1" fmla="val 2882713"/>
            </a:avLst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" name="曲線コネクタ 94"/>
          <p:cNvCxnSpPr>
            <a:cxnSpLocks noChangeShapeType="1"/>
            <a:stCxn id="21" idx="0"/>
            <a:endCxn id="20" idx="0"/>
          </p:cNvCxnSpPr>
          <p:nvPr/>
        </p:nvCxnSpPr>
        <p:spPr bwMode="auto">
          <a:xfrm rot="16200000" flipV="1">
            <a:off x="4598713" y="4950066"/>
            <a:ext cx="10291" cy="649827"/>
          </a:xfrm>
          <a:prstGeom prst="curvedConnector3">
            <a:avLst>
              <a:gd name="adj1" fmla="val 1800000"/>
            </a:avLst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" name="テキスト ボックス 95"/>
          <p:cNvSpPr txBox="1">
            <a:spLocks noChangeArrowheads="1"/>
          </p:cNvSpPr>
          <p:nvPr/>
        </p:nvSpPr>
        <p:spPr bwMode="auto">
          <a:xfrm>
            <a:off x="4751669" y="4667783"/>
            <a:ext cx="484707" cy="250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200">
                <a:latin typeface="Times New Roman" charset="0"/>
                <a:cs typeface="Times New Roman" charset="0"/>
              </a:rPr>
              <a:t>2</a:t>
            </a:r>
            <a:endParaRPr kumimoji="1" lang="ja-JP" altLang="en-US" sz="1200">
              <a:latin typeface="Times New Roman" charset="0"/>
              <a:cs typeface="Times New Roman" charset="0"/>
            </a:endParaRPr>
          </a:p>
        </p:txBody>
      </p:sp>
      <p:cxnSp>
        <p:nvCxnSpPr>
          <p:cNvPr id="26" name="曲線コネクタ 101"/>
          <p:cNvCxnSpPr>
            <a:cxnSpLocks noChangeShapeType="1"/>
            <a:stCxn id="21" idx="0"/>
            <a:endCxn id="22" idx="0"/>
          </p:cNvCxnSpPr>
          <p:nvPr/>
        </p:nvCxnSpPr>
        <p:spPr bwMode="auto">
          <a:xfrm rot="5400000" flipH="1" flipV="1">
            <a:off x="5258527" y="4940079"/>
            <a:ext cx="10291" cy="669801"/>
          </a:xfrm>
          <a:prstGeom prst="curvedConnector3">
            <a:avLst>
              <a:gd name="adj1" fmla="val 1800000"/>
            </a:avLst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" name="直線矢印コネクタ 116"/>
          <p:cNvCxnSpPr>
            <a:cxnSpLocks noChangeShapeType="1"/>
          </p:cNvCxnSpPr>
          <p:nvPr/>
        </p:nvCxnSpPr>
        <p:spPr bwMode="auto">
          <a:xfrm>
            <a:off x="4179093" y="5975622"/>
            <a:ext cx="1665847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2" name="テキスト ボックス 118"/>
          <p:cNvSpPr txBox="1">
            <a:spLocks noChangeArrowheads="1"/>
          </p:cNvSpPr>
          <p:nvPr/>
        </p:nvSpPr>
        <p:spPr bwMode="auto">
          <a:xfrm>
            <a:off x="2960650" y="4685791"/>
            <a:ext cx="1139860" cy="237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100" dirty="0">
                <a:latin typeface="Times New Roman" charset="0"/>
                <a:cs typeface="Times New Roman" charset="0"/>
              </a:rPr>
              <a:t>coding order</a:t>
            </a:r>
            <a:endParaRPr kumimoji="1" lang="ja-JP" altLang="en-US" sz="1100" dirty="0">
              <a:latin typeface="Times New Roman" charset="0"/>
              <a:cs typeface="Times New Roman" charset="0"/>
            </a:endParaRPr>
          </a:p>
        </p:txBody>
      </p:sp>
      <p:sp>
        <p:nvSpPr>
          <p:cNvPr id="40" name="テキスト ボックス 129"/>
          <p:cNvSpPr txBox="1">
            <a:spLocks noChangeArrowheads="1"/>
          </p:cNvSpPr>
          <p:nvPr/>
        </p:nvSpPr>
        <p:spPr bwMode="auto">
          <a:xfrm>
            <a:off x="3043208" y="5846345"/>
            <a:ext cx="1299654" cy="237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100" dirty="0">
                <a:latin typeface="Times New Roman" charset="0"/>
                <a:cs typeface="Times New Roman" charset="0"/>
              </a:rPr>
              <a:t>spatial order</a:t>
            </a:r>
            <a:endParaRPr kumimoji="1" lang="ja-JP" altLang="en-US" sz="1100" dirty="0">
              <a:latin typeface="Times New Roman" charset="0"/>
              <a:cs typeface="Times New Roman" charset="0"/>
            </a:endParaRPr>
          </a:p>
        </p:txBody>
      </p:sp>
      <p:sp>
        <p:nvSpPr>
          <p:cNvPr id="41" name="テキスト ボックス 126"/>
          <p:cNvSpPr txBox="1">
            <a:spLocks noChangeArrowheads="1"/>
          </p:cNvSpPr>
          <p:nvPr/>
        </p:nvSpPr>
        <p:spPr bwMode="auto">
          <a:xfrm>
            <a:off x="4056455" y="5649328"/>
            <a:ext cx="777882" cy="237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050" dirty="0" smtClean="0">
                <a:latin typeface="Times New Roman" charset="0"/>
                <a:cs typeface="Times New Roman" charset="0"/>
              </a:rPr>
              <a:t>video0</a:t>
            </a:r>
            <a:endParaRPr kumimoji="1" lang="ja-JP" altLang="en-US" sz="1050" dirty="0">
              <a:latin typeface="Times New Roman" charset="0"/>
              <a:cs typeface="Times New Roman" charset="0"/>
            </a:endParaRPr>
          </a:p>
        </p:txBody>
      </p:sp>
      <p:sp>
        <p:nvSpPr>
          <p:cNvPr id="42" name="テキスト ボックス 126"/>
          <p:cNvSpPr txBox="1">
            <a:spLocks noChangeArrowheads="1"/>
          </p:cNvSpPr>
          <p:nvPr/>
        </p:nvSpPr>
        <p:spPr bwMode="auto">
          <a:xfrm>
            <a:off x="4707614" y="5645794"/>
            <a:ext cx="77788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050" b="1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video2</a:t>
            </a:r>
            <a:endParaRPr kumimoji="1" lang="ja-JP" altLang="en-US" sz="1050" b="1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43" name="テキスト ボックス 126"/>
          <p:cNvSpPr txBox="1">
            <a:spLocks noChangeArrowheads="1"/>
          </p:cNvSpPr>
          <p:nvPr/>
        </p:nvSpPr>
        <p:spPr bwMode="auto">
          <a:xfrm>
            <a:off x="5377415" y="5645793"/>
            <a:ext cx="77788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1" lang="en-US" altLang="ja-JP" sz="1050" dirty="0" smtClean="0">
                <a:latin typeface="Times New Roman" charset="0"/>
                <a:cs typeface="Times New Roman" charset="0"/>
              </a:rPr>
              <a:t>video1</a:t>
            </a:r>
            <a:endParaRPr kumimoji="1" lang="ja-JP" altLang="en-US" sz="1050" dirty="0">
              <a:latin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099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75999" y="1224000"/>
            <a:ext cx="8352000" cy="5040000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altLang="ja-JP" sz="1600" dirty="0" smtClean="0"/>
              <a:t>In comparison with </a:t>
            </a:r>
            <a:r>
              <a:rPr lang="en-US" altLang="ja-JP" sz="1600" b="1" dirty="0" smtClean="0">
                <a:solidFill>
                  <a:srgbClr val="FF0000"/>
                </a:solidFill>
              </a:rPr>
              <a:t>unused IVS</a:t>
            </a:r>
            <a:r>
              <a:rPr lang="en-US" altLang="ja-JP" sz="1600" dirty="0" smtClean="0"/>
              <a:t>, </a:t>
            </a:r>
            <a:r>
              <a:rPr lang="en-US" altLang="ja-JP" sz="1600" b="1" dirty="0">
                <a:solidFill>
                  <a:srgbClr val="FF0000"/>
                </a:solidFill>
              </a:rPr>
              <a:t>IVS for AMVP and TMVP</a:t>
            </a:r>
            <a:r>
              <a:rPr lang="en-US" altLang="ja-JP" sz="1600" dirty="0"/>
              <a:t> can achieve </a:t>
            </a:r>
            <a:r>
              <a:rPr lang="en-US" altLang="ja-JP" sz="1600" b="1" dirty="0">
                <a:solidFill>
                  <a:srgbClr val="00B050"/>
                </a:solidFill>
              </a:rPr>
              <a:t>4.8% BD-rate gain</a:t>
            </a:r>
            <a:r>
              <a:rPr lang="en-US" altLang="ja-JP" sz="1600" dirty="0"/>
              <a:t> in video 2 and </a:t>
            </a:r>
            <a:r>
              <a:rPr lang="en-US" altLang="ja-JP" sz="1600" b="1" dirty="0">
                <a:solidFill>
                  <a:srgbClr val="00B050"/>
                </a:solidFill>
              </a:rPr>
              <a:t>0.7% BD-rate gain</a:t>
            </a:r>
            <a:r>
              <a:rPr lang="en-US" altLang="ja-JP" sz="1600" dirty="0"/>
              <a:t> in all views in HTM-5.1.</a:t>
            </a:r>
          </a:p>
          <a:p>
            <a:pPr>
              <a:lnSpc>
                <a:spcPct val="130000"/>
              </a:lnSpc>
            </a:pPr>
            <a:r>
              <a:rPr lang="en-US" altLang="ja-JP" sz="1600" dirty="0"/>
              <a:t>In comparison with </a:t>
            </a:r>
            <a:r>
              <a:rPr lang="en-US" altLang="ja-JP" sz="1600" b="1" dirty="0">
                <a:solidFill>
                  <a:srgbClr val="FF0000"/>
                </a:solidFill>
              </a:rPr>
              <a:t>IVS for TMVP</a:t>
            </a:r>
            <a:r>
              <a:rPr lang="en-US" altLang="ja-JP" sz="1600" dirty="0"/>
              <a:t>, </a:t>
            </a:r>
            <a:r>
              <a:rPr lang="en-US" altLang="ja-JP" sz="1600" b="1" dirty="0">
                <a:solidFill>
                  <a:srgbClr val="FF0000"/>
                </a:solidFill>
              </a:rPr>
              <a:t>IVS for AMVP and TMVP</a:t>
            </a:r>
            <a:r>
              <a:rPr lang="en-US" altLang="ja-JP" sz="1600" dirty="0"/>
              <a:t> can achieve </a:t>
            </a:r>
            <a:r>
              <a:rPr lang="en-US" altLang="ja-JP" sz="1600" b="1" dirty="0">
                <a:solidFill>
                  <a:srgbClr val="00B050"/>
                </a:solidFill>
              </a:rPr>
              <a:t>0.2% BD-rate gain</a:t>
            </a:r>
            <a:r>
              <a:rPr lang="en-US" altLang="ja-JP" sz="1600" dirty="0"/>
              <a:t> in video 2 and </a:t>
            </a:r>
            <a:r>
              <a:rPr lang="en-US" altLang="ja-JP" sz="1600" b="1" dirty="0">
                <a:solidFill>
                  <a:srgbClr val="00B050"/>
                </a:solidFill>
              </a:rPr>
              <a:t>0.0% BD-rate gain</a:t>
            </a:r>
            <a:r>
              <a:rPr lang="en-US" altLang="ja-JP" sz="1600" dirty="0"/>
              <a:t> in all views in HTM-5.1.</a:t>
            </a:r>
            <a:endParaRPr lang="ja-JP" altLang="en-US" sz="1600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Experimental results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6</a:t>
            </a:fld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>
                <a:ea typeface="HGPｺﾞｼｯｸE" pitchFamily="50" charset="-128"/>
                <a:cs typeface="Arial" pitchFamily="34" charset="0"/>
              </a:rPr>
              <a:t>JCT3V-B0038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777076"/>
              </p:ext>
            </p:extLst>
          </p:nvPr>
        </p:nvGraphicFramePr>
        <p:xfrm>
          <a:off x="457200" y="2593199"/>
          <a:ext cx="8229601" cy="2036322"/>
        </p:xfrm>
        <a:graphic>
          <a:graphicData uri="http://schemas.openxmlformats.org/drawingml/2006/table">
            <a:tbl>
              <a:tblPr firstRow="1" firstCol="1" bandRow="1"/>
              <a:tblGrid>
                <a:gridCol w="1290401"/>
                <a:gridCol w="1157082"/>
                <a:gridCol w="1157082"/>
                <a:gridCol w="1157082"/>
                <a:gridCol w="1157082"/>
                <a:gridCol w="1157082"/>
                <a:gridCol w="1153790"/>
              </a:tblGrid>
              <a:tr h="297302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ja-JP" sz="28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　</a:t>
                      </a:r>
                      <a:r>
                        <a:rPr lang="en-US" altLang="ja-JP" sz="20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Test1</a:t>
                      </a:r>
                      <a:endParaRPr lang="ja-JP" sz="32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video 0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video 1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video 2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video PSNR / video bitrate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video PSNR / total bitrate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synth PSNR / total bitrate </a:t>
                      </a:r>
                      <a:endParaRPr lang="ja-JP" sz="14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24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Balloons</a:t>
                      </a:r>
                      <a:endParaRPr lang="ja-JP" sz="14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effectLst/>
                          <a:latin typeface="Times New Roman"/>
                          <a:ea typeface="ＭＳ Ｐゴシック"/>
                        </a:rPr>
                        <a:t>-3.4%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-0.6%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-0.6%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-0.6%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324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Kendo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effectLst/>
                          <a:latin typeface="Times New Roman"/>
                          <a:ea typeface="ＭＳ Ｐゴシック"/>
                        </a:rPr>
                        <a:t>-4.9%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-0.9%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-0.8%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-0.7%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24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Newspaper_CC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effectLst/>
                          <a:latin typeface="Times New Roman"/>
                          <a:ea typeface="ＭＳ Ｐゴシック"/>
                        </a:rPr>
                        <a:t>-3.6%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-0.7%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-0.6%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-0.6%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24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GT_Fly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effectLst/>
                          <a:latin typeface="Times New Roman"/>
                          <a:ea typeface="ＭＳ Ｐゴシック"/>
                        </a:rPr>
                        <a:t>-6.7%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-0.8%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-0.7%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-0.6%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24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Poznan_Hall2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effectLst/>
                          <a:latin typeface="Times New Roman"/>
                          <a:ea typeface="ＭＳ Ｐゴシック"/>
                        </a:rPr>
                        <a:t>-3.7%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-0.8%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-0.7%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-0.5%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24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Poznan_Street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effectLst/>
                          <a:latin typeface="Times New Roman"/>
                          <a:ea typeface="ＭＳ Ｐゴシック"/>
                        </a:rPr>
                        <a:t>-6.2%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-0.9%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-0.8%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-0.7%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91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Undo_Dancer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effectLst/>
                          <a:latin typeface="Times New Roman"/>
                          <a:ea typeface="ＭＳ Ｐゴシック"/>
                        </a:rPr>
                        <a:t>-4.8%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-0.7%</a:t>
                      </a:r>
                      <a:endParaRPr lang="ja-JP" sz="14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-0.6%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-0.7%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24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1024x768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effectLst/>
                          <a:latin typeface="Times New Roman"/>
                          <a:ea typeface="ＭＳ Ｐゴシック"/>
                        </a:rPr>
                        <a:t>-4.0%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-0.7%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-0.7%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-0.7%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091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1920x1088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effectLst/>
                          <a:latin typeface="Times New Roman"/>
                          <a:ea typeface="ＭＳ Ｐゴシック"/>
                        </a:rPr>
                        <a:t>-5.3%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-0.8%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-0.7%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-0.6%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59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average</a:t>
                      </a:r>
                      <a:endParaRPr lang="ja-JP" sz="14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-4.8%</a:t>
                      </a:r>
                      <a:endParaRPr lang="ja-JP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-0.7%</a:t>
                      </a:r>
                      <a:endParaRPr lang="ja-JP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-0.7%</a:t>
                      </a:r>
                      <a:endParaRPr lang="ja-JP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-0.7%</a:t>
                      </a:r>
                      <a:endParaRPr lang="ja-JP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2121140"/>
              </p:ext>
            </p:extLst>
          </p:nvPr>
        </p:nvGraphicFramePr>
        <p:xfrm>
          <a:off x="457200" y="4725262"/>
          <a:ext cx="8229601" cy="1929668"/>
        </p:xfrm>
        <a:graphic>
          <a:graphicData uri="http://schemas.openxmlformats.org/drawingml/2006/table">
            <a:tbl>
              <a:tblPr firstRow="1" firstCol="1" bandRow="1"/>
              <a:tblGrid>
                <a:gridCol w="1290401"/>
                <a:gridCol w="1157082"/>
                <a:gridCol w="1157082"/>
                <a:gridCol w="1157082"/>
                <a:gridCol w="1157082"/>
                <a:gridCol w="1157082"/>
                <a:gridCol w="1153790"/>
              </a:tblGrid>
              <a:tr h="29899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  <a:defRPr/>
                      </a:pPr>
                      <a:r>
                        <a:rPr lang="ja-JP" sz="10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　</a:t>
                      </a:r>
                      <a:r>
                        <a:rPr lang="en-US" altLang="ja-JP" sz="20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Test2</a:t>
                      </a:r>
                      <a:endParaRPr lang="ja-JP" altLang="ja-JP" sz="1800" b="1" dirty="0" smtClean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video 0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video 1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video 2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video PSNR / video bitrate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video PSNR / total bitrate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synth PSNR / total bitrate 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4122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Balloons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54122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Kendo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-0.2%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54122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Newspaper_CC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0.1%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54122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GT_Fly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-0.2%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54122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Poznan_Hall2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-0.4%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-0.1%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-0.1%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54122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Poznan_Street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-0.3%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6182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Undo_Dancer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-0.3%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-0.2%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4122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1024x768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576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1920x1088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-0.3%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-0.1%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4122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average</a:t>
                      </a:r>
                      <a:endParaRPr lang="ja-JP" sz="14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-0.2%</a:t>
                      </a:r>
                      <a:endParaRPr lang="ja-JP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1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0.0%</a:t>
                      </a:r>
                      <a:endParaRPr lang="ja-JP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4583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BM_Master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HGP創英角ｺﾞｼｯｸUB"/>
        <a:ea typeface="HGP創英角ｺﾞｼｯｸU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3366"/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tailEnd type="none"/>
        </a:ln>
      </a:spPr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836</Words>
  <Application>Microsoft Office PowerPoint</Application>
  <PresentationFormat>画面に合わせる (4:3)</PresentationFormat>
  <Paragraphs>250</Paragraphs>
  <Slides>7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GBM_Master</vt:lpstr>
      <vt:lpstr>3D-HEVC: Inter-view vector scaling for AMVP</vt:lpstr>
      <vt:lpstr>Summary</vt:lpstr>
      <vt:lpstr>Example of IVS for TMVP (Current)</vt:lpstr>
      <vt:lpstr>Example of IVS for AMVP (Proposal)</vt:lpstr>
      <vt:lpstr>Experimental results</vt:lpstr>
      <vt:lpstr>Experimental results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6</cp:revision>
  <dcterms:created xsi:type="dcterms:W3CDTF">2010-06-25T05:44:48Z</dcterms:created>
  <dcterms:modified xsi:type="dcterms:W3CDTF">2013-01-17T00:54:26Z</dcterms:modified>
  <cp:contentStatus>fix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0x0101020010AEFE09DCD06140A9660BDD0E512771</vt:lpwstr>
  </property>
  <property fmtid="{D5CDD505-2E9C-101B-9397-08002B2CF9AE}" pid="3" name="ImageCreateDate">
    <vt:lpwstr/>
  </property>
  <property fmtid="{D5CDD505-2E9C-101B-9397-08002B2CF9AE}" pid="4" name="Description">
    <vt:lpwstr/>
  </property>
</Properties>
</file>