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1"/>
  </p:sldMasterIdLst>
  <p:notesMasterIdLst>
    <p:notesMasterId r:id="rId9"/>
  </p:notesMasterIdLst>
  <p:handoutMasterIdLst>
    <p:handoutMasterId r:id="rId10"/>
  </p:handoutMasterIdLst>
  <p:sldIdLst>
    <p:sldId id="349" r:id="rId2"/>
    <p:sldId id="358" r:id="rId3"/>
    <p:sldId id="359" r:id="rId4"/>
    <p:sldId id="360" r:id="rId5"/>
    <p:sldId id="362" r:id="rId6"/>
    <p:sldId id="361" r:id="rId7"/>
    <p:sldId id="315" r:id="rId8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50B"/>
    <a:srgbClr val="F48F97"/>
    <a:srgbClr val="006600"/>
    <a:srgbClr val="B7BDBD"/>
    <a:srgbClr val="001738"/>
    <a:srgbClr val="010712"/>
    <a:srgbClr val="919191"/>
    <a:srgbClr val="DAD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08" autoAdjust="0"/>
    <p:restoredTop sz="96333" autoAdjust="0"/>
  </p:normalViewPr>
  <p:slideViewPr>
    <p:cSldViewPr snapToGrid="0" snapToObjects="1">
      <p:cViewPr varScale="1">
        <p:scale>
          <a:sx n="94" d="100"/>
          <a:sy n="94" d="100"/>
        </p:scale>
        <p:origin x="-1488" y="-96"/>
      </p:cViewPr>
      <p:guideLst>
        <p:guide orient="horz" pos="228"/>
        <p:guide orient="horz" pos="1290"/>
        <p:guide orient="horz" pos="2154"/>
        <p:guide orient="horz" pos="119"/>
        <p:guide pos="56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F4F8D44-AB41-4F53-AFFC-635DDA4B1CC5}" type="datetime1">
              <a:rPr lang="ja-JP" altLang="en-US"/>
              <a:pPr>
                <a:defRPr/>
              </a:pPr>
              <a:t>2013/1/16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40D9B57B-060B-4162-B92D-318F430665B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920722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E177C0DB-4DE5-46AB-809F-7820C5EACC3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345238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8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Arial Black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Arial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Arial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Arial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sp>
        <p:nvSpPr>
          <p:cNvPr id="3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1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cxnSp>
        <p:nvCxnSpPr>
          <p:cNvPr id="6" name="直線コネクタ 25"/>
          <p:cNvCxnSpPr/>
          <p:nvPr userDrawn="1"/>
        </p:nvCxnSpPr>
        <p:spPr>
          <a:xfrm rot="5400000">
            <a:off x="323057" y="6641306"/>
            <a:ext cx="215900" cy="1587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>
                <a:solidFill>
                  <a:srgbClr val="000000"/>
                </a:solidFill>
                <a:latin typeface="Arial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•"/>
              <a:defRPr baseline="0">
                <a:solidFill>
                  <a:srgbClr val="000000"/>
                </a:solidFill>
                <a:latin typeface="Arial"/>
              </a:defRPr>
            </a:lvl1pPr>
            <a:lvl2pPr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•"/>
              <a:defRPr baseline="0">
                <a:solidFill>
                  <a:srgbClr val="000000"/>
                </a:solidFill>
                <a:latin typeface="Arial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11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6191250" y="64595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ja-JP" dirty="0" smtClean="0">
                <a:ea typeface="HGPｺﾞｼｯｸE" pitchFamily="50" charset="-128"/>
                <a:cs typeface="Arial" pitchFamily="34" charset="0"/>
              </a:rPr>
              <a:t>JCT3V-B0038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直線コネクタ 25"/>
          <p:cNvCxnSpPr/>
          <p:nvPr userDrawn="1"/>
        </p:nvCxnSpPr>
        <p:spPr>
          <a:xfrm rot="5400000">
            <a:off x="323057" y="6641306"/>
            <a:ext cx="215900" cy="1587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tx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7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6191250" y="64595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altLang="ja-JP" dirty="0" smtClean="0">
                <a:ea typeface="HGPｺﾞｼｯｸE" pitchFamily="50" charset="-128"/>
                <a:cs typeface="Arial" pitchFamily="34" charset="0"/>
              </a:rPr>
              <a:t>JCT3V-B0038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3" name="図 9" descr="mblogo_w.pd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0450" y="3114675"/>
            <a:ext cx="19431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60363" y="6011863"/>
            <a:ext cx="8423275" cy="685800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lang="en-US" altLang="ja-JP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4_AR08_4C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cover_d_3_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Rectangle 8"/>
          <p:cNvSpPr>
            <a:spLocks noGrp="1" noChangeArrowheads="1"/>
          </p:cNvSpPr>
          <p:nvPr>
            <p:ph type="ctrTitle"/>
          </p:nvPr>
        </p:nvSpPr>
        <p:spPr>
          <a:xfrm>
            <a:off x="358775" y="2371585"/>
            <a:ext cx="7027773" cy="502629"/>
          </a:xfrm>
          <a:prstGeom prst="rect">
            <a:avLst/>
          </a:prstGeom>
        </p:spPr>
        <p:txBody>
          <a:bodyPr anchor="ctr" anchorCtr="0"/>
          <a:lstStyle>
            <a:lvl1pPr algn="l">
              <a:defRPr sz="340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360363" y="3143858"/>
            <a:ext cx="7027773" cy="232227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10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360363" y="4206699"/>
            <a:ext cx="7027773" cy="414514"/>
          </a:xfrm>
          <a:prstGeom prst="rect">
            <a:avLst/>
          </a:prstGeom>
          <a:ln>
            <a:noFill/>
          </a:ln>
        </p:spPr>
        <p:txBody>
          <a:bodyPr anchor="ctr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360363" y="6064613"/>
            <a:ext cx="7027773" cy="360000"/>
          </a:xfrm>
          <a:prstGeom prst="rect">
            <a:avLst/>
          </a:prstGeom>
          <a:ln>
            <a:noFill/>
          </a:ln>
        </p:spPr>
        <p:txBody>
          <a:bodyPr anchor="ctr" anchorCtr="0"/>
          <a:lstStyle>
            <a:lvl1pPr algn="l">
              <a:buFontTx/>
              <a:buNone/>
              <a:defRPr sz="1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21114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23" descr="GBM_top_4-3.jpg"/>
          <p:cNvPicPr>
            <a:picLocks noChangeAspect="1"/>
          </p:cNvPicPr>
          <p:nvPr userDrawn="1"/>
        </p:nvPicPr>
        <p:blipFill>
          <a:blip r:embed="rId8" cstate="print"/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74942-A49D-46B4-8763-97B0B19620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2" r:id="rId3"/>
    <p:sldLayoutId id="2147484043" r:id="rId4"/>
    <p:sldLayoutId id="2147484044" r:id="rId5"/>
    <p:sldLayoutId id="2147484045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sz="2800" b="1" dirty="0" smtClean="0">
                <a:latin typeface="+mj-lt"/>
                <a:ea typeface="HGPｺﾞｼｯｸE" pitchFamily="50" charset="-128"/>
                <a:cs typeface="Arial" pitchFamily="34" charset="0"/>
              </a:rPr>
              <a:t>3D-HEVC:</a:t>
            </a:r>
            <a:br>
              <a:rPr lang="en-US" altLang="ja-JP" sz="2800" b="1" dirty="0" smtClean="0">
                <a:latin typeface="+mj-lt"/>
                <a:ea typeface="HGPｺﾞｼｯｸE" pitchFamily="50" charset="-128"/>
                <a:cs typeface="Arial" pitchFamily="34" charset="0"/>
              </a:rPr>
            </a:br>
            <a:r>
              <a:rPr lang="en-US" altLang="ja-JP" sz="2800" b="1" dirty="0" smtClean="0">
                <a:latin typeface="+mj-lt"/>
                <a:ea typeface="HGPｺﾞｼｯｸE" pitchFamily="50" charset="-128"/>
                <a:cs typeface="Arial" pitchFamily="34" charset="0"/>
              </a:rPr>
              <a:t>Alignment of inter-view vector scaling</a:t>
            </a:r>
            <a:endParaRPr kumimoji="1" lang="ja-JP" altLang="en-US" sz="2800" b="1" dirty="0">
              <a:latin typeface="+mj-lt"/>
            </a:endParaRP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>
                <a:ea typeface="HGPｺﾞｼｯｸE" pitchFamily="50" charset="-128"/>
                <a:cs typeface="Arial" pitchFamily="34" charset="0"/>
              </a:rPr>
              <a:t>JCT3V-C0115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ja-JP" sz="2000" dirty="0">
                <a:latin typeface="Arial" pitchFamily="34" charset="0"/>
                <a:ea typeface="HGPｺﾞｼｯｸE" pitchFamily="50" charset="-128"/>
                <a:cs typeface="Arial" pitchFamily="34" charset="0"/>
              </a:rPr>
              <a:t>Y. </a:t>
            </a:r>
            <a:r>
              <a:rPr lang="en-US" altLang="ja-JP" sz="2000" dirty="0" smtClean="0">
                <a:latin typeface="Arial" pitchFamily="34" charset="0"/>
                <a:ea typeface="HGPｺﾞｼｯｸE" pitchFamily="50" charset="-128"/>
                <a:cs typeface="Arial" pitchFamily="34" charset="0"/>
              </a:rPr>
              <a:t>Takahashi, </a:t>
            </a:r>
            <a:r>
              <a:rPr lang="en-US" altLang="ja-JP" sz="2000" dirty="0" smtClean="0">
                <a:solidFill>
                  <a:schemeClr val="bg1"/>
                </a:solidFill>
              </a:rPr>
              <a:t>O</a:t>
            </a:r>
            <a:r>
              <a:rPr lang="en-US" altLang="ja-JP" sz="2000" dirty="0">
                <a:solidFill>
                  <a:schemeClr val="bg1"/>
                </a:solidFill>
              </a:rPr>
              <a:t>. </a:t>
            </a:r>
            <a:r>
              <a:rPr lang="en-US" altLang="ja-JP" sz="2000" dirty="0" smtClean="0">
                <a:solidFill>
                  <a:schemeClr val="bg1"/>
                </a:solidFill>
              </a:rPr>
              <a:t>Nakagami,</a:t>
            </a:r>
            <a:r>
              <a:rPr lang="en-US" altLang="ja-JP" sz="2000" dirty="0" smtClean="0">
                <a:latin typeface="Arial" pitchFamily="34" charset="0"/>
                <a:ea typeface="HGPｺﾞｼｯｸE" pitchFamily="50" charset="-128"/>
                <a:cs typeface="Arial" pitchFamily="34" charset="0"/>
              </a:rPr>
              <a:t> </a:t>
            </a:r>
            <a:r>
              <a:rPr lang="en-US" altLang="ja-JP" sz="2000" dirty="0">
                <a:latin typeface="Arial" pitchFamily="34" charset="0"/>
                <a:ea typeface="HGPｺﾞｼｯｸE" pitchFamily="50" charset="-128"/>
                <a:cs typeface="Arial" pitchFamily="34" charset="0"/>
              </a:rPr>
              <a:t>S. </a:t>
            </a:r>
            <a:r>
              <a:rPr lang="en-US" altLang="ja-JP" sz="2000" dirty="0" smtClean="0">
                <a:latin typeface="Arial" pitchFamily="34" charset="0"/>
                <a:ea typeface="HGPｺﾞｼｯｸE" pitchFamily="50" charset="-128"/>
                <a:cs typeface="Arial" pitchFamily="34" charset="0"/>
              </a:rPr>
              <a:t>Hattori</a:t>
            </a:r>
            <a:r>
              <a:rPr lang="en-US" altLang="ja-JP" sz="2000" dirty="0" smtClean="0">
                <a:solidFill>
                  <a:schemeClr val="bg1"/>
                </a:solidFill>
              </a:rPr>
              <a:t> and </a:t>
            </a:r>
            <a:r>
              <a:rPr lang="en-US" altLang="ja-JP" sz="2000" dirty="0">
                <a:solidFill>
                  <a:schemeClr val="bg1"/>
                </a:solidFill>
              </a:rPr>
              <a:t>T. </a:t>
            </a:r>
            <a:r>
              <a:rPr lang="en-US" altLang="ja-JP" sz="2000" dirty="0" smtClean="0">
                <a:solidFill>
                  <a:schemeClr val="bg1"/>
                </a:solidFill>
              </a:rPr>
              <a:t>Suzuki</a:t>
            </a:r>
            <a:endParaRPr lang="en-US" altLang="ja-JP" sz="2000" dirty="0">
              <a:solidFill>
                <a:schemeClr val="bg1"/>
              </a:solidFill>
            </a:endParaRPr>
          </a:p>
          <a:p>
            <a:r>
              <a:rPr lang="en-US" altLang="ja-JP" sz="2000" dirty="0"/>
              <a:t>Sony </a:t>
            </a:r>
            <a:r>
              <a:rPr lang="en-US" altLang="ja-JP" sz="2000" dirty="0" smtClean="0"/>
              <a:t>Corporation</a:t>
            </a:r>
            <a:endParaRPr kumimoji="1" lang="ja-JP" altLang="en-US" sz="2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0" y="6534150"/>
            <a:ext cx="252413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43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5999" y="1233561"/>
            <a:ext cx="8352000" cy="530058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30000"/>
              </a:lnSpc>
            </a:pPr>
            <a:r>
              <a:rPr kumimoji="1" lang="en-US" altLang="ja-JP" dirty="0" smtClean="0"/>
              <a:t>Background</a:t>
            </a:r>
          </a:p>
          <a:p>
            <a:pPr lvl="1">
              <a:lnSpc>
                <a:spcPct val="130000"/>
              </a:lnSpc>
            </a:pPr>
            <a:r>
              <a:rPr lang="en-US" altLang="ja-JP" dirty="0" smtClean="0"/>
              <a:t>Inter-view vector scaling (IVS) can scale the predictive inter-view vector with </a:t>
            </a:r>
            <a:r>
              <a:rPr lang="en-US" altLang="ja-JP" dirty="0" smtClean="0">
                <a:solidFill>
                  <a:srgbClr val="FF0000"/>
                </a:solidFill>
              </a:rPr>
              <a:t>the</a:t>
            </a:r>
            <a:r>
              <a:rPr lang="en-US" altLang="ja-JP" dirty="0" smtClean="0"/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difference of view indices</a:t>
            </a:r>
            <a:r>
              <a:rPr lang="en-US" altLang="ja-JP" dirty="0" smtClean="0"/>
              <a:t>. </a:t>
            </a:r>
          </a:p>
          <a:p>
            <a:pPr lvl="2">
              <a:lnSpc>
                <a:spcPct val="130000"/>
              </a:lnSpc>
            </a:pPr>
            <a:r>
              <a:rPr lang="en-US" altLang="ja-JP" dirty="0" smtClean="0"/>
              <a:t>Similar tool to motion vector scaling which scales the motion vector with POC</a:t>
            </a:r>
          </a:p>
          <a:p>
            <a:pPr lvl="1">
              <a:lnSpc>
                <a:spcPct val="130000"/>
              </a:lnSpc>
            </a:pPr>
            <a:r>
              <a:rPr lang="en-US" altLang="ja-JP" dirty="0" smtClean="0"/>
              <a:t>IVS for TMVP is adopted in both HTM-5.1 and 3D-HEVC draft text.</a:t>
            </a:r>
          </a:p>
          <a:p>
            <a:pPr>
              <a:lnSpc>
                <a:spcPct val="130000"/>
              </a:lnSpc>
            </a:pPr>
            <a:r>
              <a:rPr lang="en-US" altLang="ja-JP" dirty="0" smtClean="0"/>
              <a:t>Problem</a:t>
            </a:r>
          </a:p>
          <a:p>
            <a:pPr lvl="1">
              <a:lnSpc>
                <a:spcPct val="130000"/>
              </a:lnSpc>
            </a:pPr>
            <a:r>
              <a:rPr lang="en-CA" altLang="ja-JP" dirty="0" smtClean="0"/>
              <a:t>Not </a:t>
            </a:r>
            <a:r>
              <a:rPr lang="en-CA" altLang="ja-JP" dirty="0"/>
              <a:t>sufficient </a:t>
            </a:r>
            <a:r>
              <a:rPr lang="en-CA" altLang="ja-JP" dirty="0" smtClean="0"/>
              <a:t>alignment between </a:t>
            </a:r>
            <a:r>
              <a:rPr lang="en-CA" altLang="ja-JP" dirty="0"/>
              <a:t>HTM-5.1 and 3D-HEVC </a:t>
            </a:r>
            <a:r>
              <a:rPr lang="en-CA" altLang="ja-JP" dirty="0" smtClean="0"/>
              <a:t>draft text.</a:t>
            </a:r>
          </a:p>
          <a:p>
            <a:pPr lvl="2">
              <a:lnSpc>
                <a:spcPct val="130000"/>
              </a:lnSpc>
            </a:pPr>
            <a:r>
              <a:rPr lang="en-CA" altLang="ja-JP" dirty="0" smtClean="0"/>
              <a:t>In HTM-5.1, </a:t>
            </a:r>
            <a:r>
              <a:rPr lang="en-CA" altLang="ja-JP" dirty="0" err="1" smtClean="0">
                <a:solidFill>
                  <a:schemeClr val="accent2"/>
                </a:solidFill>
              </a:rPr>
              <a:t>view_order_index</a:t>
            </a:r>
            <a:r>
              <a:rPr lang="en-CA" altLang="ja-JP" dirty="0" smtClean="0"/>
              <a:t> is used as scaling factor.</a:t>
            </a:r>
          </a:p>
          <a:p>
            <a:pPr lvl="3">
              <a:lnSpc>
                <a:spcPct val="130000"/>
              </a:lnSpc>
            </a:pPr>
            <a:r>
              <a:rPr lang="en-CA" altLang="ja-JP" dirty="0" err="1" smtClean="0"/>
              <a:t>view_order_index</a:t>
            </a:r>
            <a:r>
              <a:rPr lang="en-CA" altLang="ja-JP" dirty="0" smtClean="0"/>
              <a:t> is </a:t>
            </a:r>
            <a:r>
              <a:rPr lang="en-CA" altLang="ja-JP" dirty="0"/>
              <a:t>assumed to be assigned in </a:t>
            </a:r>
            <a:r>
              <a:rPr lang="en-CA" altLang="ja-JP" dirty="0">
                <a:solidFill>
                  <a:srgbClr val="FF0000"/>
                </a:solidFill>
              </a:rPr>
              <a:t>spatial order of </a:t>
            </a:r>
            <a:r>
              <a:rPr lang="en-CA" altLang="ja-JP" dirty="0" smtClean="0">
                <a:solidFill>
                  <a:srgbClr val="FF0000"/>
                </a:solidFill>
              </a:rPr>
              <a:t>views</a:t>
            </a:r>
            <a:r>
              <a:rPr lang="en-CA" altLang="ja-JP" dirty="0" smtClean="0"/>
              <a:t>.</a:t>
            </a:r>
          </a:p>
          <a:p>
            <a:pPr lvl="2">
              <a:lnSpc>
                <a:spcPct val="130000"/>
              </a:lnSpc>
            </a:pPr>
            <a:r>
              <a:rPr lang="en-CA" altLang="ja-JP" dirty="0" smtClean="0"/>
              <a:t>In 3D-HEVC draft text, </a:t>
            </a:r>
            <a:r>
              <a:rPr lang="en-CA" altLang="ja-JP" dirty="0" err="1" smtClean="0">
                <a:solidFill>
                  <a:schemeClr val="accent2"/>
                </a:solidFill>
              </a:rPr>
              <a:t>view_id</a:t>
            </a:r>
            <a:r>
              <a:rPr lang="en-CA" altLang="ja-JP" dirty="0" smtClean="0"/>
              <a:t> is used </a:t>
            </a:r>
            <a:r>
              <a:rPr lang="en-CA" altLang="ja-JP" dirty="0"/>
              <a:t>as scaling factor.</a:t>
            </a:r>
          </a:p>
          <a:p>
            <a:pPr lvl="3">
              <a:lnSpc>
                <a:spcPct val="130000"/>
              </a:lnSpc>
            </a:pPr>
            <a:r>
              <a:rPr lang="en-CA" altLang="ja-JP" dirty="0" err="1" smtClean="0"/>
              <a:t>view_id</a:t>
            </a:r>
            <a:r>
              <a:rPr lang="en-CA" altLang="ja-JP" dirty="0" smtClean="0"/>
              <a:t> is </a:t>
            </a:r>
            <a:r>
              <a:rPr lang="en-CA" altLang="ja-JP" dirty="0">
                <a:solidFill>
                  <a:srgbClr val="FF0000"/>
                </a:solidFill>
              </a:rPr>
              <a:t>no restrictions on values</a:t>
            </a:r>
            <a:r>
              <a:rPr lang="en-CA" altLang="ja-JP" dirty="0" smtClean="0"/>
              <a:t>.</a:t>
            </a:r>
          </a:p>
          <a:p>
            <a:pPr>
              <a:lnSpc>
                <a:spcPct val="130000"/>
              </a:lnSpc>
            </a:pPr>
            <a:r>
              <a:rPr lang="en-CA" altLang="ja-JP" dirty="0" smtClean="0"/>
              <a:t>Proposal</a:t>
            </a:r>
          </a:p>
          <a:p>
            <a:pPr marL="914400" lvl="1" indent="-457200">
              <a:lnSpc>
                <a:spcPct val="130000"/>
              </a:lnSpc>
              <a:buFont typeface="+mj-lt"/>
              <a:buAutoNum type="arabicPeriod"/>
            </a:pPr>
            <a:r>
              <a:rPr lang="en-CA" altLang="ja-JP" dirty="0" smtClean="0"/>
              <a:t>Scaling factor is unified to </a:t>
            </a:r>
            <a:r>
              <a:rPr lang="en-CA" altLang="ja-JP" b="1" dirty="0" err="1" smtClean="0">
                <a:solidFill>
                  <a:schemeClr val="accent2"/>
                </a:solidFill>
              </a:rPr>
              <a:t>view_id</a:t>
            </a:r>
            <a:r>
              <a:rPr lang="en-CA" altLang="ja-JP" dirty="0"/>
              <a:t> .</a:t>
            </a:r>
            <a:endParaRPr lang="en-CA" altLang="ja-JP" b="1" dirty="0" smtClean="0">
              <a:solidFill>
                <a:schemeClr val="accent2"/>
              </a:solidFill>
            </a:endParaRPr>
          </a:p>
          <a:p>
            <a:pPr lvl="2">
              <a:lnSpc>
                <a:spcPct val="130000"/>
              </a:lnSpc>
            </a:pPr>
            <a:r>
              <a:rPr lang="en-CA" altLang="ja-JP" dirty="0" smtClean="0"/>
              <a:t>HTM-5.1 is modified to use </a:t>
            </a:r>
            <a:r>
              <a:rPr lang="en-CA" altLang="ja-JP" dirty="0" err="1" smtClean="0"/>
              <a:t>view_id</a:t>
            </a:r>
            <a:r>
              <a:rPr lang="en-CA" altLang="ja-JP" dirty="0" smtClean="0"/>
              <a:t> as scaling factor.</a:t>
            </a:r>
          </a:p>
          <a:p>
            <a:pPr marL="914400" lvl="1" indent="-457200">
              <a:lnSpc>
                <a:spcPct val="130000"/>
              </a:lnSpc>
              <a:buFont typeface="+mj-lt"/>
              <a:buAutoNum type="arabicPeriod"/>
            </a:pPr>
            <a:r>
              <a:rPr lang="en-CA" altLang="ja-JP" dirty="0" smtClean="0"/>
              <a:t> </a:t>
            </a:r>
            <a:r>
              <a:rPr lang="en-CA" altLang="ja-JP" b="1" dirty="0" err="1" smtClean="0">
                <a:solidFill>
                  <a:schemeClr val="accent2"/>
                </a:solidFill>
              </a:rPr>
              <a:t>iv_vector_scaling_flag</a:t>
            </a:r>
            <a:r>
              <a:rPr lang="en-CA" altLang="ja-JP" dirty="0" smtClean="0"/>
              <a:t> is transmitted in SPS.</a:t>
            </a:r>
          </a:p>
          <a:p>
            <a:pPr lvl="2">
              <a:lnSpc>
                <a:spcPct val="130000"/>
              </a:lnSpc>
            </a:pPr>
            <a:r>
              <a:rPr lang="en-CA" altLang="ja-JP" dirty="0" smtClean="0"/>
              <a:t>In order to </a:t>
            </a:r>
            <a:r>
              <a:rPr lang="en-CA" altLang="ja-JP" dirty="0" smtClean="0">
                <a:solidFill>
                  <a:srgbClr val="FF0000"/>
                </a:solidFill>
              </a:rPr>
              <a:t>avoid incorrect inter-view vector scaling </a:t>
            </a:r>
            <a:r>
              <a:rPr lang="en-CA" altLang="ja-JP" dirty="0" smtClean="0"/>
              <a:t>when </a:t>
            </a:r>
            <a:r>
              <a:rPr lang="en-CA" altLang="ja-JP" dirty="0" err="1" smtClean="0"/>
              <a:t>view_id</a:t>
            </a:r>
            <a:r>
              <a:rPr lang="en-CA" altLang="ja-JP" dirty="0" smtClean="0"/>
              <a:t> are </a:t>
            </a:r>
            <a:r>
              <a:rPr lang="en-CA" altLang="ja-JP" dirty="0" smtClean="0">
                <a:solidFill>
                  <a:srgbClr val="FF0000"/>
                </a:solidFill>
              </a:rPr>
              <a:t>not</a:t>
            </a:r>
            <a:r>
              <a:rPr lang="en-CA" altLang="ja-JP" dirty="0" smtClean="0"/>
              <a:t> assigned </a:t>
            </a:r>
            <a:r>
              <a:rPr lang="en-CA" altLang="ja-JP" dirty="0"/>
              <a:t>in spatial order of </a:t>
            </a:r>
            <a:r>
              <a:rPr lang="en-CA" altLang="ja-JP" dirty="0" smtClean="0"/>
              <a:t>views</a:t>
            </a:r>
          </a:p>
          <a:p>
            <a:pPr lvl="1">
              <a:lnSpc>
                <a:spcPct val="130000"/>
              </a:lnSpc>
            </a:pPr>
            <a:r>
              <a:rPr lang="en-US" altLang="ja-JP" dirty="0" smtClean="0"/>
              <a:t>In comparison with unused IVS, IVS can achieve </a:t>
            </a:r>
            <a:r>
              <a:rPr lang="en-US" altLang="ja-JP" b="1" dirty="0" smtClean="0">
                <a:solidFill>
                  <a:srgbClr val="00B050"/>
                </a:solidFill>
              </a:rPr>
              <a:t>4.6% BD-rate gain</a:t>
            </a:r>
            <a:r>
              <a:rPr lang="en-US" altLang="ja-JP" dirty="0" smtClean="0"/>
              <a:t> in video 2 and </a:t>
            </a:r>
            <a:r>
              <a:rPr lang="en-US" altLang="ja-JP" b="1" dirty="0" smtClean="0">
                <a:solidFill>
                  <a:srgbClr val="00B050"/>
                </a:solidFill>
              </a:rPr>
              <a:t>0.7% BD-rate gain</a:t>
            </a:r>
            <a:r>
              <a:rPr lang="en-US" altLang="ja-JP" dirty="0" smtClean="0"/>
              <a:t> in all views in HTM-5.1.</a:t>
            </a:r>
          </a:p>
          <a:p>
            <a:pPr lvl="1">
              <a:lnSpc>
                <a:spcPct val="130000"/>
              </a:lnSpc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>
                <a:ea typeface="HGPｺﾞｼｯｸE" pitchFamily="50" charset="-128"/>
                <a:cs typeface="Arial" pitchFamily="34" charset="0"/>
              </a:rPr>
              <a:t>JCT3V-B0038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94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Example of IVS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>
                <a:ea typeface="HGPｺﾞｼｯｸE" pitchFamily="50" charset="-128"/>
                <a:cs typeface="Arial" pitchFamily="34" charset="0"/>
              </a:rPr>
              <a:t>JCT3V-B0038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52" name="直線矢印コネクタ 113"/>
          <p:cNvCxnSpPr>
            <a:cxnSpLocks noChangeShapeType="1"/>
          </p:cNvCxnSpPr>
          <p:nvPr/>
        </p:nvCxnSpPr>
        <p:spPr bwMode="auto">
          <a:xfrm>
            <a:off x="2226188" y="5567823"/>
            <a:ext cx="5033984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" name="直線矢印コネクタ 112"/>
          <p:cNvCxnSpPr>
            <a:cxnSpLocks noChangeShapeType="1"/>
          </p:cNvCxnSpPr>
          <p:nvPr/>
        </p:nvCxnSpPr>
        <p:spPr bwMode="auto">
          <a:xfrm>
            <a:off x="2200714" y="4691002"/>
            <a:ext cx="5033984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" name="直線矢印コネクタ 109"/>
          <p:cNvCxnSpPr>
            <a:cxnSpLocks noChangeShapeType="1"/>
          </p:cNvCxnSpPr>
          <p:nvPr/>
        </p:nvCxnSpPr>
        <p:spPr bwMode="auto">
          <a:xfrm>
            <a:off x="2197883" y="3685705"/>
            <a:ext cx="5033984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" name="平行四辺形 6"/>
          <p:cNvSpPr>
            <a:spLocks noChangeArrowheads="1"/>
          </p:cNvSpPr>
          <p:nvPr/>
        </p:nvSpPr>
        <p:spPr bwMode="auto">
          <a:xfrm rot="5400000">
            <a:off x="2470657" y="4153821"/>
            <a:ext cx="1270198" cy="932639"/>
          </a:xfrm>
          <a:prstGeom prst="parallelogram">
            <a:avLst>
              <a:gd name="adj" fmla="val 585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" name="平行四辺形 8"/>
          <p:cNvSpPr>
            <a:spLocks noChangeArrowheads="1"/>
          </p:cNvSpPr>
          <p:nvPr/>
        </p:nvSpPr>
        <p:spPr bwMode="auto">
          <a:xfrm rot="5400000">
            <a:off x="4209978" y="4153822"/>
            <a:ext cx="1270198" cy="932638"/>
          </a:xfrm>
          <a:prstGeom prst="parallelogram">
            <a:avLst>
              <a:gd name="adj" fmla="val 585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" name="平行四辺形 10"/>
          <p:cNvSpPr>
            <a:spLocks noChangeArrowheads="1"/>
          </p:cNvSpPr>
          <p:nvPr/>
        </p:nvSpPr>
        <p:spPr bwMode="auto">
          <a:xfrm rot="5400000">
            <a:off x="5961328" y="4153114"/>
            <a:ext cx="1270198" cy="934054"/>
          </a:xfrm>
          <a:prstGeom prst="parallelogram">
            <a:avLst>
              <a:gd name="adj" fmla="val 58471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" name="平行四辺形 11"/>
          <p:cNvSpPr>
            <a:spLocks noChangeArrowheads="1"/>
          </p:cNvSpPr>
          <p:nvPr/>
        </p:nvSpPr>
        <p:spPr bwMode="auto">
          <a:xfrm rot="5400000">
            <a:off x="2470657" y="3088921"/>
            <a:ext cx="1270198" cy="932639"/>
          </a:xfrm>
          <a:prstGeom prst="parallelogram">
            <a:avLst>
              <a:gd name="adj" fmla="val 585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9" name="平行四辺形 12"/>
          <p:cNvSpPr>
            <a:spLocks noChangeArrowheads="1"/>
          </p:cNvSpPr>
          <p:nvPr/>
        </p:nvSpPr>
        <p:spPr bwMode="auto">
          <a:xfrm rot="5400000">
            <a:off x="4209978" y="3088922"/>
            <a:ext cx="1270198" cy="932638"/>
          </a:xfrm>
          <a:prstGeom prst="parallelogram">
            <a:avLst>
              <a:gd name="adj" fmla="val 585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0" name="平行四辺形 13"/>
          <p:cNvSpPr>
            <a:spLocks noChangeArrowheads="1"/>
          </p:cNvSpPr>
          <p:nvPr/>
        </p:nvSpPr>
        <p:spPr bwMode="auto">
          <a:xfrm rot="5400000">
            <a:off x="5961328" y="3088214"/>
            <a:ext cx="1270198" cy="934054"/>
          </a:xfrm>
          <a:prstGeom prst="parallelogram">
            <a:avLst>
              <a:gd name="adj" fmla="val 58471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" name="平行四辺形 14"/>
          <p:cNvSpPr>
            <a:spLocks noChangeArrowheads="1"/>
          </p:cNvSpPr>
          <p:nvPr/>
        </p:nvSpPr>
        <p:spPr bwMode="auto">
          <a:xfrm rot="5400000">
            <a:off x="2470657" y="5202827"/>
            <a:ext cx="1270198" cy="932639"/>
          </a:xfrm>
          <a:prstGeom prst="parallelogram">
            <a:avLst>
              <a:gd name="adj" fmla="val 585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" name="平行四辺形 15"/>
          <p:cNvSpPr>
            <a:spLocks noChangeArrowheads="1"/>
          </p:cNvSpPr>
          <p:nvPr/>
        </p:nvSpPr>
        <p:spPr bwMode="auto">
          <a:xfrm rot="5400000">
            <a:off x="4209978" y="5202828"/>
            <a:ext cx="1270198" cy="932638"/>
          </a:xfrm>
          <a:prstGeom prst="parallelogram">
            <a:avLst>
              <a:gd name="adj" fmla="val 585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" name="平行四辺形 16"/>
          <p:cNvSpPr>
            <a:spLocks noChangeArrowheads="1"/>
          </p:cNvSpPr>
          <p:nvPr/>
        </p:nvSpPr>
        <p:spPr bwMode="auto">
          <a:xfrm rot="5400000">
            <a:off x="5961328" y="5202120"/>
            <a:ext cx="1270198" cy="934054"/>
          </a:xfrm>
          <a:prstGeom prst="parallelogram">
            <a:avLst>
              <a:gd name="adj" fmla="val 58471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" name="テキスト ボックス 17"/>
          <p:cNvSpPr txBox="1">
            <a:spLocks noChangeArrowheads="1"/>
          </p:cNvSpPr>
          <p:nvPr/>
        </p:nvSpPr>
        <p:spPr bwMode="auto">
          <a:xfrm>
            <a:off x="2819171" y="6171787"/>
            <a:ext cx="515145" cy="2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>
                <a:latin typeface="Times New Roman" charset="0"/>
                <a:cs typeface="Times New Roman" charset="0"/>
              </a:rPr>
              <a:t>P0</a:t>
            </a:r>
            <a:endParaRPr kumimoji="1" lang="ja-JP" altLang="en-US" sz="1600">
              <a:latin typeface="Times New Roman" charset="0"/>
              <a:cs typeface="Times New Roman" charset="0"/>
            </a:endParaRPr>
          </a:p>
        </p:txBody>
      </p:sp>
      <p:sp>
        <p:nvSpPr>
          <p:cNvPr id="65" name="テキスト ボックス 22"/>
          <p:cNvSpPr txBox="1">
            <a:spLocks noChangeArrowheads="1"/>
          </p:cNvSpPr>
          <p:nvPr/>
        </p:nvSpPr>
        <p:spPr bwMode="auto">
          <a:xfrm>
            <a:off x="4520281" y="6171787"/>
            <a:ext cx="515145" cy="2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>
                <a:latin typeface="Times New Roman" charset="0"/>
                <a:cs typeface="Times New Roman" charset="0"/>
              </a:rPr>
              <a:t>P1</a:t>
            </a:r>
            <a:endParaRPr kumimoji="1" lang="ja-JP" altLang="en-US" sz="1600">
              <a:latin typeface="Times New Roman" charset="0"/>
              <a:cs typeface="Times New Roman" charset="0"/>
            </a:endParaRPr>
          </a:p>
        </p:txBody>
      </p:sp>
      <p:sp>
        <p:nvSpPr>
          <p:cNvPr id="66" name="テキスト ボックス 23"/>
          <p:cNvSpPr txBox="1">
            <a:spLocks noChangeArrowheads="1"/>
          </p:cNvSpPr>
          <p:nvPr/>
        </p:nvSpPr>
        <p:spPr bwMode="auto">
          <a:xfrm>
            <a:off x="6338855" y="6171787"/>
            <a:ext cx="515145" cy="2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>
                <a:latin typeface="Times New Roman" charset="0"/>
                <a:cs typeface="Times New Roman" charset="0"/>
              </a:rPr>
              <a:t>P2</a:t>
            </a:r>
            <a:endParaRPr kumimoji="1" lang="ja-JP" altLang="en-US" sz="1600">
              <a:latin typeface="Times New Roman" charset="0"/>
              <a:cs typeface="Times New Roman" charset="0"/>
            </a:endParaRPr>
          </a:p>
        </p:txBody>
      </p:sp>
      <p:sp>
        <p:nvSpPr>
          <p:cNvPr id="67" name="テキスト ボックス 24"/>
          <p:cNvSpPr txBox="1">
            <a:spLocks noChangeArrowheads="1"/>
          </p:cNvSpPr>
          <p:nvPr/>
        </p:nvSpPr>
        <p:spPr bwMode="auto">
          <a:xfrm>
            <a:off x="1202975" y="3543982"/>
            <a:ext cx="515145" cy="2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>
                <a:latin typeface="Times New Roman" charset="0"/>
                <a:cs typeface="Times New Roman" charset="0"/>
              </a:rPr>
              <a:t>V0</a:t>
            </a:r>
            <a:endParaRPr kumimoji="1" lang="ja-JP" altLang="en-US" sz="1600">
              <a:latin typeface="Times New Roman" charset="0"/>
              <a:cs typeface="Times New Roman" charset="0"/>
            </a:endParaRPr>
          </a:p>
        </p:txBody>
      </p:sp>
      <p:sp>
        <p:nvSpPr>
          <p:cNvPr id="68" name="テキスト ボックス 25"/>
          <p:cNvSpPr txBox="1">
            <a:spLocks noChangeArrowheads="1"/>
          </p:cNvSpPr>
          <p:nvPr/>
        </p:nvSpPr>
        <p:spPr bwMode="auto">
          <a:xfrm>
            <a:off x="1184576" y="4549280"/>
            <a:ext cx="515145" cy="282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>
                <a:latin typeface="Times New Roman" charset="0"/>
                <a:cs typeface="Times New Roman" charset="0"/>
              </a:rPr>
              <a:t>V1</a:t>
            </a:r>
            <a:endParaRPr kumimoji="1" lang="ja-JP" altLang="en-US" sz="1600">
              <a:latin typeface="Times New Roman" charset="0"/>
              <a:cs typeface="Times New Roman" charset="0"/>
            </a:endParaRPr>
          </a:p>
        </p:txBody>
      </p:sp>
      <p:sp>
        <p:nvSpPr>
          <p:cNvPr id="69" name="テキスト ボックス 26"/>
          <p:cNvSpPr txBox="1">
            <a:spLocks noChangeArrowheads="1"/>
          </p:cNvSpPr>
          <p:nvPr/>
        </p:nvSpPr>
        <p:spPr bwMode="auto">
          <a:xfrm>
            <a:off x="1143535" y="5414180"/>
            <a:ext cx="515145" cy="2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>
                <a:latin typeface="Times New Roman" charset="0"/>
                <a:cs typeface="Times New Roman" charset="0"/>
              </a:rPr>
              <a:t>V2</a:t>
            </a:r>
            <a:endParaRPr kumimoji="1" lang="ja-JP" altLang="en-US" sz="1600">
              <a:latin typeface="Times New Roman" charset="0"/>
              <a:cs typeface="Times New Roman" charset="0"/>
            </a:endParaRPr>
          </a:p>
        </p:txBody>
      </p:sp>
      <p:sp>
        <p:nvSpPr>
          <p:cNvPr id="70" name="平行四辺形 27"/>
          <p:cNvSpPr>
            <a:spLocks noChangeArrowheads="1"/>
          </p:cNvSpPr>
          <p:nvPr/>
        </p:nvSpPr>
        <p:spPr bwMode="auto">
          <a:xfrm rot="5400000">
            <a:off x="4727551" y="4555312"/>
            <a:ext cx="390728" cy="225022"/>
          </a:xfrm>
          <a:prstGeom prst="parallelogram">
            <a:avLst>
              <a:gd name="adj" fmla="val 5846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" name="平行四辺形 31"/>
          <p:cNvSpPr>
            <a:spLocks noChangeArrowheads="1"/>
          </p:cNvSpPr>
          <p:nvPr/>
        </p:nvSpPr>
        <p:spPr bwMode="auto">
          <a:xfrm rot="5400000">
            <a:off x="6478902" y="4556019"/>
            <a:ext cx="390728" cy="223607"/>
          </a:xfrm>
          <a:prstGeom prst="parallelogram">
            <a:avLst>
              <a:gd name="adj" fmla="val 5883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" name="平行四辺形 33"/>
          <p:cNvSpPr>
            <a:spLocks noChangeArrowheads="1"/>
          </p:cNvSpPr>
          <p:nvPr/>
        </p:nvSpPr>
        <p:spPr bwMode="auto">
          <a:xfrm rot="5400000">
            <a:off x="4839353" y="3499684"/>
            <a:ext cx="390729" cy="225022"/>
          </a:xfrm>
          <a:prstGeom prst="parallelogram">
            <a:avLst>
              <a:gd name="adj" fmla="val 5846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73" name="直線矢印コネクタ 36"/>
          <p:cNvCxnSpPr>
            <a:cxnSpLocks noChangeShapeType="1"/>
          </p:cNvCxnSpPr>
          <p:nvPr/>
        </p:nvCxnSpPr>
        <p:spPr bwMode="auto">
          <a:xfrm>
            <a:off x="4947681" y="4680406"/>
            <a:ext cx="199547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" name="曲線コネクタ 39"/>
          <p:cNvCxnSpPr>
            <a:cxnSpLocks noChangeShapeType="1"/>
            <a:stCxn id="55" idx="3"/>
            <a:endCxn id="58" idx="3"/>
          </p:cNvCxnSpPr>
          <p:nvPr/>
        </p:nvCxnSpPr>
        <p:spPr bwMode="auto">
          <a:xfrm rot="10800000">
            <a:off x="2639436" y="3300274"/>
            <a:ext cx="11322" cy="1063576"/>
          </a:xfrm>
          <a:prstGeom prst="curvedConnector3">
            <a:avLst>
              <a:gd name="adj1" fmla="val 264331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5" name="直線矢印コネクタ 43"/>
          <p:cNvCxnSpPr>
            <a:cxnSpLocks noChangeShapeType="1"/>
            <a:stCxn id="70" idx="5"/>
            <a:endCxn id="72" idx="2"/>
          </p:cNvCxnSpPr>
          <p:nvPr/>
        </p:nvCxnSpPr>
        <p:spPr bwMode="auto">
          <a:xfrm flipV="1">
            <a:off x="4922207" y="3746632"/>
            <a:ext cx="113219" cy="788079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6" name="平行四辺形 51"/>
          <p:cNvSpPr>
            <a:spLocks noChangeArrowheads="1"/>
          </p:cNvSpPr>
          <p:nvPr/>
        </p:nvSpPr>
        <p:spPr bwMode="auto">
          <a:xfrm rot="5400000">
            <a:off x="6254586" y="5510279"/>
            <a:ext cx="390729" cy="225022"/>
          </a:xfrm>
          <a:prstGeom prst="parallelogram">
            <a:avLst>
              <a:gd name="adj" fmla="val 5846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77" name="直線矢印コネクタ 55"/>
          <p:cNvCxnSpPr>
            <a:cxnSpLocks noChangeShapeType="1"/>
          </p:cNvCxnSpPr>
          <p:nvPr/>
        </p:nvCxnSpPr>
        <p:spPr bwMode="auto">
          <a:xfrm flipH="1">
            <a:off x="6466226" y="4680406"/>
            <a:ext cx="192472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" name="直線矢印コネクタ 57"/>
          <p:cNvCxnSpPr>
            <a:cxnSpLocks noChangeShapeType="1"/>
            <a:stCxn id="71" idx="2"/>
            <a:endCxn id="76" idx="5"/>
          </p:cNvCxnSpPr>
          <p:nvPr/>
        </p:nvCxnSpPr>
        <p:spPr bwMode="auto">
          <a:xfrm flipH="1">
            <a:off x="6449243" y="4800936"/>
            <a:ext cx="225022" cy="68741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" name="曲線コネクタ 63"/>
          <p:cNvCxnSpPr>
            <a:cxnSpLocks noChangeShapeType="1"/>
            <a:stCxn id="55" idx="3"/>
            <a:endCxn id="61" idx="3"/>
          </p:cNvCxnSpPr>
          <p:nvPr/>
        </p:nvCxnSpPr>
        <p:spPr bwMode="auto">
          <a:xfrm rot="10800000" flipV="1">
            <a:off x="2639436" y="4363850"/>
            <a:ext cx="11322" cy="1050330"/>
          </a:xfrm>
          <a:prstGeom prst="curvedConnector3">
            <a:avLst>
              <a:gd name="adj1" fmla="val 3076394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0" name="テキスト ボックス 67"/>
          <p:cNvSpPr txBox="1">
            <a:spLocks noChangeArrowheads="1"/>
          </p:cNvSpPr>
          <p:nvPr/>
        </p:nvSpPr>
        <p:spPr bwMode="auto">
          <a:xfrm>
            <a:off x="2650758" y="3300274"/>
            <a:ext cx="1160491" cy="360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100" dirty="0">
                <a:latin typeface="Times New Roman" charset="0"/>
                <a:cs typeface="Times New Roman" charset="0"/>
              </a:rPr>
              <a:t>Inter-view </a:t>
            </a:r>
          </a:p>
          <a:p>
            <a:pPr eaLnBrk="1" hangingPunct="1"/>
            <a:r>
              <a:rPr kumimoji="1" lang="en-US" altLang="ja-JP" sz="1100" dirty="0">
                <a:latin typeface="Times New Roman" charset="0"/>
                <a:cs typeface="Times New Roman" charset="0"/>
              </a:rPr>
              <a:t>reference picture</a:t>
            </a:r>
            <a:endParaRPr kumimoji="1" lang="ja-JP" altLang="en-US" sz="1100" dirty="0">
              <a:latin typeface="Times New Roman" charset="0"/>
              <a:cs typeface="Times New Roman" charset="0"/>
            </a:endParaRPr>
          </a:p>
        </p:txBody>
      </p:sp>
      <p:sp>
        <p:nvSpPr>
          <p:cNvPr id="81" name="テキスト ボックス 68"/>
          <p:cNvSpPr txBox="1">
            <a:spLocks noChangeArrowheads="1"/>
          </p:cNvSpPr>
          <p:nvPr/>
        </p:nvSpPr>
        <p:spPr bwMode="auto">
          <a:xfrm>
            <a:off x="2650758" y="5604908"/>
            <a:ext cx="1160491" cy="35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100" dirty="0">
                <a:latin typeface="Times New Roman" charset="0"/>
                <a:cs typeface="Times New Roman" charset="0"/>
              </a:rPr>
              <a:t>Inter-view </a:t>
            </a:r>
          </a:p>
          <a:p>
            <a:pPr eaLnBrk="1" hangingPunct="1"/>
            <a:r>
              <a:rPr kumimoji="1" lang="en-US" altLang="ja-JP" sz="1100" dirty="0">
                <a:latin typeface="Times New Roman" charset="0"/>
                <a:cs typeface="Times New Roman" charset="0"/>
              </a:rPr>
              <a:t>reference picture</a:t>
            </a:r>
            <a:endParaRPr kumimoji="1" lang="ja-JP" altLang="en-US" sz="1100" dirty="0">
              <a:latin typeface="Times New Roman" charset="0"/>
              <a:cs typeface="Times New Roman" charset="0"/>
            </a:endParaRPr>
          </a:p>
        </p:txBody>
      </p:sp>
      <p:grpSp>
        <p:nvGrpSpPr>
          <p:cNvPr id="82" name="グループ化 71"/>
          <p:cNvGrpSpPr>
            <a:grpSpLocks/>
          </p:cNvGrpSpPr>
          <p:nvPr/>
        </p:nvGrpSpPr>
        <p:grpSpPr bwMode="auto">
          <a:xfrm>
            <a:off x="1699721" y="3586366"/>
            <a:ext cx="427400" cy="194702"/>
            <a:chOff x="3724106" y="346135"/>
            <a:chExt cx="478880" cy="233756"/>
          </a:xfrm>
        </p:grpSpPr>
        <p:sp>
          <p:nvSpPr>
            <p:cNvPr id="83" name="二等辺三角形 70"/>
            <p:cNvSpPr>
              <a:spLocks noChangeArrowheads="1"/>
            </p:cNvSpPr>
            <p:nvPr/>
          </p:nvSpPr>
          <p:spPr bwMode="auto">
            <a:xfrm rot="5400000">
              <a:off x="3735606" y="348385"/>
              <a:ext cx="210755" cy="23375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" name="正方形/長方形 69"/>
            <p:cNvSpPr>
              <a:spLocks noChangeArrowheads="1"/>
            </p:cNvSpPr>
            <p:nvPr/>
          </p:nvSpPr>
          <p:spPr bwMode="auto">
            <a:xfrm>
              <a:off x="3877470" y="346135"/>
              <a:ext cx="325516" cy="23375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5" name="グループ化 72"/>
          <p:cNvGrpSpPr>
            <a:grpSpLocks/>
          </p:cNvGrpSpPr>
          <p:nvPr/>
        </p:nvGrpSpPr>
        <p:grpSpPr bwMode="auto">
          <a:xfrm>
            <a:off x="1718120" y="4587691"/>
            <a:ext cx="425985" cy="194702"/>
            <a:chOff x="3724106" y="346135"/>
            <a:chExt cx="478880" cy="233756"/>
          </a:xfrm>
        </p:grpSpPr>
        <p:sp>
          <p:nvSpPr>
            <p:cNvPr id="86" name="二等辺三角形 73"/>
            <p:cNvSpPr>
              <a:spLocks noChangeArrowheads="1"/>
            </p:cNvSpPr>
            <p:nvPr/>
          </p:nvSpPr>
          <p:spPr bwMode="auto">
            <a:xfrm rot="5400000">
              <a:off x="3735606" y="348385"/>
              <a:ext cx="210755" cy="23375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正方形/長方形 74"/>
            <p:cNvSpPr>
              <a:spLocks noChangeArrowheads="1"/>
            </p:cNvSpPr>
            <p:nvPr/>
          </p:nvSpPr>
          <p:spPr bwMode="auto">
            <a:xfrm>
              <a:off x="3877470" y="346135"/>
              <a:ext cx="325516" cy="23375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" name="グループ化 75"/>
          <p:cNvGrpSpPr>
            <a:grpSpLocks/>
          </p:cNvGrpSpPr>
          <p:nvPr/>
        </p:nvGrpSpPr>
        <p:grpSpPr bwMode="auto">
          <a:xfrm>
            <a:off x="1718120" y="5457889"/>
            <a:ext cx="425985" cy="194701"/>
            <a:chOff x="3724106" y="346135"/>
            <a:chExt cx="478880" cy="233756"/>
          </a:xfrm>
        </p:grpSpPr>
        <p:sp>
          <p:nvSpPr>
            <p:cNvPr id="89" name="二等辺三角形 76"/>
            <p:cNvSpPr>
              <a:spLocks noChangeArrowheads="1"/>
            </p:cNvSpPr>
            <p:nvPr/>
          </p:nvSpPr>
          <p:spPr bwMode="auto">
            <a:xfrm rot="5400000">
              <a:off x="3735606" y="348385"/>
              <a:ext cx="210755" cy="23375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" name="正方形/長方形 77"/>
            <p:cNvSpPr>
              <a:spLocks noChangeArrowheads="1"/>
            </p:cNvSpPr>
            <p:nvPr/>
          </p:nvSpPr>
          <p:spPr bwMode="auto">
            <a:xfrm>
              <a:off x="3877470" y="346135"/>
              <a:ext cx="325516" cy="23375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91" name="テキスト ボックス 79"/>
          <p:cNvSpPr txBox="1">
            <a:spLocks noChangeArrowheads="1"/>
          </p:cNvSpPr>
          <p:nvPr/>
        </p:nvSpPr>
        <p:spPr bwMode="auto">
          <a:xfrm>
            <a:off x="4656143" y="4823452"/>
            <a:ext cx="769887" cy="178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800">
                <a:latin typeface="Times New Roman" charset="0"/>
                <a:cs typeface="Times New Roman" charset="0"/>
              </a:rPr>
              <a:t>CodingBlock</a:t>
            </a:r>
            <a:endParaRPr kumimoji="1" lang="ja-JP" altLang="en-US" sz="800">
              <a:latin typeface="Times New Roman" charset="0"/>
              <a:cs typeface="Times New Roman" charset="0"/>
            </a:endParaRPr>
          </a:p>
        </p:txBody>
      </p:sp>
      <p:sp>
        <p:nvSpPr>
          <p:cNvPr id="92" name="テキスト ボックス 80"/>
          <p:cNvSpPr txBox="1">
            <a:spLocks noChangeArrowheads="1"/>
          </p:cNvSpPr>
          <p:nvPr/>
        </p:nvSpPr>
        <p:spPr bwMode="auto">
          <a:xfrm>
            <a:off x="6522743" y="4831399"/>
            <a:ext cx="769887" cy="178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800" dirty="0" err="1">
                <a:latin typeface="Times New Roman" charset="0"/>
                <a:cs typeface="Times New Roman" charset="0"/>
              </a:rPr>
              <a:t>ColBlock</a:t>
            </a:r>
            <a:endParaRPr kumimoji="1" lang="ja-JP" altLang="en-US" sz="800" dirty="0">
              <a:latin typeface="Times New Roman" charset="0"/>
              <a:cs typeface="Times New Roman" charset="0"/>
            </a:endParaRPr>
          </a:p>
        </p:txBody>
      </p:sp>
      <p:cxnSp>
        <p:nvCxnSpPr>
          <p:cNvPr id="93" name="曲線コネクタ 82"/>
          <p:cNvCxnSpPr>
            <a:cxnSpLocks noChangeShapeType="1"/>
          </p:cNvCxnSpPr>
          <p:nvPr/>
        </p:nvCxnSpPr>
        <p:spPr bwMode="auto">
          <a:xfrm rot="16200000" flipV="1">
            <a:off x="5749066" y="3944068"/>
            <a:ext cx="10596" cy="1443538"/>
          </a:xfrm>
          <a:prstGeom prst="curvedConnector3">
            <a:avLst>
              <a:gd name="adj1" fmla="val 2048574"/>
            </a:avLst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4" name="テキスト ボックス 114"/>
          <p:cNvSpPr txBox="1">
            <a:spLocks noChangeArrowheads="1"/>
          </p:cNvSpPr>
          <p:nvPr/>
        </p:nvSpPr>
        <p:spPr bwMode="auto">
          <a:xfrm>
            <a:off x="6401834" y="5808952"/>
            <a:ext cx="768471" cy="180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800" dirty="0" err="1">
                <a:latin typeface="Times New Roman" charset="0"/>
                <a:cs typeface="Times New Roman" charset="0"/>
              </a:rPr>
              <a:t>ColRefBlock</a:t>
            </a:r>
            <a:endParaRPr kumimoji="1" lang="ja-JP" altLang="en-US" sz="800" dirty="0">
              <a:latin typeface="Times New Roman" charset="0"/>
              <a:cs typeface="Times New Roman" charset="0"/>
            </a:endParaRPr>
          </a:p>
        </p:txBody>
      </p:sp>
      <p:sp>
        <p:nvSpPr>
          <p:cNvPr id="95" name="テキスト ボックス 58"/>
          <p:cNvSpPr txBox="1">
            <a:spLocks noChangeArrowheads="1"/>
          </p:cNvSpPr>
          <p:nvPr/>
        </p:nvSpPr>
        <p:spPr bwMode="auto">
          <a:xfrm>
            <a:off x="4269784" y="3247294"/>
            <a:ext cx="905749" cy="180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800">
                <a:latin typeface="Times New Roman" charset="0"/>
                <a:cs typeface="Times New Roman" charset="0"/>
              </a:rPr>
              <a:t>CodingRefBlock</a:t>
            </a:r>
            <a:endParaRPr kumimoji="1" lang="ja-JP" altLang="en-US" sz="800">
              <a:latin typeface="Times New Roman" charset="0"/>
              <a:cs typeface="Times New Roman" charset="0"/>
            </a:endParaRPr>
          </a:p>
        </p:txBody>
      </p:sp>
      <p:sp>
        <p:nvSpPr>
          <p:cNvPr id="99" name="コンテンツ プレースホルダ 2"/>
          <p:cNvSpPr txBox="1">
            <a:spLocks/>
          </p:cNvSpPr>
          <p:nvPr/>
        </p:nvSpPr>
        <p:spPr>
          <a:xfrm>
            <a:off x="575999" y="1223999"/>
            <a:ext cx="8352000" cy="275506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rtl="0" eaLnBrk="0" fontAlgn="base" hangingPunct="0">
              <a:lnSpc>
                <a:spcPts val="3400"/>
              </a:lnSpc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•"/>
              <a:defRPr kumimoji="1" sz="2800" baseline="0">
                <a:solidFill>
                  <a:srgbClr val="000000"/>
                </a:solidFill>
                <a:latin typeface="Arial"/>
                <a:ea typeface="+mn-ea"/>
                <a:cs typeface="HGP創英角ｺﾞｼｯｸUB" pitchFamily="50" charset="-128"/>
              </a:defRPr>
            </a:lvl1pPr>
            <a:lvl2pPr marL="742950" indent="-285750" algn="l" rtl="0" eaLnBrk="0" fontAlgn="base" hangingPunct="0">
              <a:lnSpc>
                <a:spcPts val="3400"/>
              </a:lnSpc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•"/>
              <a:defRPr kumimoji="1" sz="2400" baseline="0">
                <a:solidFill>
                  <a:srgbClr val="000000"/>
                </a:solidFill>
                <a:latin typeface="Arial"/>
                <a:ea typeface="+mn-ea"/>
                <a:cs typeface="HGP創英角ｺﾞｼｯｸUB" pitchFamily="50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  <a:cs typeface="HGP創英角ｺﾞｼｯｸUB" pitchFamily="50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  <a:cs typeface="HGP創英角ｺﾞｼｯｸUB" pitchFamily="50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  <a:cs typeface="HGP創英角ｺﾞｼｯｸUB" pitchFamily="50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Situation</a:t>
            </a:r>
          </a:p>
          <a:p>
            <a:pPr lvl="1">
              <a:lnSpc>
                <a:spcPct val="100000"/>
              </a:lnSpc>
            </a:pP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V1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 refers to </a:t>
            </a: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V0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V2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 as inter-view reference pictures.</a:t>
            </a:r>
          </a:p>
          <a:p>
            <a:pPr lvl="1">
              <a:lnSpc>
                <a:spcPct val="100000"/>
              </a:lnSpc>
            </a:pP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Coding inter-view vector </a:t>
            </a:r>
          </a:p>
          <a:p>
            <a:pPr lvl="2"/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Current block in </a:t>
            </a: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V1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 refers to reference block in </a:t>
            </a: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V0.</a:t>
            </a:r>
          </a:p>
          <a:p>
            <a:pPr lvl="1">
              <a:lnSpc>
                <a:spcPct val="100000"/>
              </a:lnSpc>
            </a:pP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Co-located inter-view vector</a:t>
            </a:r>
          </a:p>
          <a:p>
            <a:pPr lvl="2"/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Co-located block in </a:t>
            </a: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V1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 refers to reference block in </a:t>
            </a: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V2.</a:t>
            </a:r>
          </a:p>
          <a:p>
            <a:pPr>
              <a:lnSpc>
                <a:spcPct val="100000"/>
              </a:lnSpc>
            </a:pPr>
            <a:r>
              <a:rPr lang="en-US" altLang="ja-JP" sz="1400" dirty="0" smtClean="0">
                <a:latin typeface="Arial" pitchFamily="34" charset="0"/>
                <a:cs typeface="Arial" pitchFamily="34" charset="0"/>
              </a:rPr>
              <a:t>Scaling method</a:t>
            </a:r>
          </a:p>
          <a:p>
            <a:pPr lvl="1">
              <a:lnSpc>
                <a:spcPct val="100000"/>
              </a:lnSpc>
            </a:pP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Co-located inter-view vector is scaled with the difference of (</a:t>
            </a: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V1-V0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) and (</a:t>
            </a: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V1-V2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).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29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Problem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4568" y="1240706"/>
            <a:ext cx="8352000" cy="2840794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CA" altLang="ja-JP" sz="2000" dirty="0">
                <a:solidFill>
                  <a:schemeClr val="tx1"/>
                </a:solidFill>
              </a:rPr>
              <a:t>Not sufficient alignment between HTM-5.1 and 3D-HEVC draft text.</a:t>
            </a:r>
          </a:p>
          <a:p>
            <a:pPr lvl="1">
              <a:lnSpc>
                <a:spcPct val="130000"/>
              </a:lnSpc>
            </a:pPr>
            <a:r>
              <a:rPr lang="en-CA" altLang="ja-JP" sz="1800" dirty="0">
                <a:solidFill>
                  <a:schemeClr val="tx1"/>
                </a:solidFill>
              </a:rPr>
              <a:t>In HTM-5.1, </a:t>
            </a:r>
            <a:r>
              <a:rPr lang="en-CA" altLang="ja-JP" sz="1800" dirty="0" err="1">
                <a:solidFill>
                  <a:schemeClr val="tx1"/>
                </a:solidFill>
              </a:rPr>
              <a:t>view_order_index</a:t>
            </a:r>
            <a:r>
              <a:rPr lang="en-CA" altLang="ja-JP" sz="1800" dirty="0">
                <a:solidFill>
                  <a:schemeClr val="tx1"/>
                </a:solidFill>
              </a:rPr>
              <a:t> is used as </a:t>
            </a:r>
            <a:r>
              <a:rPr lang="en-CA" altLang="ja-JP" sz="1800" dirty="0" smtClean="0">
                <a:solidFill>
                  <a:schemeClr val="tx1"/>
                </a:solidFill>
              </a:rPr>
              <a:t>scaling factor.</a:t>
            </a:r>
            <a:endParaRPr lang="en-CA" altLang="ja-JP" sz="1800" dirty="0">
              <a:solidFill>
                <a:schemeClr val="tx1"/>
              </a:solidFill>
            </a:endParaRPr>
          </a:p>
          <a:p>
            <a:pPr lvl="2">
              <a:lnSpc>
                <a:spcPct val="130000"/>
              </a:lnSpc>
            </a:pPr>
            <a:r>
              <a:rPr lang="en-CA" altLang="ja-JP" sz="1800" dirty="0" err="1">
                <a:solidFill>
                  <a:schemeClr val="accent2"/>
                </a:solidFill>
              </a:rPr>
              <a:t>view_order_index</a:t>
            </a:r>
            <a:r>
              <a:rPr lang="en-CA" altLang="ja-JP" sz="1800" dirty="0"/>
              <a:t> is assumed to be </a:t>
            </a:r>
            <a:r>
              <a:rPr lang="en-CA" altLang="ja-JP" sz="1800" dirty="0">
                <a:solidFill>
                  <a:srgbClr val="FF0000"/>
                </a:solidFill>
              </a:rPr>
              <a:t>assigned in spatial order of views.</a:t>
            </a:r>
          </a:p>
          <a:p>
            <a:pPr lvl="1">
              <a:lnSpc>
                <a:spcPct val="130000"/>
              </a:lnSpc>
            </a:pPr>
            <a:r>
              <a:rPr lang="en-CA" altLang="ja-JP" sz="1800" dirty="0">
                <a:solidFill>
                  <a:schemeClr val="tx1"/>
                </a:solidFill>
              </a:rPr>
              <a:t>In 3D-HEVC draft text, </a:t>
            </a:r>
            <a:r>
              <a:rPr lang="en-CA" altLang="ja-JP" sz="1800" dirty="0" err="1">
                <a:solidFill>
                  <a:schemeClr val="tx1"/>
                </a:solidFill>
              </a:rPr>
              <a:t>view_id</a:t>
            </a:r>
            <a:r>
              <a:rPr lang="en-CA" altLang="ja-JP" sz="1800" dirty="0">
                <a:solidFill>
                  <a:schemeClr val="tx1"/>
                </a:solidFill>
              </a:rPr>
              <a:t> is used as scaling factor.</a:t>
            </a:r>
          </a:p>
          <a:p>
            <a:pPr lvl="2">
              <a:lnSpc>
                <a:spcPct val="130000"/>
              </a:lnSpc>
            </a:pPr>
            <a:r>
              <a:rPr lang="en-CA" altLang="ja-JP" sz="1800" dirty="0" err="1" smtClean="0">
                <a:solidFill>
                  <a:schemeClr val="accent2"/>
                </a:solidFill>
              </a:rPr>
              <a:t>view_id</a:t>
            </a:r>
            <a:r>
              <a:rPr lang="en-CA" altLang="ja-JP" sz="1800" dirty="0" smtClean="0"/>
              <a:t> </a:t>
            </a:r>
            <a:r>
              <a:rPr lang="en-CA" altLang="ja-JP" sz="1800" dirty="0"/>
              <a:t>is </a:t>
            </a:r>
            <a:r>
              <a:rPr lang="en-CA" altLang="ja-JP" sz="1800" dirty="0">
                <a:solidFill>
                  <a:srgbClr val="FF0000"/>
                </a:solidFill>
              </a:rPr>
              <a:t>no restrictions on values.</a:t>
            </a:r>
          </a:p>
          <a:p>
            <a:endParaRPr kumimoji="1" lang="ja-JP" altLang="en-US" sz="2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>
                <a:ea typeface="HGPｺﾞｼｯｸE" pitchFamily="50" charset="-128"/>
                <a:cs typeface="Arial" pitchFamily="34" charset="0"/>
              </a:rPr>
              <a:t>JCT3V-B0038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87"/>
          <p:cNvSpPr txBox="1">
            <a:spLocks noChangeArrowheads="1"/>
          </p:cNvSpPr>
          <p:nvPr/>
        </p:nvSpPr>
        <p:spPr bwMode="auto">
          <a:xfrm>
            <a:off x="1643372" y="3772241"/>
            <a:ext cx="288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 b="1" dirty="0">
                <a:latin typeface="Times New Roman" charset="0"/>
                <a:cs typeface="Times New Roman" charset="0"/>
              </a:rPr>
              <a:t>0</a:t>
            </a:r>
            <a:endParaRPr kumimoji="1" lang="ja-JP" altLang="en-US" sz="1600" b="1" dirty="0">
              <a:latin typeface="Times New Roman" charset="0"/>
              <a:cs typeface="Times New Roman" charset="0"/>
            </a:endParaRPr>
          </a:p>
        </p:txBody>
      </p:sp>
      <p:cxnSp>
        <p:nvCxnSpPr>
          <p:cNvPr id="15" name="直線矢印コネクタ 116"/>
          <p:cNvCxnSpPr>
            <a:cxnSpLocks noChangeShapeType="1"/>
          </p:cNvCxnSpPr>
          <p:nvPr/>
        </p:nvCxnSpPr>
        <p:spPr bwMode="auto">
          <a:xfrm>
            <a:off x="1577422" y="5306158"/>
            <a:ext cx="1985962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テキスト ボックス 129"/>
          <p:cNvSpPr txBox="1">
            <a:spLocks noChangeArrowheads="1"/>
          </p:cNvSpPr>
          <p:nvPr/>
        </p:nvSpPr>
        <p:spPr bwMode="auto">
          <a:xfrm>
            <a:off x="675955" y="5160514"/>
            <a:ext cx="94835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200" dirty="0">
                <a:latin typeface="Times New Roman" charset="0"/>
                <a:cs typeface="Times New Roman" charset="0"/>
              </a:rPr>
              <a:t>spatial order</a:t>
            </a:r>
            <a:endParaRPr kumimoji="1" lang="ja-JP" altLang="en-US" sz="1200" dirty="0">
              <a:latin typeface="Times New Roman" charset="0"/>
              <a:cs typeface="Times New Roman" charset="0"/>
            </a:endParaRPr>
          </a:p>
        </p:txBody>
      </p:sp>
      <p:grpSp>
        <p:nvGrpSpPr>
          <p:cNvPr id="25" name="グループ化 71"/>
          <p:cNvGrpSpPr>
            <a:grpSpLocks/>
          </p:cNvGrpSpPr>
          <p:nvPr/>
        </p:nvGrpSpPr>
        <p:grpSpPr bwMode="auto">
          <a:xfrm rot="16200000">
            <a:off x="1572261" y="4779870"/>
            <a:ext cx="427400" cy="194702"/>
            <a:chOff x="3724106" y="346135"/>
            <a:chExt cx="478880" cy="233756"/>
          </a:xfrm>
        </p:grpSpPr>
        <p:sp>
          <p:nvSpPr>
            <p:cNvPr id="26" name="二等辺三角形 70"/>
            <p:cNvSpPr>
              <a:spLocks noChangeArrowheads="1"/>
            </p:cNvSpPr>
            <p:nvPr/>
          </p:nvSpPr>
          <p:spPr bwMode="auto">
            <a:xfrm rot="5400000">
              <a:off x="3735606" y="348385"/>
              <a:ext cx="210755" cy="23375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正方形/長方形 69"/>
            <p:cNvSpPr>
              <a:spLocks noChangeArrowheads="1"/>
            </p:cNvSpPr>
            <p:nvPr/>
          </p:nvSpPr>
          <p:spPr bwMode="auto">
            <a:xfrm>
              <a:off x="3877470" y="346135"/>
              <a:ext cx="325516" cy="23375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8" name="グループ化 71"/>
          <p:cNvGrpSpPr>
            <a:grpSpLocks/>
          </p:cNvGrpSpPr>
          <p:nvPr/>
        </p:nvGrpSpPr>
        <p:grpSpPr bwMode="auto">
          <a:xfrm rot="16200000">
            <a:off x="1981836" y="4779870"/>
            <a:ext cx="427400" cy="194702"/>
            <a:chOff x="3724106" y="346135"/>
            <a:chExt cx="478880" cy="233756"/>
          </a:xfrm>
        </p:grpSpPr>
        <p:sp>
          <p:nvSpPr>
            <p:cNvPr id="29" name="二等辺三角形 70"/>
            <p:cNvSpPr>
              <a:spLocks noChangeArrowheads="1"/>
            </p:cNvSpPr>
            <p:nvPr/>
          </p:nvSpPr>
          <p:spPr bwMode="auto">
            <a:xfrm rot="5400000">
              <a:off x="3735606" y="348385"/>
              <a:ext cx="210755" cy="23375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正方形/長方形 69"/>
            <p:cNvSpPr>
              <a:spLocks noChangeArrowheads="1"/>
            </p:cNvSpPr>
            <p:nvPr/>
          </p:nvSpPr>
          <p:spPr bwMode="auto">
            <a:xfrm>
              <a:off x="3877470" y="346135"/>
              <a:ext cx="325516" cy="23375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1" name="グループ化 71"/>
          <p:cNvGrpSpPr>
            <a:grpSpLocks/>
          </p:cNvGrpSpPr>
          <p:nvPr/>
        </p:nvGrpSpPr>
        <p:grpSpPr bwMode="auto">
          <a:xfrm rot="16200000">
            <a:off x="2377215" y="4779869"/>
            <a:ext cx="427400" cy="194702"/>
            <a:chOff x="3724106" y="346135"/>
            <a:chExt cx="478880" cy="233756"/>
          </a:xfrm>
        </p:grpSpPr>
        <p:sp>
          <p:nvSpPr>
            <p:cNvPr id="32" name="二等辺三角形 70"/>
            <p:cNvSpPr>
              <a:spLocks noChangeArrowheads="1"/>
            </p:cNvSpPr>
            <p:nvPr/>
          </p:nvSpPr>
          <p:spPr bwMode="auto">
            <a:xfrm rot="5400000">
              <a:off x="3735606" y="348385"/>
              <a:ext cx="210755" cy="23375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正方形/長方形 69"/>
            <p:cNvSpPr>
              <a:spLocks noChangeArrowheads="1"/>
            </p:cNvSpPr>
            <p:nvPr/>
          </p:nvSpPr>
          <p:spPr bwMode="auto">
            <a:xfrm>
              <a:off x="3877470" y="346135"/>
              <a:ext cx="325516" cy="23375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" name="グループ化 71"/>
          <p:cNvGrpSpPr>
            <a:grpSpLocks/>
          </p:cNvGrpSpPr>
          <p:nvPr/>
        </p:nvGrpSpPr>
        <p:grpSpPr bwMode="auto">
          <a:xfrm rot="16200000">
            <a:off x="2752766" y="4779870"/>
            <a:ext cx="427400" cy="194702"/>
            <a:chOff x="3724106" y="346135"/>
            <a:chExt cx="478880" cy="233756"/>
          </a:xfrm>
        </p:grpSpPr>
        <p:sp>
          <p:nvSpPr>
            <p:cNvPr id="35" name="二等辺三角形 70"/>
            <p:cNvSpPr>
              <a:spLocks noChangeArrowheads="1"/>
            </p:cNvSpPr>
            <p:nvPr/>
          </p:nvSpPr>
          <p:spPr bwMode="auto">
            <a:xfrm rot="5400000">
              <a:off x="3735606" y="348385"/>
              <a:ext cx="210755" cy="23375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正方形/長方形 69"/>
            <p:cNvSpPr>
              <a:spLocks noChangeArrowheads="1"/>
            </p:cNvSpPr>
            <p:nvPr/>
          </p:nvSpPr>
          <p:spPr bwMode="auto">
            <a:xfrm>
              <a:off x="3877470" y="346135"/>
              <a:ext cx="325516" cy="23375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7" name="グループ化 71"/>
          <p:cNvGrpSpPr>
            <a:grpSpLocks/>
          </p:cNvGrpSpPr>
          <p:nvPr/>
        </p:nvGrpSpPr>
        <p:grpSpPr bwMode="auto">
          <a:xfrm rot="16200000">
            <a:off x="3148145" y="4779869"/>
            <a:ext cx="427400" cy="194702"/>
            <a:chOff x="3724106" y="346135"/>
            <a:chExt cx="478880" cy="233756"/>
          </a:xfrm>
        </p:grpSpPr>
        <p:sp>
          <p:nvSpPr>
            <p:cNvPr id="38" name="二等辺三角形 70"/>
            <p:cNvSpPr>
              <a:spLocks noChangeArrowheads="1"/>
            </p:cNvSpPr>
            <p:nvPr/>
          </p:nvSpPr>
          <p:spPr bwMode="auto">
            <a:xfrm rot="5400000">
              <a:off x="3735606" y="348385"/>
              <a:ext cx="210755" cy="23375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正方形/長方形 69"/>
            <p:cNvSpPr>
              <a:spLocks noChangeArrowheads="1"/>
            </p:cNvSpPr>
            <p:nvPr/>
          </p:nvSpPr>
          <p:spPr bwMode="auto">
            <a:xfrm>
              <a:off x="3877470" y="346135"/>
              <a:ext cx="325516" cy="23375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0" name="テキスト ボックス 118"/>
          <p:cNvSpPr txBox="1">
            <a:spLocks noChangeArrowheads="1"/>
          </p:cNvSpPr>
          <p:nvPr/>
        </p:nvSpPr>
        <p:spPr bwMode="auto">
          <a:xfrm>
            <a:off x="136779" y="3999771"/>
            <a:ext cx="16510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400" b="1" dirty="0" err="1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v</a:t>
            </a:r>
            <a:r>
              <a:rPr kumimoji="1" lang="en-US" altLang="ja-JP" sz="1400" b="1" dirty="0" err="1" smtClean="0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iew_order_index</a:t>
            </a:r>
            <a:endParaRPr kumimoji="1" lang="ja-JP" altLang="en-US" sz="1400" b="1" dirty="0">
              <a:solidFill>
                <a:schemeClr val="accent2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1" name="テキスト ボックス 87"/>
          <p:cNvSpPr txBox="1">
            <a:spLocks noChangeArrowheads="1"/>
          </p:cNvSpPr>
          <p:nvPr/>
        </p:nvSpPr>
        <p:spPr bwMode="auto">
          <a:xfrm>
            <a:off x="2075861" y="3762640"/>
            <a:ext cx="288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 b="1" dirty="0" smtClean="0">
                <a:latin typeface="Times New Roman" charset="0"/>
                <a:cs typeface="Times New Roman" charset="0"/>
              </a:rPr>
              <a:t>1</a:t>
            </a:r>
            <a:endParaRPr kumimoji="1" lang="ja-JP" altLang="en-US" sz="1600" b="1" dirty="0">
              <a:latin typeface="Times New Roman" charset="0"/>
              <a:cs typeface="Times New Roman" charset="0"/>
            </a:endParaRPr>
          </a:p>
        </p:txBody>
      </p:sp>
      <p:sp>
        <p:nvSpPr>
          <p:cNvPr id="42" name="テキスト ボックス 87"/>
          <p:cNvSpPr txBox="1">
            <a:spLocks noChangeArrowheads="1"/>
          </p:cNvSpPr>
          <p:nvPr/>
        </p:nvSpPr>
        <p:spPr bwMode="auto">
          <a:xfrm>
            <a:off x="2450200" y="3757062"/>
            <a:ext cx="288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 b="1" dirty="0" smtClean="0">
                <a:latin typeface="Times New Roman" charset="0"/>
                <a:cs typeface="Times New Roman" charset="0"/>
              </a:rPr>
              <a:t>2</a:t>
            </a:r>
            <a:endParaRPr kumimoji="1" lang="ja-JP" altLang="en-US" sz="1600" b="1" dirty="0">
              <a:latin typeface="Times New Roman" charset="0"/>
              <a:cs typeface="Times New Roman" charset="0"/>
            </a:endParaRPr>
          </a:p>
        </p:txBody>
      </p:sp>
      <p:sp>
        <p:nvSpPr>
          <p:cNvPr id="43" name="テキスト ボックス 87"/>
          <p:cNvSpPr txBox="1">
            <a:spLocks noChangeArrowheads="1"/>
          </p:cNvSpPr>
          <p:nvPr/>
        </p:nvSpPr>
        <p:spPr bwMode="auto">
          <a:xfrm>
            <a:off x="2823877" y="3756429"/>
            <a:ext cx="288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 b="1" dirty="0" smtClean="0">
                <a:latin typeface="Times New Roman" charset="0"/>
                <a:cs typeface="Times New Roman" charset="0"/>
              </a:rPr>
              <a:t>3</a:t>
            </a:r>
            <a:endParaRPr kumimoji="1" lang="ja-JP" altLang="en-US" sz="1600" b="1" dirty="0">
              <a:latin typeface="Times New Roman" charset="0"/>
              <a:cs typeface="Times New Roman" charset="0"/>
            </a:endParaRPr>
          </a:p>
        </p:txBody>
      </p:sp>
      <p:sp>
        <p:nvSpPr>
          <p:cNvPr id="44" name="テキスト ボックス 87"/>
          <p:cNvSpPr txBox="1">
            <a:spLocks noChangeArrowheads="1"/>
          </p:cNvSpPr>
          <p:nvPr/>
        </p:nvSpPr>
        <p:spPr bwMode="auto">
          <a:xfrm>
            <a:off x="3228204" y="3756428"/>
            <a:ext cx="288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 b="1" dirty="0" smtClean="0">
                <a:latin typeface="Times New Roman" charset="0"/>
                <a:cs typeface="Times New Roman" charset="0"/>
              </a:rPr>
              <a:t>4</a:t>
            </a:r>
            <a:endParaRPr kumimoji="1" lang="ja-JP" altLang="en-US" sz="1600" b="1" dirty="0">
              <a:latin typeface="Times New Roman" charset="0"/>
              <a:cs typeface="Times New Roman" charset="0"/>
            </a:endParaRPr>
          </a:p>
        </p:txBody>
      </p:sp>
      <p:cxnSp>
        <p:nvCxnSpPr>
          <p:cNvPr id="46" name="直線矢印コネクタ 116"/>
          <p:cNvCxnSpPr>
            <a:cxnSpLocks noChangeShapeType="1"/>
          </p:cNvCxnSpPr>
          <p:nvPr/>
        </p:nvCxnSpPr>
        <p:spPr bwMode="auto">
          <a:xfrm>
            <a:off x="5599443" y="5327618"/>
            <a:ext cx="1985962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" name="テキスト ボックス 129"/>
          <p:cNvSpPr txBox="1">
            <a:spLocks noChangeArrowheads="1"/>
          </p:cNvSpPr>
          <p:nvPr/>
        </p:nvSpPr>
        <p:spPr bwMode="auto">
          <a:xfrm>
            <a:off x="4697976" y="5174830"/>
            <a:ext cx="94835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200" dirty="0">
                <a:latin typeface="Times New Roman" charset="0"/>
                <a:cs typeface="Times New Roman" charset="0"/>
              </a:rPr>
              <a:t>spatial order</a:t>
            </a:r>
            <a:endParaRPr kumimoji="1" lang="ja-JP" altLang="en-US" sz="1200" dirty="0">
              <a:latin typeface="Times New Roman" charset="0"/>
              <a:cs typeface="Times New Roman" charset="0"/>
            </a:endParaRPr>
          </a:p>
        </p:txBody>
      </p:sp>
      <p:grpSp>
        <p:nvGrpSpPr>
          <p:cNvPr id="48" name="グループ化 71"/>
          <p:cNvGrpSpPr>
            <a:grpSpLocks/>
          </p:cNvGrpSpPr>
          <p:nvPr/>
        </p:nvGrpSpPr>
        <p:grpSpPr bwMode="auto">
          <a:xfrm rot="16200000">
            <a:off x="5594282" y="4801330"/>
            <a:ext cx="427400" cy="194702"/>
            <a:chOff x="3724106" y="346135"/>
            <a:chExt cx="478880" cy="233756"/>
          </a:xfrm>
        </p:grpSpPr>
        <p:sp>
          <p:nvSpPr>
            <p:cNvPr id="49" name="二等辺三角形 70"/>
            <p:cNvSpPr>
              <a:spLocks noChangeArrowheads="1"/>
            </p:cNvSpPr>
            <p:nvPr/>
          </p:nvSpPr>
          <p:spPr bwMode="auto">
            <a:xfrm rot="5400000">
              <a:off x="3735606" y="348385"/>
              <a:ext cx="210755" cy="23375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" name="正方形/長方形 69"/>
            <p:cNvSpPr>
              <a:spLocks noChangeArrowheads="1"/>
            </p:cNvSpPr>
            <p:nvPr/>
          </p:nvSpPr>
          <p:spPr bwMode="auto">
            <a:xfrm>
              <a:off x="3877470" y="346135"/>
              <a:ext cx="325516" cy="23375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" name="グループ化 71"/>
          <p:cNvGrpSpPr>
            <a:grpSpLocks/>
          </p:cNvGrpSpPr>
          <p:nvPr/>
        </p:nvGrpSpPr>
        <p:grpSpPr bwMode="auto">
          <a:xfrm rot="16200000">
            <a:off x="6003857" y="4801330"/>
            <a:ext cx="427400" cy="194702"/>
            <a:chOff x="3724106" y="346135"/>
            <a:chExt cx="478880" cy="233756"/>
          </a:xfrm>
        </p:grpSpPr>
        <p:sp>
          <p:nvSpPr>
            <p:cNvPr id="52" name="二等辺三角形 70"/>
            <p:cNvSpPr>
              <a:spLocks noChangeArrowheads="1"/>
            </p:cNvSpPr>
            <p:nvPr/>
          </p:nvSpPr>
          <p:spPr bwMode="auto">
            <a:xfrm rot="5400000">
              <a:off x="3735606" y="348385"/>
              <a:ext cx="210755" cy="23375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正方形/長方形 69"/>
            <p:cNvSpPr>
              <a:spLocks noChangeArrowheads="1"/>
            </p:cNvSpPr>
            <p:nvPr/>
          </p:nvSpPr>
          <p:spPr bwMode="auto">
            <a:xfrm>
              <a:off x="3877470" y="346135"/>
              <a:ext cx="325516" cy="23375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" name="グループ化 71"/>
          <p:cNvGrpSpPr>
            <a:grpSpLocks/>
          </p:cNvGrpSpPr>
          <p:nvPr/>
        </p:nvGrpSpPr>
        <p:grpSpPr bwMode="auto">
          <a:xfrm rot="16200000">
            <a:off x="6399236" y="4801329"/>
            <a:ext cx="427400" cy="194702"/>
            <a:chOff x="3724106" y="346135"/>
            <a:chExt cx="478880" cy="233756"/>
          </a:xfrm>
        </p:grpSpPr>
        <p:sp>
          <p:nvSpPr>
            <p:cNvPr id="55" name="二等辺三角形 70"/>
            <p:cNvSpPr>
              <a:spLocks noChangeArrowheads="1"/>
            </p:cNvSpPr>
            <p:nvPr/>
          </p:nvSpPr>
          <p:spPr bwMode="auto">
            <a:xfrm rot="5400000">
              <a:off x="3735606" y="348385"/>
              <a:ext cx="210755" cy="23375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正方形/長方形 69"/>
            <p:cNvSpPr>
              <a:spLocks noChangeArrowheads="1"/>
            </p:cNvSpPr>
            <p:nvPr/>
          </p:nvSpPr>
          <p:spPr bwMode="auto">
            <a:xfrm>
              <a:off x="3877470" y="346135"/>
              <a:ext cx="325516" cy="23375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7" name="グループ化 71"/>
          <p:cNvGrpSpPr>
            <a:grpSpLocks/>
          </p:cNvGrpSpPr>
          <p:nvPr/>
        </p:nvGrpSpPr>
        <p:grpSpPr bwMode="auto">
          <a:xfrm rot="16200000">
            <a:off x="6774787" y="4801330"/>
            <a:ext cx="427400" cy="194702"/>
            <a:chOff x="3724106" y="346135"/>
            <a:chExt cx="478880" cy="233756"/>
          </a:xfrm>
        </p:grpSpPr>
        <p:sp>
          <p:nvSpPr>
            <p:cNvPr id="58" name="二等辺三角形 70"/>
            <p:cNvSpPr>
              <a:spLocks noChangeArrowheads="1"/>
            </p:cNvSpPr>
            <p:nvPr/>
          </p:nvSpPr>
          <p:spPr bwMode="auto">
            <a:xfrm rot="5400000">
              <a:off x="3735606" y="348385"/>
              <a:ext cx="210755" cy="23375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" name="正方形/長方形 69"/>
            <p:cNvSpPr>
              <a:spLocks noChangeArrowheads="1"/>
            </p:cNvSpPr>
            <p:nvPr/>
          </p:nvSpPr>
          <p:spPr bwMode="auto">
            <a:xfrm>
              <a:off x="3877470" y="346135"/>
              <a:ext cx="325516" cy="23375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" name="グループ化 71"/>
          <p:cNvGrpSpPr>
            <a:grpSpLocks/>
          </p:cNvGrpSpPr>
          <p:nvPr/>
        </p:nvGrpSpPr>
        <p:grpSpPr bwMode="auto">
          <a:xfrm rot="16200000">
            <a:off x="7170166" y="4801329"/>
            <a:ext cx="427400" cy="194702"/>
            <a:chOff x="3724106" y="346135"/>
            <a:chExt cx="478880" cy="233756"/>
          </a:xfrm>
        </p:grpSpPr>
        <p:sp>
          <p:nvSpPr>
            <p:cNvPr id="61" name="二等辺三角形 70"/>
            <p:cNvSpPr>
              <a:spLocks noChangeArrowheads="1"/>
            </p:cNvSpPr>
            <p:nvPr/>
          </p:nvSpPr>
          <p:spPr bwMode="auto">
            <a:xfrm rot="5400000">
              <a:off x="3735606" y="348385"/>
              <a:ext cx="210755" cy="23375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正方形/長方形 69"/>
            <p:cNvSpPr>
              <a:spLocks noChangeArrowheads="1"/>
            </p:cNvSpPr>
            <p:nvPr/>
          </p:nvSpPr>
          <p:spPr bwMode="auto">
            <a:xfrm>
              <a:off x="3877470" y="346135"/>
              <a:ext cx="325516" cy="23375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3" name="テキスト ボックス 118"/>
          <p:cNvSpPr txBox="1">
            <a:spLocks noChangeArrowheads="1"/>
          </p:cNvSpPr>
          <p:nvPr/>
        </p:nvSpPr>
        <p:spPr bwMode="auto">
          <a:xfrm>
            <a:off x="4896556" y="3913063"/>
            <a:ext cx="82552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400" b="1" dirty="0" err="1" smtClean="0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v</a:t>
            </a:r>
            <a:r>
              <a:rPr kumimoji="1" lang="en-US" altLang="ja-JP" sz="1400" b="1" dirty="0" err="1" smtClean="0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iew_id</a:t>
            </a:r>
            <a:endParaRPr kumimoji="1" lang="ja-JP" altLang="en-US" sz="1400" b="1" dirty="0">
              <a:solidFill>
                <a:schemeClr val="accent2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68" name="テキスト ボックス 87"/>
          <p:cNvSpPr txBox="1">
            <a:spLocks noChangeArrowheads="1"/>
          </p:cNvSpPr>
          <p:nvPr/>
        </p:nvSpPr>
        <p:spPr bwMode="auto">
          <a:xfrm>
            <a:off x="1637506" y="4219949"/>
            <a:ext cx="288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 b="1" dirty="0" smtClean="0">
                <a:latin typeface="Times New Roman" charset="0"/>
                <a:cs typeface="Times New Roman" charset="0"/>
              </a:rPr>
              <a:t>4</a:t>
            </a:r>
            <a:endParaRPr kumimoji="1" lang="ja-JP" altLang="en-US" sz="1600" b="1" dirty="0">
              <a:latin typeface="Times New Roman" charset="0"/>
              <a:cs typeface="Times New Roman" charset="0"/>
            </a:endParaRPr>
          </a:p>
        </p:txBody>
      </p:sp>
      <p:sp>
        <p:nvSpPr>
          <p:cNvPr id="69" name="テキスト ボックス 87"/>
          <p:cNvSpPr txBox="1">
            <a:spLocks noChangeArrowheads="1"/>
          </p:cNvSpPr>
          <p:nvPr/>
        </p:nvSpPr>
        <p:spPr bwMode="auto">
          <a:xfrm>
            <a:off x="2069995" y="4210348"/>
            <a:ext cx="288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 b="1" dirty="0" smtClean="0">
                <a:latin typeface="Times New Roman" charset="0"/>
                <a:cs typeface="Times New Roman" charset="0"/>
              </a:rPr>
              <a:t>3</a:t>
            </a:r>
            <a:endParaRPr kumimoji="1" lang="ja-JP" altLang="en-US" sz="1600" b="1" dirty="0">
              <a:latin typeface="Times New Roman" charset="0"/>
              <a:cs typeface="Times New Roman" charset="0"/>
            </a:endParaRPr>
          </a:p>
        </p:txBody>
      </p:sp>
      <p:sp>
        <p:nvSpPr>
          <p:cNvPr id="70" name="テキスト ボックス 87"/>
          <p:cNvSpPr txBox="1">
            <a:spLocks noChangeArrowheads="1"/>
          </p:cNvSpPr>
          <p:nvPr/>
        </p:nvSpPr>
        <p:spPr bwMode="auto">
          <a:xfrm>
            <a:off x="2444334" y="4204770"/>
            <a:ext cx="288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 b="1" dirty="0" smtClean="0">
                <a:latin typeface="Times New Roman" charset="0"/>
                <a:cs typeface="Times New Roman" charset="0"/>
              </a:rPr>
              <a:t>2</a:t>
            </a:r>
            <a:endParaRPr kumimoji="1" lang="ja-JP" altLang="en-US" sz="1600" b="1" dirty="0">
              <a:latin typeface="Times New Roman" charset="0"/>
              <a:cs typeface="Times New Roman" charset="0"/>
            </a:endParaRPr>
          </a:p>
        </p:txBody>
      </p:sp>
      <p:sp>
        <p:nvSpPr>
          <p:cNvPr id="71" name="テキスト ボックス 87"/>
          <p:cNvSpPr txBox="1">
            <a:spLocks noChangeArrowheads="1"/>
          </p:cNvSpPr>
          <p:nvPr/>
        </p:nvSpPr>
        <p:spPr bwMode="auto">
          <a:xfrm>
            <a:off x="2818011" y="4204137"/>
            <a:ext cx="288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 b="1" dirty="0" smtClean="0">
                <a:latin typeface="Times New Roman" charset="0"/>
                <a:cs typeface="Times New Roman" charset="0"/>
              </a:rPr>
              <a:t>1</a:t>
            </a:r>
            <a:endParaRPr kumimoji="1" lang="ja-JP" altLang="en-US" sz="1600" b="1" dirty="0">
              <a:latin typeface="Times New Roman" charset="0"/>
              <a:cs typeface="Times New Roman" charset="0"/>
            </a:endParaRPr>
          </a:p>
        </p:txBody>
      </p:sp>
      <p:sp>
        <p:nvSpPr>
          <p:cNvPr id="72" name="テキスト ボックス 87"/>
          <p:cNvSpPr txBox="1">
            <a:spLocks noChangeArrowheads="1"/>
          </p:cNvSpPr>
          <p:nvPr/>
        </p:nvSpPr>
        <p:spPr bwMode="auto">
          <a:xfrm>
            <a:off x="3222338" y="4204136"/>
            <a:ext cx="288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 b="1" dirty="0" smtClean="0">
                <a:latin typeface="Times New Roman" charset="0"/>
                <a:cs typeface="Times New Roman" charset="0"/>
              </a:rPr>
              <a:t>0</a:t>
            </a:r>
            <a:endParaRPr kumimoji="1" lang="ja-JP" altLang="en-US" sz="1600" b="1" dirty="0">
              <a:latin typeface="Times New Roman" charset="0"/>
              <a:cs typeface="Times New Roman" charset="0"/>
            </a:endParaRPr>
          </a:p>
        </p:txBody>
      </p:sp>
      <p:sp>
        <p:nvSpPr>
          <p:cNvPr id="73" name="テキスト ボックス 87"/>
          <p:cNvSpPr txBox="1">
            <a:spLocks noChangeArrowheads="1"/>
          </p:cNvSpPr>
          <p:nvPr/>
        </p:nvSpPr>
        <p:spPr bwMode="auto">
          <a:xfrm>
            <a:off x="5677172" y="3641349"/>
            <a:ext cx="288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 b="1">
                <a:latin typeface="Times New Roman" charset="0"/>
                <a:cs typeface="Times New Roman" charset="0"/>
              </a:rPr>
              <a:t>0</a:t>
            </a:r>
            <a:endParaRPr kumimoji="1" lang="ja-JP" altLang="en-US" sz="1600" b="1">
              <a:latin typeface="Times New Roman" charset="0"/>
              <a:cs typeface="Times New Roman" charset="0"/>
            </a:endParaRPr>
          </a:p>
        </p:txBody>
      </p:sp>
      <p:sp>
        <p:nvSpPr>
          <p:cNvPr id="74" name="テキスト ボックス 87"/>
          <p:cNvSpPr txBox="1">
            <a:spLocks noChangeArrowheads="1"/>
          </p:cNvSpPr>
          <p:nvPr/>
        </p:nvSpPr>
        <p:spPr bwMode="auto">
          <a:xfrm>
            <a:off x="6109661" y="3631748"/>
            <a:ext cx="288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 b="1" dirty="0" smtClean="0">
                <a:latin typeface="Times New Roman" charset="0"/>
                <a:cs typeface="Times New Roman" charset="0"/>
              </a:rPr>
              <a:t>1</a:t>
            </a:r>
            <a:endParaRPr kumimoji="1" lang="ja-JP" altLang="en-US" sz="1600" b="1" dirty="0">
              <a:latin typeface="Times New Roman" charset="0"/>
              <a:cs typeface="Times New Roman" charset="0"/>
            </a:endParaRPr>
          </a:p>
        </p:txBody>
      </p:sp>
      <p:sp>
        <p:nvSpPr>
          <p:cNvPr id="75" name="テキスト ボックス 87"/>
          <p:cNvSpPr txBox="1">
            <a:spLocks noChangeArrowheads="1"/>
          </p:cNvSpPr>
          <p:nvPr/>
        </p:nvSpPr>
        <p:spPr bwMode="auto">
          <a:xfrm>
            <a:off x="6484000" y="3626170"/>
            <a:ext cx="288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 b="1" dirty="0" smtClean="0">
                <a:latin typeface="Times New Roman" charset="0"/>
                <a:cs typeface="Times New Roman" charset="0"/>
              </a:rPr>
              <a:t>2</a:t>
            </a:r>
            <a:endParaRPr kumimoji="1" lang="ja-JP" altLang="en-US" sz="1600" b="1" dirty="0">
              <a:latin typeface="Times New Roman" charset="0"/>
              <a:cs typeface="Times New Roman" charset="0"/>
            </a:endParaRPr>
          </a:p>
        </p:txBody>
      </p:sp>
      <p:sp>
        <p:nvSpPr>
          <p:cNvPr id="76" name="テキスト ボックス 87"/>
          <p:cNvSpPr txBox="1">
            <a:spLocks noChangeArrowheads="1"/>
          </p:cNvSpPr>
          <p:nvPr/>
        </p:nvSpPr>
        <p:spPr bwMode="auto">
          <a:xfrm>
            <a:off x="6857677" y="3625537"/>
            <a:ext cx="288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 b="1" dirty="0" smtClean="0">
                <a:latin typeface="Times New Roman" charset="0"/>
                <a:cs typeface="Times New Roman" charset="0"/>
              </a:rPr>
              <a:t>3</a:t>
            </a:r>
            <a:endParaRPr kumimoji="1" lang="ja-JP" altLang="en-US" sz="1600" b="1" dirty="0">
              <a:latin typeface="Times New Roman" charset="0"/>
              <a:cs typeface="Times New Roman" charset="0"/>
            </a:endParaRPr>
          </a:p>
        </p:txBody>
      </p:sp>
      <p:sp>
        <p:nvSpPr>
          <p:cNvPr id="77" name="テキスト ボックス 87"/>
          <p:cNvSpPr txBox="1">
            <a:spLocks noChangeArrowheads="1"/>
          </p:cNvSpPr>
          <p:nvPr/>
        </p:nvSpPr>
        <p:spPr bwMode="auto">
          <a:xfrm>
            <a:off x="7262004" y="3625536"/>
            <a:ext cx="288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 b="1" dirty="0" smtClean="0">
                <a:latin typeface="Times New Roman" charset="0"/>
                <a:cs typeface="Times New Roman" charset="0"/>
              </a:rPr>
              <a:t>4</a:t>
            </a:r>
            <a:endParaRPr kumimoji="1" lang="ja-JP" altLang="en-US" sz="1600" b="1" dirty="0">
              <a:latin typeface="Times New Roman" charset="0"/>
              <a:cs typeface="Times New Roman" charset="0"/>
            </a:endParaRPr>
          </a:p>
        </p:txBody>
      </p:sp>
      <p:sp>
        <p:nvSpPr>
          <p:cNvPr id="78" name="テキスト ボックス 87"/>
          <p:cNvSpPr txBox="1">
            <a:spLocks noChangeArrowheads="1"/>
          </p:cNvSpPr>
          <p:nvPr/>
        </p:nvSpPr>
        <p:spPr bwMode="auto">
          <a:xfrm>
            <a:off x="5671306" y="4096201"/>
            <a:ext cx="288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 b="1" dirty="0" smtClean="0">
                <a:latin typeface="Times New Roman" charset="0"/>
                <a:cs typeface="Times New Roman" charset="0"/>
              </a:rPr>
              <a:t>3</a:t>
            </a:r>
            <a:endParaRPr kumimoji="1" lang="ja-JP" altLang="en-US" sz="1600" b="1" dirty="0">
              <a:latin typeface="Times New Roman" charset="0"/>
              <a:cs typeface="Times New Roman" charset="0"/>
            </a:endParaRPr>
          </a:p>
        </p:txBody>
      </p:sp>
      <p:sp>
        <p:nvSpPr>
          <p:cNvPr id="79" name="テキスト ボックス 87"/>
          <p:cNvSpPr txBox="1">
            <a:spLocks noChangeArrowheads="1"/>
          </p:cNvSpPr>
          <p:nvPr/>
        </p:nvSpPr>
        <p:spPr bwMode="auto">
          <a:xfrm>
            <a:off x="6103795" y="4086600"/>
            <a:ext cx="288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 b="1" dirty="0" smtClean="0">
                <a:latin typeface="Times New Roman" charset="0"/>
                <a:cs typeface="Times New Roman" charset="0"/>
              </a:rPr>
              <a:t>1</a:t>
            </a:r>
            <a:endParaRPr kumimoji="1" lang="ja-JP" altLang="en-US" sz="1600" b="1" dirty="0">
              <a:latin typeface="Times New Roman" charset="0"/>
              <a:cs typeface="Times New Roman" charset="0"/>
            </a:endParaRPr>
          </a:p>
        </p:txBody>
      </p:sp>
      <p:sp>
        <p:nvSpPr>
          <p:cNvPr id="80" name="テキスト ボックス 87"/>
          <p:cNvSpPr txBox="1">
            <a:spLocks noChangeArrowheads="1"/>
          </p:cNvSpPr>
          <p:nvPr/>
        </p:nvSpPr>
        <p:spPr bwMode="auto">
          <a:xfrm>
            <a:off x="6478134" y="4081022"/>
            <a:ext cx="288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 b="1" dirty="0" smtClean="0">
                <a:latin typeface="Times New Roman" charset="0"/>
                <a:cs typeface="Times New Roman" charset="0"/>
              </a:rPr>
              <a:t>0</a:t>
            </a:r>
            <a:endParaRPr kumimoji="1" lang="ja-JP" altLang="en-US" sz="1600" b="1" dirty="0">
              <a:latin typeface="Times New Roman" charset="0"/>
              <a:cs typeface="Times New Roman" charset="0"/>
            </a:endParaRPr>
          </a:p>
        </p:txBody>
      </p:sp>
      <p:sp>
        <p:nvSpPr>
          <p:cNvPr id="81" name="テキスト ボックス 87"/>
          <p:cNvSpPr txBox="1">
            <a:spLocks noChangeArrowheads="1"/>
          </p:cNvSpPr>
          <p:nvPr/>
        </p:nvSpPr>
        <p:spPr bwMode="auto">
          <a:xfrm>
            <a:off x="6851811" y="4080389"/>
            <a:ext cx="288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 b="1" dirty="0" smtClean="0">
                <a:latin typeface="Times New Roman" charset="0"/>
                <a:cs typeface="Times New Roman" charset="0"/>
              </a:rPr>
              <a:t>2</a:t>
            </a:r>
            <a:endParaRPr kumimoji="1" lang="ja-JP" altLang="en-US" sz="1600" b="1" dirty="0">
              <a:latin typeface="Times New Roman" charset="0"/>
              <a:cs typeface="Times New Roman" charset="0"/>
            </a:endParaRPr>
          </a:p>
        </p:txBody>
      </p:sp>
      <p:sp>
        <p:nvSpPr>
          <p:cNvPr id="82" name="テキスト ボックス 87"/>
          <p:cNvSpPr txBox="1">
            <a:spLocks noChangeArrowheads="1"/>
          </p:cNvSpPr>
          <p:nvPr/>
        </p:nvSpPr>
        <p:spPr bwMode="auto">
          <a:xfrm>
            <a:off x="7256138" y="4080388"/>
            <a:ext cx="288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 b="1" dirty="0" smtClean="0">
                <a:latin typeface="Times New Roman" charset="0"/>
                <a:cs typeface="Times New Roman" charset="0"/>
              </a:rPr>
              <a:t>4</a:t>
            </a:r>
            <a:endParaRPr kumimoji="1" lang="ja-JP" altLang="en-US" sz="1600" b="1" dirty="0">
              <a:latin typeface="Times New Roman" charset="0"/>
              <a:cs typeface="Times New Roman" charset="0"/>
            </a:endParaRPr>
          </a:p>
        </p:txBody>
      </p:sp>
      <p:sp>
        <p:nvSpPr>
          <p:cNvPr id="93" name="テキスト ボックス 129"/>
          <p:cNvSpPr txBox="1">
            <a:spLocks noChangeArrowheads="1"/>
          </p:cNvSpPr>
          <p:nvPr/>
        </p:nvSpPr>
        <p:spPr bwMode="auto">
          <a:xfrm>
            <a:off x="2435039" y="3990910"/>
            <a:ext cx="3363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200" dirty="0" smtClean="0">
                <a:latin typeface="Times New Roman" charset="0"/>
                <a:cs typeface="Times New Roman" charset="0"/>
              </a:rPr>
              <a:t>or</a:t>
            </a:r>
            <a:endParaRPr kumimoji="1" lang="ja-JP" altLang="en-US" sz="1200" dirty="0">
              <a:latin typeface="Times New Roman" charset="0"/>
              <a:cs typeface="Times New Roman" charset="0"/>
            </a:endParaRPr>
          </a:p>
        </p:txBody>
      </p:sp>
      <p:sp>
        <p:nvSpPr>
          <p:cNvPr id="94" name="テキスト ボックス 129"/>
          <p:cNvSpPr txBox="1">
            <a:spLocks noChangeArrowheads="1"/>
          </p:cNvSpPr>
          <p:nvPr/>
        </p:nvSpPr>
        <p:spPr bwMode="auto">
          <a:xfrm>
            <a:off x="6462742" y="3867105"/>
            <a:ext cx="3363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200" dirty="0" smtClean="0">
                <a:latin typeface="Times New Roman" charset="0"/>
                <a:cs typeface="Times New Roman" charset="0"/>
              </a:rPr>
              <a:t>or</a:t>
            </a:r>
            <a:endParaRPr kumimoji="1" lang="ja-JP" altLang="en-US" sz="1200" dirty="0">
              <a:latin typeface="Times New Roman" charset="0"/>
              <a:cs typeface="Times New Roman" charset="0"/>
            </a:endParaRPr>
          </a:p>
        </p:txBody>
      </p:sp>
      <p:sp>
        <p:nvSpPr>
          <p:cNvPr id="95" name="テキスト ボックス 118"/>
          <p:cNvSpPr txBox="1">
            <a:spLocks noChangeArrowheads="1"/>
          </p:cNvSpPr>
          <p:nvPr/>
        </p:nvSpPr>
        <p:spPr bwMode="auto">
          <a:xfrm rot="5400000">
            <a:off x="6518309" y="4286757"/>
            <a:ext cx="3297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400" dirty="0" smtClean="0">
                <a:latin typeface="Times New Roman" charset="0"/>
                <a:cs typeface="Times New Roman" charset="0"/>
              </a:rPr>
              <a:t>…</a:t>
            </a:r>
            <a:endParaRPr kumimoji="1" lang="ja-JP" altLang="en-US" sz="1400" dirty="0">
              <a:latin typeface="Times New Roman" charset="0"/>
              <a:cs typeface="Times New Roman" charset="0"/>
            </a:endParaRPr>
          </a:p>
        </p:txBody>
      </p:sp>
      <p:sp>
        <p:nvSpPr>
          <p:cNvPr id="96" name="右中かっこ 95"/>
          <p:cNvSpPr/>
          <p:nvPr/>
        </p:nvSpPr>
        <p:spPr>
          <a:xfrm>
            <a:off x="7585405" y="3741175"/>
            <a:ext cx="187802" cy="846604"/>
          </a:xfrm>
          <a:prstGeom prst="rightBrace">
            <a:avLst>
              <a:gd name="adj1" fmla="val 50176"/>
              <a:gd name="adj2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テキスト ボックス 118"/>
          <p:cNvSpPr txBox="1">
            <a:spLocks noChangeArrowheads="1"/>
          </p:cNvSpPr>
          <p:nvPr/>
        </p:nvSpPr>
        <p:spPr bwMode="auto">
          <a:xfrm>
            <a:off x="7730414" y="3970987"/>
            <a:ext cx="136099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200" b="1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Anything is OK.</a:t>
            </a:r>
            <a:endParaRPr kumimoji="1" lang="ja-JP" altLang="en-US" sz="1200" b="1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98" name="右中かっこ 97"/>
          <p:cNvSpPr/>
          <p:nvPr/>
        </p:nvSpPr>
        <p:spPr>
          <a:xfrm>
            <a:off x="3516005" y="3858254"/>
            <a:ext cx="187802" cy="619501"/>
          </a:xfrm>
          <a:prstGeom prst="rightBrace">
            <a:avLst>
              <a:gd name="adj1" fmla="val 50176"/>
              <a:gd name="adj2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テキスト ボックス 118"/>
          <p:cNvSpPr txBox="1">
            <a:spLocks noChangeArrowheads="1"/>
          </p:cNvSpPr>
          <p:nvPr/>
        </p:nvSpPr>
        <p:spPr bwMode="auto">
          <a:xfrm>
            <a:off x="3645626" y="4015161"/>
            <a:ext cx="120859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200" b="1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Spatial order</a:t>
            </a:r>
            <a:endParaRPr kumimoji="1" lang="ja-JP" altLang="en-US" sz="1200" b="1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01" name="正方形/長方形 100"/>
          <p:cNvSpPr/>
          <p:nvPr/>
        </p:nvSpPr>
        <p:spPr>
          <a:xfrm>
            <a:off x="1215835" y="5529823"/>
            <a:ext cx="2394071" cy="350044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err="1"/>
              <a:t>v</a:t>
            </a:r>
            <a:r>
              <a:rPr lang="en-US" altLang="ja-JP" sz="2000" dirty="0" err="1" smtClean="0"/>
              <a:t>iew_order_index</a:t>
            </a:r>
            <a:endParaRPr kumimoji="1" lang="ja-JP" altLang="en-US" sz="2000" dirty="0"/>
          </a:p>
        </p:txBody>
      </p:sp>
      <p:sp>
        <p:nvSpPr>
          <p:cNvPr id="102" name="正方形/長方形 101"/>
          <p:cNvSpPr/>
          <p:nvPr/>
        </p:nvSpPr>
        <p:spPr>
          <a:xfrm>
            <a:off x="5361912" y="5548874"/>
            <a:ext cx="2394071" cy="350044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err="1" smtClean="0"/>
              <a:t>view_id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371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30000"/>
              </a:lnSpc>
            </a:pPr>
            <a:r>
              <a:rPr lang="en-CA" altLang="ja-JP" sz="2000" dirty="0"/>
              <a:t>View index is unified to </a:t>
            </a:r>
            <a:r>
              <a:rPr lang="en-CA" altLang="ja-JP" sz="2000" b="1" dirty="0" err="1">
                <a:solidFill>
                  <a:schemeClr val="accent2"/>
                </a:solidFill>
              </a:rPr>
              <a:t>view_id</a:t>
            </a:r>
            <a:r>
              <a:rPr lang="en-CA" altLang="ja-JP" sz="2000" dirty="0"/>
              <a:t> </a:t>
            </a:r>
            <a:r>
              <a:rPr lang="en-CA" altLang="ja-JP" sz="2000" dirty="0" smtClean="0"/>
              <a:t>in both software and text.</a:t>
            </a:r>
            <a:endParaRPr lang="en-CA" altLang="ja-JP" sz="2000" b="1" dirty="0">
              <a:solidFill>
                <a:schemeClr val="accent2"/>
              </a:solidFill>
            </a:endParaRPr>
          </a:p>
          <a:p>
            <a:pPr lvl="2">
              <a:lnSpc>
                <a:spcPct val="130000"/>
              </a:lnSpc>
            </a:pPr>
            <a:r>
              <a:rPr lang="en-CA" altLang="ja-JP" sz="2000" dirty="0"/>
              <a:t>HTM-5.1 is modified to use </a:t>
            </a:r>
            <a:r>
              <a:rPr lang="en-CA" altLang="ja-JP" sz="2000" dirty="0" err="1"/>
              <a:t>view_id</a:t>
            </a:r>
            <a:r>
              <a:rPr lang="en-CA" altLang="ja-JP" sz="2000" dirty="0"/>
              <a:t> </a:t>
            </a:r>
            <a:r>
              <a:rPr lang="en-CA" altLang="ja-JP" sz="2000" dirty="0" smtClean="0"/>
              <a:t>instead of </a:t>
            </a:r>
            <a:r>
              <a:rPr lang="en-CA" altLang="ja-JP" sz="2000" dirty="0" err="1" smtClean="0"/>
              <a:t>view_order_index</a:t>
            </a:r>
            <a:endParaRPr lang="en-CA" altLang="ja-JP" sz="2000" dirty="0" smtClean="0"/>
          </a:p>
          <a:p>
            <a:pPr lvl="2">
              <a:lnSpc>
                <a:spcPct val="130000"/>
              </a:lnSpc>
            </a:pPr>
            <a:r>
              <a:rPr lang="en-CA" altLang="ja-JP" sz="2000" dirty="0" smtClean="0"/>
              <a:t>3D-HEVC text is not changed.</a:t>
            </a:r>
          </a:p>
          <a:p>
            <a:pPr lvl="2">
              <a:lnSpc>
                <a:spcPct val="130000"/>
              </a:lnSpc>
            </a:pPr>
            <a:endParaRPr lang="en-CA" altLang="ja-JP" sz="2000" dirty="0"/>
          </a:p>
          <a:p>
            <a:pPr lvl="1">
              <a:lnSpc>
                <a:spcPct val="130000"/>
              </a:lnSpc>
            </a:pPr>
            <a:r>
              <a:rPr lang="en-CA" altLang="ja-JP" sz="2000" dirty="0"/>
              <a:t> </a:t>
            </a:r>
            <a:r>
              <a:rPr lang="en-CA" altLang="ja-JP" sz="2000" b="1" dirty="0" err="1">
                <a:solidFill>
                  <a:schemeClr val="accent2"/>
                </a:solidFill>
              </a:rPr>
              <a:t>iv_vector_scaling_flag</a:t>
            </a:r>
            <a:r>
              <a:rPr lang="en-CA" altLang="ja-JP" sz="2000" dirty="0"/>
              <a:t> is transmitted in SPS.</a:t>
            </a:r>
          </a:p>
          <a:p>
            <a:pPr lvl="2"/>
            <a:r>
              <a:rPr lang="en-CA" altLang="ja-JP" sz="2000" dirty="0" smtClean="0"/>
              <a:t>IVS is used when this flag is equal to 1, otherwise, IVS is not used.</a:t>
            </a:r>
          </a:p>
          <a:p>
            <a:pPr lvl="2"/>
            <a:r>
              <a:rPr lang="en-CA" altLang="ja-JP" sz="2000" dirty="0" smtClean="0"/>
              <a:t>In </a:t>
            </a:r>
            <a:r>
              <a:rPr lang="en-CA" altLang="ja-JP" sz="2000" dirty="0"/>
              <a:t>order to </a:t>
            </a:r>
            <a:r>
              <a:rPr lang="en-CA" altLang="ja-JP" sz="2000" dirty="0">
                <a:solidFill>
                  <a:srgbClr val="FF0000"/>
                </a:solidFill>
              </a:rPr>
              <a:t>avoid incorrect inter-view vector </a:t>
            </a:r>
            <a:r>
              <a:rPr lang="en-CA" altLang="ja-JP" sz="2000" dirty="0" smtClean="0">
                <a:solidFill>
                  <a:srgbClr val="FF0000"/>
                </a:solidFill>
              </a:rPr>
              <a:t>scaling</a:t>
            </a:r>
          </a:p>
          <a:p>
            <a:pPr lvl="3"/>
            <a:r>
              <a:rPr lang="en-US" altLang="ja-JP" sz="1800" dirty="0" smtClean="0"/>
              <a:t>This flag is assumed to be set to 1 when </a:t>
            </a:r>
            <a:r>
              <a:rPr lang="en-US" altLang="ja-JP" sz="1800" dirty="0" err="1" smtClean="0">
                <a:solidFill>
                  <a:srgbClr val="FF0000"/>
                </a:solidFill>
              </a:rPr>
              <a:t>view_id</a:t>
            </a:r>
            <a:r>
              <a:rPr lang="en-US" altLang="ja-JP" sz="1800" dirty="0" smtClean="0">
                <a:solidFill>
                  <a:srgbClr val="FF0000"/>
                </a:solidFill>
              </a:rPr>
              <a:t> is assigned in spatial order.</a:t>
            </a:r>
            <a:endParaRPr kumimoji="1" lang="en-US" altLang="ja-JP" sz="1800" dirty="0" smtClean="0">
              <a:solidFill>
                <a:srgbClr val="FF0000"/>
              </a:solidFill>
            </a:endParaRPr>
          </a:p>
          <a:p>
            <a:pPr lvl="3"/>
            <a:r>
              <a:rPr lang="en-US" altLang="ja-JP" sz="1800" dirty="0"/>
              <a:t>This flag </a:t>
            </a:r>
            <a:r>
              <a:rPr lang="en-US" altLang="ja-JP" sz="1800" dirty="0" smtClean="0"/>
              <a:t>is assumed </a:t>
            </a:r>
            <a:r>
              <a:rPr lang="en-US" altLang="ja-JP" sz="1800" dirty="0"/>
              <a:t>to </a:t>
            </a:r>
            <a:r>
              <a:rPr lang="en-US" altLang="ja-JP" sz="1800" dirty="0" smtClean="0"/>
              <a:t>be set </a:t>
            </a:r>
            <a:r>
              <a:rPr lang="en-US" altLang="ja-JP" sz="1800" dirty="0"/>
              <a:t>to </a:t>
            </a:r>
            <a:r>
              <a:rPr lang="en-US" altLang="ja-JP" sz="1800" dirty="0" smtClean="0"/>
              <a:t>0 </a:t>
            </a:r>
            <a:r>
              <a:rPr lang="en-US" altLang="ja-JP" sz="1800" dirty="0"/>
              <a:t>when </a:t>
            </a:r>
            <a:r>
              <a:rPr lang="en-US" altLang="ja-JP" sz="1800" dirty="0" err="1">
                <a:solidFill>
                  <a:srgbClr val="FF0000"/>
                </a:solidFill>
              </a:rPr>
              <a:t>view_id</a:t>
            </a:r>
            <a:r>
              <a:rPr lang="en-US" altLang="ja-JP" sz="1800" dirty="0">
                <a:solidFill>
                  <a:srgbClr val="FF0000"/>
                </a:solidFill>
              </a:rPr>
              <a:t> is </a:t>
            </a:r>
            <a:r>
              <a:rPr lang="en-US" altLang="ja-JP" sz="1800" dirty="0" smtClean="0">
                <a:solidFill>
                  <a:srgbClr val="FF0000"/>
                </a:solidFill>
              </a:rPr>
              <a:t>not assigned </a:t>
            </a:r>
            <a:r>
              <a:rPr lang="en-US" altLang="ja-JP" sz="1800" dirty="0">
                <a:solidFill>
                  <a:srgbClr val="FF0000"/>
                </a:solidFill>
              </a:rPr>
              <a:t>in </a:t>
            </a:r>
            <a:r>
              <a:rPr lang="en-US" altLang="ja-JP" sz="1800" dirty="0" smtClean="0">
                <a:solidFill>
                  <a:srgbClr val="FF0000"/>
                </a:solidFill>
              </a:rPr>
              <a:t>spatial order.</a:t>
            </a:r>
            <a:endParaRPr lang="en-US" altLang="ja-JP" sz="1800" dirty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>
                <a:ea typeface="HGPｺﾞｼｯｸE" pitchFamily="50" charset="-128"/>
                <a:cs typeface="Arial" pitchFamily="34" charset="0"/>
              </a:rPr>
              <a:t>JCT3V-B0038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60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CA" altLang="ja-JP" sz="1800" b="1" dirty="0" smtClean="0">
                <a:solidFill>
                  <a:schemeClr val="tx1"/>
                </a:solidFill>
              </a:rPr>
              <a:t>Coding Structure is changed.</a:t>
            </a:r>
          </a:p>
          <a:p>
            <a:pPr lvl="1">
              <a:lnSpc>
                <a:spcPct val="130000"/>
              </a:lnSpc>
            </a:pPr>
            <a:r>
              <a:rPr lang="en-CA" altLang="ja-JP" sz="1600" b="1" dirty="0" smtClean="0">
                <a:solidFill>
                  <a:schemeClr val="tx1"/>
                </a:solidFill>
              </a:rPr>
              <a:t>IVS runs in case of referring to two inter-view reference pictures at least.</a:t>
            </a:r>
          </a:p>
          <a:p>
            <a:pPr lvl="1">
              <a:lnSpc>
                <a:spcPct val="130000"/>
              </a:lnSpc>
            </a:pPr>
            <a:r>
              <a:rPr lang="en-CA" altLang="ja-JP" sz="1600" b="1" dirty="0" smtClean="0">
                <a:solidFill>
                  <a:schemeClr val="tx1"/>
                </a:solidFill>
              </a:rPr>
              <a:t>IVS runs in only video 2 which refers to video1 and video2 in this experiment.</a:t>
            </a:r>
            <a:endParaRPr lang="en-CA" altLang="ja-JP" sz="1400" dirty="0" smtClean="0"/>
          </a:p>
          <a:p>
            <a:pPr>
              <a:lnSpc>
                <a:spcPct val="130000"/>
              </a:lnSpc>
            </a:pPr>
            <a:r>
              <a:rPr lang="en-CA" altLang="ja-JP" sz="1800" b="1" dirty="0" smtClean="0">
                <a:solidFill>
                  <a:schemeClr val="tx1"/>
                </a:solidFill>
              </a:rPr>
              <a:t>Anchor</a:t>
            </a:r>
            <a:r>
              <a:rPr lang="en-CA" altLang="ja-JP" sz="2000" b="1" dirty="0" smtClean="0">
                <a:solidFill>
                  <a:schemeClr val="tx1"/>
                </a:solidFill>
              </a:rPr>
              <a:t> </a:t>
            </a:r>
          </a:p>
          <a:p>
            <a:pPr lvl="1">
              <a:lnSpc>
                <a:spcPct val="130000"/>
              </a:lnSpc>
            </a:pPr>
            <a:r>
              <a:rPr lang="en-CA" altLang="ja-JP" sz="1600" b="1" dirty="0" smtClean="0">
                <a:solidFill>
                  <a:schemeClr val="tx1"/>
                </a:solidFill>
              </a:rPr>
              <a:t>Created with unused IVS.</a:t>
            </a:r>
          </a:p>
          <a:p>
            <a:pPr lvl="1">
              <a:lnSpc>
                <a:spcPct val="130000"/>
              </a:lnSpc>
            </a:pPr>
            <a:endParaRPr lang="en-CA" altLang="ja-JP" sz="1600" b="1" dirty="0" smtClean="0">
              <a:solidFill>
                <a:schemeClr val="tx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ja-JP" sz="1800" b="1" dirty="0" smtClean="0"/>
              <a:t>IVS can achieve </a:t>
            </a:r>
            <a:r>
              <a:rPr lang="en-US" altLang="ja-JP" sz="1800" b="1" dirty="0">
                <a:solidFill>
                  <a:srgbClr val="00B050"/>
                </a:solidFill>
              </a:rPr>
              <a:t>4.6% BD-rate gain</a:t>
            </a:r>
            <a:r>
              <a:rPr lang="en-US" altLang="ja-JP" sz="1800" b="1" dirty="0"/>
              <a:t> in video 2 and </a:t>
            </a:r>
            <a:r>
              <a:rPr lang="en-US" altLang="ja-JP" sz="1800" b="1" dirty="0">
                <a:solidFill>
                  <a:srgbClr val="00B050"/>
                </a:solidFill>
              </a:rPr>
              <a:t>0.7% BD-rate gain</a:t>
            </a:r>
            <a:r>
              <a:rPr lang="en-US" altLang="ja-JP" sz="1800" b="1" dirty="0"/>
              <a:t> in all views in HTM-5.1.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results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>
                <a:ea typeface="HGPｺﾞｼｯｸE" pitchFamily="50" charset="-128"/>
                <a:cs typeface="Arial" pitchFamily="34" charset="0"/>
              </a:rPr>
              <a:t>JCT3V-B0038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926441"/>
              </p:ext>
            </p:extLst>
          </p:nvPr>
        </p:nvGraphicFramePr>
        <p:xfrm>
          <a:off x="447413" y="4059396"/>
          <a:ext cx="8229601" cy="2293620"/>
        </p:xfrm>
        <a:graphic>
          <a:graphicData uri="http://schemas.openxmlformats.org/drawingml/2006/table">
            <a:tbl>
              <a:tblPr firstRow="1" firstCol="1" bandRow="1"/>
              <a:tblGrid>
                <a:gridCol w="1290401"/>
                <a:gridCol w="1157082"/>
                <a:gridCol w="1157082"/>
                <a:gridCol w="1157082"/>
                <a:gridCol w="1157082"/>
                <a:gridCol w="1157082"/>
                <a:gridCol w="1153790"/>
              </a:tblGrid>
              <a:tr h="36957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ja-JP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　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video 0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video 1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video 2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video PSNR / video bitrate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video PSNR / total bitrate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synth PSNR / total bitrate 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Balloons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ＭＳ Ｐゴシック"/>
                        </a:rPr>
                        <a:t>-3.4%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-0.6%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-0.6%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-0.5%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Kendo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ＭＳ Ｐゴシック"/>
                        </a:rPr>
                        <a:t>-4.8%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-0.9%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-0.8%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Newspaper_CC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ＭＳ Ｐゴシック"/>
                        </a:rPr>
                        <a:t>-3.7%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-0.6%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-0.6%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GT_Fly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ＭＳ Ｐゴシック"/>
                        </a:rPr>
                        <a:t>-6.4%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-0.6%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Poznan_Hall2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ＭＳ Ｐゴシック"/>
                        </a:rPr>
                        <a:t>-3.3%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-0.6%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-0.6%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Poznan_Street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ＭＳ Ｐゴシック"/>
                        </a:rPr>
                        <a:t>-5.9%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-0.8%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-0.8%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Undo_Dancer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ＭＳ Ｐゴシック"/>
                        </a:rPr>
                        <a:t>-4.5%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-0.6%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-0.6%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-1.1%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1024x768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ＭＳ Ｐゴシック"/>
                        </a:rPr>
                        <a:t>-3.9%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-0.6%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1920x1088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ＭＳ Ｐゴシック"/>
                        </a:rPr>
                        <a:t>-5.0%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average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-4.6%</a:t>
                      </a:r>
                      <a:endParaRPr lang="ja-JP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テキスト ボックス 87"/>
          <p:cNvSpPr txBox="1">
            <a:spLocks noChangeArrowheads="1"/>
          </p:cNvSpPr>
          <p:nvPr/>
        </p:nvSpPr>
        <p:spPr bwMode="auto">
          <a:xfrm>
            <a:off x="5831605" y="148335"/>
            <a:ext cx="484707" cy="250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200">
                <a:latin typeface="Times New Roman" charset="0"/>
                <a:cs typeface="Times New Roman" charset="0"/>
              </a:rPr>
              <a:t>0</a:t>
            </a:r>
            <a:endParaRPr kumimoji="1" lang="ja-JP" altLang="en-US" sz="1200">
              <a:latin typeface="Times New Roman" charset="0"/>
              <a:cs typeface="Times New Roman" charset="0"/>
            </a:endParaRPr>
          </a:p>
        </p:txBody>
      </p:sp>
      <p:sp>
        <p:nvSpPr>
          <p:cNvPr id="19" name="テキスト ボックス 88"/>
          <p:cNvSpPr txBox="1">
            <a:spLocks noChangeArrowheads="1"/>
          </p:cNvSpPr>
          <p:nvPr/>
        </p:nvSpPr>
        <p:spPr bwMode="auto">
          <a:xfrm>
            <a:off x="7077995" y="153481"/>
            <a:ext cx="484707" cy="250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200">
                <a:latin typeface="Times New Roman" charset="0"/>
                <a:cs typeface="Times New Roman" charset="0"/>
              </a:rPr>
              <a:t>1</a:t>
            </a:r>
            <a:endParaRPr kumimoji="1" lang="ja-JP" altLang="en-US" sz="1200">
              <a:latin typeface="Times New Roman" charset="0"/>
              <a:cs typeface="Times New Roman" charset="0"/>
            </a:endParaRPr>
          </a:p>
        </p:txBody>
      </p:sp>
      <p:sp>
        <p:nvSpPr>
          <p:cNvPr id="20" name="正方形/長方形 89"/>
          <p:cNvSpPr>
            <a:spLocks noChangeArrowheads="1"/>
          </p:cNvSpPr>
          <p:nvPr/>
        </p:nvSpPr>
        <p:spPr bwMode="auto">
          <a:xfrm>
            <a:off x="5831605" y="755532"/>
            <a:ext cx="344887" cy="37949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1800" dirty="0">
                <a:latin typeface="Times New Roman" charset="0"/>
                <a:cs typeface="Times New Roman" charset="0"/>
              </a:rPr>
              <a:t>I</a:t>
            </a:r>
            <a:endParaRPr lang="ja-JP" altLang="en-US" sz="1800" dirty="0">
              <a:latin typeface="Times New Roman" charset="0"/>
              <a:cs typeface="Times New Roman" charset="0"/>
            </a:endParaRPr>
          </a:p>
        </p:txBody>
      </p:sp>
      <p:sp>
        <p:nvSpPr>
          <p:cNvPr id="21" name="正方形/長方形 90"/>
          <p:cNvSpPr>
            <a:spLocks noChangeArrowheads="1"/>
          </p:cNvSpPr>
          <p:nvPr/>
        </p:nvSpPr>
        <p:spPr bwMode="auto">
          <a:xfrm>
            <a:off x="6481432" y="755532"/>
            <a:ext cx="346219" cy="37949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ja-JP" sz="1800">
                <a:latin typeface="Times New Roman" charset="0"/>
                <a:cs typeface="Times New Roman" charset="0"/>
              </a:rPr>
              <a:t>B</a:t>
            </a:r>
            <a:endParaRPr lang="ja-JP" altLang="en-US" sz="1800">
              <a:latin typeface="Times New Roman" charset="0"/>
              <a:cs typeface="Times New Roman" charset="0"/>
            </a:endParaRPr>
          </a:p>
        </p:txBody>
      </p:sp>
      <p:sp>
        <p:nvSpPr>
          <p:cNvPr id="22" name="正方形/長方形 91"/>
          <p:cNvSpPr>
            <a:spLocks noChangeArrowheads="1"/>
          </p:cNvSpPr>
          <p:nvPr/>
        </p:nvSpPr>
        <p:spPr bwMode="auto">
          <a:xfrm>
            <a:off x="7151233" y="755532"/>
            <a:ext cx="346219" cy="37949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ja-JP" sz="1800" dirty="0">
                <a:latin typeface="Times New Roman" charset="0"/>
                <a:cs typeface="Times New Roman" charset="0"/>
              </a:rPr>
              <a:t>P</a:t>
            </a:r>
            <a:endParaRPr lang="ja-JP" altLang="en-US" sz="1800" dirty="0">
              <a:latin typeface="Times New Roman" charset="0"/>
              <a:cs typeface="Times New Roman" charset="0"/>
            </a:endParaRPr>
          </a:p>
        </p:txBody>
      </p:sp>
      <p:cxnSp>
        <p:nvCxnSpPr>
          <p:cNvPr id="23" name="曲線コネクタ 93"/>
          <p:cNvCxnSpPr>
            <a:cxnSpLocks noChangeShapeType="1"/>
            <a:stCxn id="20" idx="0"/>
            <a:endCxn id="22" idx="0"/>
          </p:cNvCxnSpPr>
          <p:nvPr/>
        </p:nvCxnSpPr>
        <p:spPr bwMode="auto">
          <a:xfrm rot="5400000" flipH="1" flipV="1">
            <a:off x="6664709" y="95718"/>
            <a:ext cx="10291" cy="1319628"/>
          </a:xfrm>
          <a:prstGeom prst="curvedConnector3">
            <a:avLst>
              <a:gd name="adj1" fmla="val 2882713"/>
            </a:avLst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曲線コネクタ 94"/>
          <p:cNvCxnSpPr>
            <a:cxnSpLocks noChangeShapeType="1"/>
            <a:stCxn id="21" idx="0"/>
            <a:endCxn id="20" idx="0"/>
          </p:cNvCxnSpPr>
          <p:nvPr/>
        </p:nvCxnSpPr>
        <p:spPr bwMode="auto">
          <a:xfrm rot="16200000" flipV="1">
            <a:off x="6329809" y="430618"/>
            <a:ext cx="10291" cy="649827"/>
          </a:xfrm>
          <a:prstGeom prst="curvedConnector3">
            <a:avLst>
              <a:gd name="adj1" fmla="val 180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テキスト ボックス 95"/>
          <p:cNvSpPr txBox="1">
            <a:spLocks noChangeArrowheads="1"/>
          </p:cNvSpPr>
          <p:nvPr/>
        </p:nvSpPr>
        <p:spPr bwMode="auto">
          <a:xfrm>
            <a:off x="6482765" y="148335"/>
            <a:ext cx="484707" cy="250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200">
                <a:latin typeface="Times New Roman" charset="0"/>
                <a:cs typeface="Times New Roman" charset="0"/>
              </a:rPr>
              <a:t>2</a:t>
            </a:r>
            <a:endParaRPr kumimoji="1" lang="ja-JP" altLang="en-US" sz="1200">
              <a:latin typeface="Times New Roman" charset="0"/>
              <a:cs typeface="Times New Roman" charset="0"/>
            </a:endParaRPr>
          </a:p>
        </p:txBody>
      </p:sp>
      <p:cxnSp>
        <p:nvCxnSpPr>
          <p:cNvPr id="26" name="曲線コネクタ 101"/>
          <p:cNvCxnSpPr>
            <a:cxnSpLocks noChangeShapeType="1"/>
            <a:stCxn id="21" idx="0"/>
            <a:endCxn id="22" idx="0"/>
          </p:cNvCxnSpPr>
          <p:nvPr/>
        </p:nvCxnSpPr>
        <p:spPr bwMode="auto">
          <a:xfrm rot="5400000" flipH="1" flipV="1">
            <a:off x="6989623" y="420631"/>
            <a:ext cx="10291" cy="669801"/>
          </a:xfrm>
          <a:prstGeom prst="curvedConnector3">
            <a:avLst>
              <a:gd name="adj1" fmla="val 180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直線矢印コネクタ 116"/>
          <p:cNvCxnSpPr>
            <a:cxnSpLocks noChangeShapeType="1"/>
          </p:cNvCxnSpPr>
          <p:nvPr/>
        </p:nvCxnSpPr>
        <p:spPr bwMode="auto">
          <a:xfrm>
            <a:off x="5910189" y="1456174"/>
            <a:ext cx="1665847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テキスト ボックス 118"/>
          <p:cNvSpPr txBox="1">
            <a:spLocks noChangeArrowheads="1"/>
          </p:cNvSpPr>
          <p:nvPr/>
        </p:nvSpPr>
        <p:spPr bwMode="auto">
          <a:xfrm>
            <a:off x="4691746" y="166343"/>
            <a:ext cx="1139860" cy="237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100" dirty="0">
                <a:latin typeface="Times New Roman" charset="0"/>
                <a:cs typeface="Times New Roman" charset="0"/>
              </a:rPr>
              <a:t>coding order</a:t>
            </a:r>
            <a:endParaRPr kumimoji="1" lang="ja-JP" altLang="en-US" sz="1100" dirty="0">
              <a:latin typeface="Times New Roman" charset="0"/>
              <a:cs typeface="Times New Roman" charset="0"/>
            </a:endParaRPr>
          </a:p>
        </p:txBody>
      </p:sp>
      <p:sp>
        <p:nvSpPr>
          <p:cNvPr id="40" name="テキスト ボックス 129"/>
          <p:cNvSpPr txBox="1">
            <a:spLocks noChangeArrowheads="1"/>
          </p:cNvSpPr>
          <p:nvPr/>
        </p:nvSpPr>
        <p:spPr bwMode="auto">
          <a:xfrm>
            <a:off x="4774304" y="1326897"/>
            <a:ext cx="1299654" cy="237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100" dirty="0">
                <a:latin typeface="Times New Roman" charset="0"/>
                <a:cs typeface="Times New Roman" charset="0"/>
              </a:rPr>
              <a:t>spatial order</a:t>
            </a:r>
            <a:endParaRPr kumimoji="1" lang="ja-JP" altLang="en-US" sz="1100" dirty="0">
              <a:latin typeface="Times New Roman" charset="0"/>
              <a:cs typeface="Times New Roman" charset="0"/>
            </a:endParaRPr>
          </a:p>
        </p:txBody>
      </p:sp>
      <p:sp>
        <p:nvSpPr>
          <p:cNvPr id="41" name="テキスト ボックス 126"/>
          <p:cNvSpPr txBox="1">
            <a:spLocks noChangeArrowheads="1"/>
          </p:cNvSpPr>
          <p:nvPr/>
        </p:nvSpPr>
        <p:spPr bwMode="auto">
          <a:xfrm>
            <a:off x="5787551" y="1129880"/>
            <a:ext cx="777882" cy="237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050" dirty="0" smtClean="0">
                <a:latin typeface="Times New Roman" charset="0"/>
                <a:cs typeface="Times New Roman" charset="0"/>
              </a:rPr>
              <a:t>video0</a:t>
            </a:r>
            <a:endParaRPr kumimoji="1" lang="ja-JP" altLang="en-US" sz="1050" dirty="0">
              <a:latin typeface="Times New Roman" charset="0"/>
              <a:cs typeface="Times New Roman" charset="0"/>
            </a:endParaRPr>
          </a:p>
        </p:txBody>
      </p:sp>
      <p:sp>
        <p:nvSpPr>
          <p:cNvPr id="42" name="テキスト ボックス 126"/>
          <p:cNvSpPr txBox="1">
            <a:spLocks noChangeArrowheads="1"/>
          </p:cNvSpPr>
          <p:nvPr/>
        </p:nvSpPr>
        <p:spPr bwMode="auto">
          <a:xfrm>
            <a:off x="6438710" y="1126346"/>
            <a:ext cx="77788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050" b="1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video2</a:t>
            </a:r>
            <a:endParaRPr kumimoji="1" lang="ja-JP" altLang="en-US" sz="1050" b="1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3" name="テキスト ボックス 126"/>
          <p:cNvSpPr txBox="1">
            <a:spLocks noChangeArrowheads="1"/>
          </p:cNvSpPr>
          <p:nvPr/>
        </p:nvSpPr>
        <p:spPr bwMode="auto">
          <a:xfrm>
            <a:off x="7108511" y="1126345"/>
            <a:ext cx="77788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050" dirty="0" smtClean="0">
                <a:latin typeface="Times New Roman" charset="0"/>
                <a:cs typeface="Times New Roman" charset="0"/>
              </a:rPr>
              <a:t>video1</a:t>
            </a:r>
            <a:endParaRPr kumimoji="1" lang="ja-JP" altLang="en-US" sz="1050" dirty="0"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58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66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tailEnd type="none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730</Words>
  <Application>Microsoft Office PowerPoint</Application>
  <PresentationFormat>On-screen Show (4:3)</PresentationFormat>
  <Paragraphs>198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GBM_Master</vt:lpstr>
      <vt:lpstr>3D-HEVC: Alignment of inter-view vector scaling</vt:lpstr>
      <vt:lpstr>Summary</vt:lpstr>
      <vt:lpstr>Example of IVS</vt:lpstr>
      <vt:lpstr>Problem</vt:lpstr>
      <vt:lpstr>Proposal</vt:lpstr>
      <vt:lpstr>Experimental results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6</cp:revision>
  <dcterms:created xsi:type="dcterms:W3CDTF">2010-06-25T05:44:48Z</dcterms:created>
  <dcterms:modified xsi:type="dcterms:W3CDTF">2013-01-16T10:39:59Z</dcterms:modified>
  <cp:contentStatus>fix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  <property fmtid="{D5CDD505-2E9C-101B-9397-08002B2CF9AE}" pid="3" name="ImageCreateDate">
    <vt:lpwstr/>
  </property>
  <property fmtid="{D5CDD505-2E9C-101B-9397-08002B2CF9AE}" pid="4" name="Description">
    <vt:lpwstr/>
  </property>
</Properties>
</file>