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9"/>
  </p:notesMasterIdLst>
  <p:handoutMasterIdLst>
    <p:handoutMasterId r:id="rId10"/>
  </p:handoutMasterIdLst>
  <p:sldIdLst>
    <p:sldId id="499" r:id="rId2"/>
    <p:sldId id="587" r:id="rId3"/>
    <p:sldId id="589" r:id="rId4"/>
    <p:sldId id="588" r:id="rId5"/>
    <p:sldId id="584" r:id="rId6"/>
    <p:sldId id="585" r:id="rId7"/>
    <p:sldId id="563" r:id="rId8"/>
  </p:sldIdLst>
  <p:sldSz cx="9144000" cy="6858000" type="screen4x3"/>
  <p:notesSz cx="6797675" cy="9874250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Times New Roman" pitchFamily="18" charset="0"/>
        <a:ea typeface="굴림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Times New Roman" pitchFamily="18" charset="0"/>
        <a:ea typeface="굴림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Times New Roman" pitchFamily="18" charset="0"/>
        <a:ea typeface="굴림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Times New Roman" pitchFamily="18" charset="0"/>
        <a:ea typeface="굴림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400" b="1" kern="1200">
        <a:solidFill>
          <a:schemeClr val="tx1"/>
        </a:solidFill>
        <a:latin typeface="Times New Roman" pitchFamily="18" charset="0"/>
        <a:ea typeface="굴림" charset="-127"/>
        <a:cs typeface="+mn-cs"/>
      </a:defRPr>
    </a:lvl5pPr>
    <a:lvl6pPr marL="2286000" algn="l" defTabSz="914400" rtl="0" eaLnBrk="1" latinLnBrk="1" hangingPunct="1">
      <a:defRPr kumimoji="1" sz="1400" b="1" kern="1200">
        <a:solidFill>
          <a:schemeClr val="tx1"/>
        </a:solidFill>
        <a:latin typeface="Times New Roman" pitchFamily="18" charset="0"/>
        <a:ea typeface="굴림" charset="-127"/>
        <a:cs typeface="+mn-cs"/>
      </a:defRPr>
    </a:lvl6pPr>
    <a:lvl7pPr marL="2743200" algn="l" defTabSz="914400" rtl="0" eaLnBrk="1" latinLnBrk="1" hangingPunct="1">
      <a:defRPr kumimoji="1" sz="1400" b="1" kern="1200">
        <a:solidFill>
          <a:schemeClr val="tx1"/>
        </a:solidFill>
        <a:latin typeface="Times New Roman" pitchFamily="18" charset="0"/>
        <a:ea typeface="굴림" charset="-127"/>
        <a:cs typeface="+mn-cs"/>
      </a:defRPr>
    </a:lvl7pPr>
    <a:lvl8pPr marL="3200400" algn="l" defTabSz="914400" rtl="0" eaLnBrk="1" latinLnBrk="1" hangingPunct="1">
      <a:defRPr kumimoji="1" sz="1400" b="1" kern="1200">
        <a:solidFill>
          <a:schemeClr val="tx1"/>
        </a:solidFill>
        <a:latin typeface="Times New Roman" pitchFamily="18" charset="0"/>
        <a:ea typeface="굴림" charset="-127"/>
        <a:cs typeface="+mn-cs"/>
      </a:defRPr>
    </a:lvl8pPr>
    <a:lvl9pPr marL="3657600" algn="l" defTabSz="914400" rtl="0" eaLnBrk="1" latinLnBrk="1" hangingPunct="1">
      <a:defRPr kumimoji="1" sz="1400" b="1" kern="1200">
        <a:solidFill>
          <a:schemeClr val="tx1"/>
        </a:solidFill>
        <a:latin typeface="Times New Roman" pitchFamily="18" charset="0"/>
        <a:ea typeface="굴림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3300"/>
    <a:srgbClr val="FF6600"/>
    <a:srgbClr val="006600"/>
    <a:srgbClr val="DDDDDD"/>
    <a:srgbClr val="FFCCFF"/>
    <a:srgbClr val="CCFFCC"/>
    <a:srgbClr val="99FFCC"/>
    <a:srgbClr val="CCECFF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661" autoAdjust="0"/>
    <p:restoredTop sz="94231" autoAdjust="0"/>
  </p:normalViewPr>
  <p:slideViewPr>
    <p:cSldViewPr showGuides="1">
      <p:cViewPr>
        <p:scale>
          <a:sx n="70" d="100"/>
          <a:sy n="70" d="100"/>
        </p:scale>
        <p:origin x="-1434" y="-174"/>
      </p:cViewPr>
      <p:guideLst>
        <p:guide orient="horz" pos="572"/>
        <p:guide orient="horz" pos="1706"/>
        <p:guide pos="20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E9C1B59F-0F09-45E8-A61C-9934C02626E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976050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2500" y="762000"/>
            <a:ext cx="4876800" cy="36576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3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724400"/>
            <a:ext cx="49530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193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2600"/>
            <a:ext cx="2971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9372600"/>
            <a:ext cx="2895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0" tIns="45715" rIns="91430" bIns="45715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fld id="{BB3762CF-BCDB-4F7D-A4B1-F2B8B9642AA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938415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ko-KR" sz="1000" baseline="0" dirty="0" smtClean="0">
              <a:solidFill>
                <a:srgbClr val="000000"/>
              </a:solidFill>
              <a:latin typeface="굴림" charset="-127"/>
              <a:ea typeface="굴림" charset="-127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endParaRPr lang="ko-KR" altLang="ko-KR"/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95600"/>
            <a:ext cx="6400800" cy="3124200"/>
          </a:xfrm>
          <a:prstGeom prst="rect">
            <a:avLst/>
          </a:prstGeom>
          <a:ln w="9525">
            <a:miter lim="800000"/>
          </a:ln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endParaRPr lang="ko-KR" altLang="ko-K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b="0">
                <a:latin typeface="굴림" charset="-127"/>
              </a:defRPr>
            </a:lvl1pPr>
          </a:lstStyle>
          <a:p>
            <a:pPr>
              <a:defRPr/>
            </a:pPr>
            <a:endParaRPr lang="en-US" altLang="ko-KR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슬라이드 번호 개체 틀 8"/>
          <p:cNvSpPr>
            <a:spLocks noGrp="1"/>
          </p:cNvSpPr>
          <p:nvPr>
            <p:ph type="sldNum" sz="quarter" idx="4"/>
          </p:nvPr>
        </p:nvSpPr>
        <p:spPr>
          <a:xfrm>
            <a:off x="35052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kumimoji="1" lang="ko-KR" altLang="en-US" sz="1400" b="1" kern="1200" smtClean="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1pPr>
          </a:lstStyle>
          <a:p>
            <a:fld id="{93FFB738-4C49-4248-AFFC-C01ADEDF19E1}" type="slidenum">
              <a:rPr lang="en-US" altLang="ko-KR" smtClean="0"/>
              <a:pPr/>
              <a:t>‹#›</a:t>
            </a:fld>
            <a:endParaRPr lang="en-US" altLang="ko-KR" dirty="0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Line 2"/>
          <p:cNvSpPr>
            <a:spLocks noChangeShapeType="1"/>
          </p:cNvSpPr>
          <p:nvPr/>
        </p:nvSpPr>
        <p:spPr bwMode="auto">
          <a:xfrm>
            <a:off x="0" y="784225"/>
            <a:ext cx="9144000" cy="0"/>
          </a:xfrm>
          <a:prstGeom prst="line">
            <a:avLst/>
          </a:prstGeom>
          <a:noFill/>
          <a:ln w="57150" cmpd="thinThick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>
              <a:ea typeface="굴림" pitchFamily="50" charset="-127"/>
            </a:endParaRPr>
          </a:p>
        </p:txBody>
      </p:sp>
      <p:sp>
        <p:nvSpPr>
          <p:cNvPr id="2051" name="AutoShap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62000"/>
            <a:ext cx="9144000" cy="5562600"/>
          </a:xfrm>
          <a:prstGeom prst="roundRect">
            <a:avLst>
              <a:gd name="adj" fmla="val 16667"/>
            </a:avLst>
          </a:prstGeom>
          <a:noFill/>
          <a:ln w="19050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dirty="0" smtClean="0"/>
              <a:t> </a:t>
            </a:r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 둘째 수준</a:t>
            </a:r>
          </a:p>
          <a:p>
            <a:pPr lvl="2"/>
            <a:r>
              <a:rPr lang="ko-KR" altLang="en-US" dirty="0" smtClean="0"/>
              <a:t> 셋째 수준</a:t>
            </a:r>
          </a:p>
          <a:p>
            <a:pPr lvl="3"/>
            <a:r>
              <a:rPr lang="ko-KR" altLang="en-US" dirty="0" smtClean="0"/>
              <a:t> 넷째 수준</a:t>
            </a:r>
          </a:p>
          <a:p>
            <a:pPr lvl="4"/>
            <a:r>
              <a:rPr lang="ko-KR" altLang="en-US" dirty="0" smtClean="0"/>
              <a:t> 다섯째 수준</a:t>
            </a:r>
          </a:p>
        </p:txBody>
      </p:sp>
      <p:sp>
        <p:nvSpPr>
          <p:cNvPr id="132103" name="Rectangle 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endParaRPr lang="ko-KR" altLang="en-US">
              <a:ea typeface="굴림" pitchFamily="50" charset="-127"/>
            </a:endParaRPr>
          </a:p>
        </p:txBody>
      </p:sp>
      <p:sp>
        <p:nvSpPr>
          <p:cNvPr id="132104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0" y="7620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제 목</a:t>
            </a:r>
          </a:p>
        </p:txBody>
      </p:sp>
      <p:sp>
        <p:nvSpPr>
          <p:cNvPr id="132101" name="Line 5"/>
          <p:cNvSpPr>
            <a:spLocks noChangeShapeType="1"/>
          </p:cNvSpPr>
          <p:nvPr/>
        </p:nvSpPr>
        <p:spPr bwMode="auto">
          <a:xfrm>
            <a:off x="0" y="6477000"/>
            <a:ext cx="9144000" cy="0"/>
          </a:xfrm>
          <a:prstGeom prst="line">
            <a:avLst/>
          </a:prstGeom>
          <a:noFill/>
          <a:ln w="57150" cmpd="thinThick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>
              <a:ea typeface="굴림" pitchFamily="50" charset="-127"/>
            </a:endParaRPr>
          </a:p>
        </p:txBody>
      </p:sp>
      <p:pic>
        <p:nvPicPr>
          <p:cNvPr id="2055" name="Picture 13" descr="signature_e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" y="6519863"/>
            <a:ext cx="1409700" cy="32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슬라이드 번호 개체 틀 8"/>
          <p:cNvSpPr>
            <a:spLocks noGrp="1"/>
          </p:cNvSpPr>
          <p:nvPr>
            <p:ph type="sldNum" sz="quarter" idx="4"/>
          </p:nvPr>
        </p:nvSpPr>
        <p:spPr>
          <a:xfrm>
            <a:off x="35052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kumimoji="1" lang="ko-KR" altLang="en-US" sz="1400" b="1" kern="1200" smtClean="0">
                <a:solidFill>
                  <a:schemeClr val="tx1"/>
                </a:solidFill>
                <a:latin typeface="Times New Roman" pitchFamily="18" charset="0"/>
                <a:ea typeface="굴림" charset="-127"/>
                <a:cs typeface="+mn-cs"/>
              </a:defRPr>
            </a:lvl1pPr>
          </a:lstStyle>
          <a:p>
            <a:fld id="{93FFB738-4C49-4248-AFFC-C01ADEDF19E1}" type="slidenum">
              <a:rPr lang="en-US" altLang="ko-KR" smtClean="0"/>
              <a:pPr/>
              <a:t>‹#›</a:t>
            </a:fld>
            <a:endParaRPr lang="en-US" altLang="ko-K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4" r:id="rId2"/>
  </p:sldLayoutIdLst>
  <p:transition>
    <p:fade/>
  </p:transition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Char char="v"/>
        <a:defRPr kumimoji="1"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110000"/>
        <a:buFont typeface="Wingdings" pitchFamily="2" charset="2"/>
        <a:buChar char="§"/>
        <a:defRPr kumimoji="1" sz="2200">
          <a:solidFill>
            <a:srgbClr val="000066"/>
          </a:solidFill>
          <a:latin typeface="+mn-lt"/>
          <a:ea typeface="굴림" pitchFamily="50" charset="-127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rgbClr val="FF6600"/>
        </a:buClr>
        <a:buChar char="•"/>
        <a:defRPr kumimoji="1" sz="2000">
          <a:solidFill>
            <a:schemeClr val="accent2"/>
          </a:solidFill>
          <a:latin typeface="+mn-lt"/>
          <a:ea typeface="굴림" pitchFamily="50" charset="-127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5"/>
        </a:buBlip>
        <a:defRPr kumimoji="1" sz="1800">
          <a:solidFill>
            <a:schemeClr val="tx1"/>
          </a:solidFill>
          <a:latin typeface="+mn-lt"/>
          <a:ea typeface="굴림" pitchFamily="50" charset="-127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6"/>
        </a:buBlip>
        <a:defRPr kumimoji="1" sz="1600">
          <a:solidFill>
            <a:schemeClr val="tx1"/>
          </a:solidFill>
          <a:latin typeface="+mn-lt"/>
          <a:ea typeface="굴림" pitchFamily="50" charset="-127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Blip>
          <a:blip r:embed="rId6"/>
        </a:buBlip>
        <a:defRPr kumimoji="1" sz="1600">
          <a:solidFill>
            <a:schemeClr val="tx1"/>
          </a:solidFill>
          <a:latin typeface="+mn-lt"/>
          <a:ea typeface="굴림" pitchFamily="50" charset="-127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Blip>
          <a:blip r:embed="rId6"/>
        </a:buBlip>
        <a:defRPr kumimoji="1" sz="1600">
          <a:solidFill>
            <a:schemeClr val="tx1"/>
          </a:solidFill>
          <a:latin typeface="+mn-lt"/>
          <a:ea typeface="굴림" pitchFamily="50" charset="-127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Blip>
          <a:blip r:embed="rId6"/>
        </a:buBlip>
        <a:defRPr kumimoji="1" sz="1600">
          <a:solidFill>
            <a:schemeClr val="tx1"/>
          </a:solidFill>
          <a:latin typeface="+mn-lt"/>
          <a:ea typeface="굴림" pitchFamily="50" charset="-127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Blip>
          <a:blip r:embed="rId6"/>
        </a:buBlip>
        <a:defRPr kumimoji="1" sz="1600">
          <a:solidFill>
            <a:schemeClr val="tx1"/>
          </a:solidFill>
          <a:latin typeface="+mn-lt"/>
          <a:ea typeface="굴림" pitchFamily="50" charset="-127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1"/>
          <p:cNvSpPr>
            <a:spLocks noChangeArrowheads="1"/>
          </p:cNvSpPr>
          <p:nvPr/>
        </p:nvSpPr>
        <p:spPr bwMode="auto">
          <a:xfrm>
            <a:off x="1544638" y="4581129"/>
            <a:ext cx="5907087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Clr>
                <a:srgbClr val="CC0000"/>
              </a:buClr>
              <a:buFont typeface="Wingdings" pitchFamily="2" charset="2"/>
              <a:buNone/>
            </a:pPr>
            <a:r>
              <a:rPr lang="en-US" altLang="ko-KR" sz="2000" b="0" dirty="0" err="1" smtClean="0">
                <a:latin typeface="Tahoma" pitchFamily="34" charset="0"/>
                <a:ea typeface="HY헤드라인M" pitchFamily="18" charset="-127"/>
              </a:rPr>
              <a:t>Yunseok</a:t>
            </a:r>
            <a:r>
              <a:rPr lang="en-US" altLang="ko-KR" sz="2000" b="0" dirty="0" smtClean="0">
                <a:latin typeface="Tahoma" pitchFamily="34" charset="0"/>
                <a:ea typeface="HY헤드라인M" pitchFamily="18" charset="-127"/>
              </a:rPr>
              <a:t> Song and Yo-Sung Ho</a:t>
            </a:r>
          </a:p>
          <a:p>
            <a:pPr algn="ctr">
              <a:spcBef>
                <a:spcPct val="20000"/>
              </a:spcBef>
              <a:buClr>
                <a:srgbClr val="CC0000"/>
              </a:buClr>
              <a:buFont typeface="Wingdings" pitchFamily="2" charset="2"/>
              <a:buNone/>
            </a:pPr>
            <a:endParaRPr lang="en-US" altLang="ko-KR" sz="2000" b="0" dirty="0" smtClean="0">
              <a:latin typeface="Tahoma" pitchFamily="34" charset="0"/>
              <a:ea typeface="HY헤드라인M" pitchFamily="18" charset="-127"/>
            </a:endParaRPr>
          </a:p>
          <a:p>
            <a:pPr algn="ctr">
              <a:spcBef>
                <a:spcPct val="20000"/>
              </a:spcBef>
              <a:buClr>
                <a:srgbClr val="CC0000"/>
              </a:buClr>
              <a:buFont typeface="Wingdings" pitchFamily="2" charset="2"/>
              <a:buNone/>
            </a:pPr>
            <a:r>
              <a:rPr lang="en-US" altLang="ko-KR" sz="1800" b="0" dirty="0" err="1" smtClean="0">
                <a:latin typeface="Tahoma" pitchFamily="34" charset="0"/>
                <a:ea typeface="HY헤드라인M" pitchFamily="18" charset="-127"/>
              </a:rPr>
              <a:t>Gwangju</a:t>
            </a:r>
            <a:r>
              <a:rPr lang="en-US" altLang="ko-KR" sz="1800" b="0" dirty="0" smtClean="0">
                <a:latin typeface="Tahoma" pitchFamily="34" charset="0"/>
                <a:ea typeface="HY헤드라인M" pitchFamily="18" charset="-127"/>
              </a:rPr>
              <a:t> Institute of Science and Technology</a:t>
            </a:r>
            <a:endParaRPr lang="en-US" altLang="ko-KR" sz="1800" b="0" dirty="0">
              <a:latin typeface="Tahoma" pitchFamily="34" charset="0"/>
              <a:ea typeface="HY헤드라인M" pitchFamily="18" charset="-127"/>
            </a:endParaRPr>
          </a:p>
        </p:txBody>
      </p:sp>
      <p:sp>
        <p:nvSpPr>
          <p:cNvPr id="4099" name="Line 12"/>
          <p:cNvSpPr>
            <a:spLocks noChangeShapeType="1"/>
          </p:cNvSpPr>
          <p:nvPr/>
        </p:nvSpPr>
        <p:spPr bwMode="auto">
          <a:xfrm>
            <a:off x="457200" y="3068960"/>
            <a:ext cx="8153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ko-KR" altLang="en-US"/>
          </a:p>
        </p:txBody>
      </p:sp>
      <p:sp>
        <p:nvSpPr>
          <p:cNvPr id="5124" name="Rectangle 13"/>
          <p:cNvSpPr>
            <a:spLocks noChangeArrowheads="1"/>
          </p:cNvSpPr>
          <p:nvPr/>
        </p:nvSpPr>
        <p:spPr bwMode="auto">
          <a:xfrm>
            <a:off x="285720" y="2492896"/>
            <a:ext cx="8643998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ko-KR" sz="2900" dirty="0" smtClean="0">
                <a:latin typeface="+mj-lt"/>
              </a:rPr>
              <a:t>3D-CE6.h: Results on simplified DMM mode 3</a:t>
            </a:r>
            <a:endParaRPr lang="ko-KR" altLang="en-US" sz="2900" dirty="0">
              <a:latin typeface="+mj-lt"/>
            </a:endParaRPr>
          </a:p>
        </p:txBody>
      </p:sp>
      <p:sp>
        <p:nvSpPr>
          <p:cNvPr id="4101" name="Text Box 3"/>
          <p:cNvSpPr txBox="1">
            <a:spLocks noChangeArrowheads="1"/>
          </p:cNvSpPr>
          <p:nvPr/>
        </p:nvSpPr>
        <p:spPr bwMode="auto">
          <a:xfrm>
            <a:off x="0" y="0"/>
            <a:ext cx="1544638" cy="511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noAutofit/>
          </a:bodyPr>
          <a:lstStyle/>
          <a:p>
            <a:r>
              <a:rPr lang="en-US" altLang="ko-KR" sz="1800" b="0" dirty="0" smtClean="0">
                <a:solidFill>
                  <a:schemeClr val="tx2"/>
                </a:solidFill>
                <a:latin typeface="Tahoma" pitchFamily="34" charset="0"/>
              </a:rPr>
              <a:t>JCT3V-C0108</a:t>
            </a:r>
            <a:endParaRPr lang="en-US" altLang="ko-KR" sz="1800" b="0" dirty="0">
              <a:solidFill>
                <a:srgbClr val="FF0000"/>
              </a:solidFill>
              <a:latin typeface="Tahoma" pitchFamily="34" charset="0"/>
            </a:endParaRPr>
          </a:p>
        </p:txBody>
      </p:sp>
      <p:pic>
        <p:nvPicPr>
          <p:cNvPr id="4102" name="Picture 14" descr="signature_e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888" y="188913"/>
            <a:ext cx="282733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DMM Mode 3 Simplification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Determine </a:t>
            </a:r>
            <a:r>
              <a:rPr lang="en-US" dirty="0" err="1" smtClean="0"/>
              <a:t>wedgelet</a:t>
            </a:r>
            <a:r>
              <a:rPr lang="en-US" dirty="0" smtClean="0"/>
              <a:t> orientation </a:t>
            </a:r>
          </a:p>
          <a:p>
            <a:pPr lvl="1"/>
            <a:r>
              <a:rPr lang="en-US" dirty="0" smtClean="0"/>
              <a:t>Based on absolute differences of four corner samples</a:t>
            </a:r>
          </a:p>
          <a:p>
            <a:r>
              <a:rPr lang="en-US" dirty="0" smtClean="0"/>
              <a:t>Find location where intensity change is maximum</a:t>
            </a:r>
            <a:endParaRPr lang="en-US" dirty="0"/>
          </a:p>
          <a:p>
            <a:pPr lvl="1"/>
            <a:r>
              <a:rPr lang="en-US" dirty="0" smtClean="0"/>
              <a:t>Start </a:t>
            </a:r>
            <a:r>
              <a:rPr lang="en-US" dirty="0"/>
              <a:t>and end positions </a:t>
            </a:r>
          </a:p>
          <a:p>
            <a:pPr marL="457200" lvl="1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FFB738-4C49-4248-AFFC-C01ADEDF19E1}" type="slidenum">
              <a:rPr lang="en-US" altLang="ko-KR" smtClean="0"/>
              <a:pPr/>
              <a:t>2</a:t>
            </a:fld>
            <a:endParaRPr lang="en-US" altLang="ko-KR" dirty="0"/>
          </a:p>
        </p:txBody>
      </p:sp>
      <p:pic>
        <p:nvPicPr>
          <p:cNvPr id="3074" name="Picture 2" descr="C:\Users\SONG\Desktop\Picture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212976"/>
            <a:ext cx="3168352" cy="2592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894314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DMM Mode 3 Simplification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Absolute differences of corner samples</a:t>
            </a:r>
            <a:endParaRPr lang="en-US" dirty="0"/>
          </a:p>
          <a:p>
            <a:pPr lvl="1"/>
            <a:r>
              <a:rPr lang="en-US" dirty="0" smtClean="0"/>
              <a:t>Sort the four differences</a:t>
            </a:r>
          </a:p>
          <a:p>
            <a:pPr lvl="1"/>
            <a:r>
              <a:rPr lang="en-US" dirty="0" smtClean="0"/>
              <a:t>Orientation is determined by the two greater values</a:t>
            </a:r>
          </a:p>
          <a:p>
            <a:pPr lvl="1"/>
            <a:r>
              <a:rPr lang="en-US" dirty="0" smtClean="0"/>
              <a:t>If the highest difference is low, send arbitrary index</a:t>
            </a:r>
          </a:p>
          <a:p>
            <a:pPr lvl="2"/>
            <a:r>
              <a:rPr lang="en-US" dirty="0" smtClean="0"/>
              <a:t>Threshold 40 in this proposal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Intensity change check</a:t>
            </a:r>
          </a:p>
          <a:p>
            <a:pPr lvl="1"/>
            <a:r>
              <a:rPr lang="en-US" dirty="0" smtClean="0"/>
              <a:t>Check the absolute difference of two neighbors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FFB738-4C49-4248-AFFC-C01ADEDF19E1}" type="slidenum">
              <a:rPr lang="en-US" altLang="ko-KR" smtClean="0"/>
              <a:pPr/>
              <a:t>3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22703645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DMM Mode 3 Simplification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To test the proposed method, the previous adoption was disabled (B0039: mode 3 modification part)</a:t>
            </a:r>
            <a:endParaRPr lang="en-US" altLang="ko-KR" dirty="0"/>
          </a:p>
          <a:p>
            <a:pPr lvl="1"/>
            <a:r>
              <a:rPr lang="en-US" altLang="ko-KR" dirty="0" smtClean="0"/>
              <a:t>Two-step search if CTLB is not intra-coded</a:t>
            </a:r>
          </a:p>
          <a:p>
            <a:pPr lvl="1"/>
            <a:r>
              <a:rPr lang="en-US" altLang="ko-KR" dirty="0" smtClean="0"/>
              <a:t>Intra direction aligned search if CTLB is intra-coded</a:t>
            </a:r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pPr lvl="2"/>
            <a:endParaRPr lang="ko-KR" altLang="en-US" dirty="0"/>
          </a:p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FFB738-4C49-4248-AFFC-C01ADEDF19E1}" type="slidenum">
              <a:rPr lang="en-US" altLang="ko-KR" smtClean="0"/>
              <a:pPr/>
              <a:t>4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37325002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Simulation </a:t>
            </a:r>
            <a:r>
              <a:rPr lang="en-US" altLang="ko-KR" dirty="0" smtClean="0"/>
              <a:t>Results: CTC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FFB738-4C49-4248-AFFC-C01ADEDF19E1}" type="slidenum">
              <a:rPr lang="en-US" altLang="ko-KR" smtClean="0"/>
              <a:pPr/>
              <a:t>5</a:t>
            </a:fld>
            <a:endParaRPr lang="en-US" altLang="ko-KR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4282456"/>
              </p:ext>
            </p:extLst>
          </p:nvPr>
        </p:nvGraphicFramePr>
        <p:xfrm>
          <a:off x="35496" y="1844824"/>
          <a:ext cx="9073008" cy="259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Worksheet" r:id="rId3" imgW="7867616" imgH="2247900" progId="Excel.Sheet.8">
                  <p:embed/>
                </p:oleObj>
              </mc:Choice>
              <mc:Fallback>
                <p:oleObj name="Worksheet" r:id="rId3" imgW="7867616" imgH="2247900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496" y="1844824"/>
                        <a:ext cx="9073008" cy="25922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94526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Simulation </a:t>
            </a:r>
            <a:r>
              <a:rPr lang="en-US" altLang="ko-KR" dirty="0" smtClean="0"/>
              <a:t>Results: All-intra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FFB738-4C49-4248-AFFC-C01ADEDF19E1}" type="slidenum">
              <a:rPr lang="en-US" altLang="ko-KR" smtClean="0"/>
              <a:pPr/>
              <a:t>6</a:t>
            </a:fld>
            <a:endParaRPr lang="en-US" altLang="ko-KR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0684088"/>
              </p:ext>
            </p:extLst>
          </p:nvPr>
        </p:nvGraphicFramePr>
        <p:xfrm>
          <a:off x="35496" y="1844824"/>
          <a:ext cx="9073006" cy="259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Worksheet" r:id="rId3" imgW="7867616" imgH="2247900" progId="Excel.Sheet.8">
                  <p:embed/>
                </p:oleObj>
              </mc:Choice>
              <mc:Fallback>
                <p:oleObj name="Worksheet" r:id="rId3" imgW="7867616" imgH="2247900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496" y="1844824"/>
                        <a:ext cx="9073006" cy="25922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94526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lIns="90000" rIns="0"/>
          <a:lstStyle/>
          <a:p>
            <a:r>
              <a:rPr lang="en-US" dirty="0" smtClean="0"/>
              <a:t>Determine </a:t>
            </a:r>
            <a:r>
              <a:rPr lang="en-US" dirty="0" err="1" smtClean="0"/>
              <a:t>wedgelet</a:t>
            </a:r>
            <a:r>
              <a:rPr lang="en-US" dirty="0" smtClean="0"/>
              <a:t> orientation and find the </a:t>
            </a:r>
          </a:p>
          <a:p>
            <a:pPr marL="0" indent="0">
              <a:buNone/>
            </a:pPr>
            <a:r>
              <a:rPr lang="en-US" dirty="0" smtClean="0"/>
              <a:t>start/end position of the </a:t>
            </a:r>
            <a:r>
              <a:rPr lang="en-US" dirty="0" err="1" smtClean="0"/>
              <a:t>wedgelet</a:t>
            </a:r>
            <a:endParaRPr lang="en-US" dirty="0" smtClean="0"/>
          </a:p>
          <a:p>
            <a:pPr lvl="1"/>
            <a:endParaRPr lang="en-US" altLang="ko-KR" dirty="0"/>
          </a:p>
          <a:p>
            <a:r>
              <a:rPr lang="en-US" altLang="ko-KR" sz="2350" dirty="0" smtClean="0"/>
              <a:t>Encoder/decoder runtime</a:t>
            </a:r>
          </a:p>
          <a:p>
            <a:pPr lvl="1"/>
            <a:r>
              <a:rPr lang="en-US" altLang="ko-KR" dirty="0" smtClean="0"/>
              <a:t>CTC: 99.8% / 99.2%</a:t>
            </a:r>
          </a:p>
          <a:p>
            <a:pPr lvl="1"/>
            <a:r>
              <a:rPr lang="en-US" altLang="ko-KR" dirty="0" smtClean="0"/>
              <a:t>All-intra: 95.3% / 98.3%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Performance not affected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FFB738-4C49-4248-AFFC-C01ADEDF19E1}" type="slidenum">
              <a:rPr lang="en-US" altLang="ko-KR" smtClean="0"/>
              <a:pPr/>
              <a:t>7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94561317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만들기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resentation만들기">
      <a:majorFont>
        <a:latin typeface="Tahoma"/>
        <a:ea typeface="HY헤드라인M"/>
        <a:cs typeface=""/>
      </a:majorFont>
      <a:minorFont>
        <a:latin typeface="Tahoma"/>
        <a:ea typeface="새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5240" cap="flat" cmpd="sng" algn="ctr">
          <a:solidFill>
            <a:schemeClr val="hlink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5240" cap="flat" cmpd="sng" algn="ctr">
          <a:solidFill>
            <a:schemeClr val="hlink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lnDef>
  </a:objectDefaults>
  <a:extraClrSchemeLst>
    <a:extraClrScheme>
      <a:clrScheme name="Presentation만들기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만들기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Settings\호요성\바탕 화면\Presentation만들기.ppt</Template>
  <TotalTime>59753</TotalTime>
  <Words>175</Words>
  <Application>Microsoft Office PowerPoint</Application>
  <PresentationFormat>On-screen Show (4:3)</PresentationFormat>
  <Paragraphs>43</Paragraphs>
  <Slides>7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Presentation만들기</vt:lpstr>
      <vt:lpstr>Worksheet</vt:lpstr>
      <vt:lpstr>PowerPoint Presentation</vt:lpstr>
      <vt:lpstr>DMM Mode 3 Simplification</vt:lpstr>
      <vt:lpstr>DMM Mode 3 Simplification</vt:lpstr>
      <vt:lpstr>DMM Mode 3 Simplification</vt:lpstr>
      <vt:lpstr>Simulation Results: CTC</vt:lpstr>
      <vt:lpstr>Simulation Results: All-intra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2003-01-13T07:35:44Z</dcterms:created>
  <dcterms:modified xsi:type="dcterms:W3CDTF">2013-01-17T18:06:50Z</dcterms:modified>
</cp:coreProperties>
</file>