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Default Extension="wdp" ContentType="image/vnd.ms-phot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5" r:id="rId2"/>
    <p:sldId id="290" r:id="rId3"/>
    <p:sldId id="303" r:id="rId4"/>
    <p:sldId id="300" r:id="rId5"/>
    <p:sldId id="304" r:id="rId6"/>
    <p:sldId id="306" r:id="rId7"/>
    <p:sldId id="307" r:id="rId8"/>
    <p:sldId id="308" r:id="rId9"/>
    <p:sldId id="298" r:id="rId10"/>
    <p:sldId id="315" r:id="rId11"/>
    <p:sldId id="314" r:id="rId12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53" autoAdjust="0"/>
  </p:normalViewPr>
  <p:slideViewPr>
    <p:cSldViewPr snapToGrid="0" snapToObjects="1">
      <p:cViewPr varScale="1">
        <p:scale>
          <a:sx n="83" d="100"/>
          <a:sy n="83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C676CFE-0BF0-4B4A-9AAD-5CC2A98B7D49}" type="datetimeFigureOut">
              <a:rPr lang="en-US"/>
              <a:pPr>
                <a:defRPr/>
              </a:pPr>
              <a:t>1/17/2013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C61F1CA-498D-9147-8ECF-6AE033081E77}" type="slidenum">
              <a:rPr lang="en-US"/>
              <a:pPr>
                <a:defRPr/>
              </a:pPr>
              <a:t>&lt;#&gt;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719831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746844F-147E-784D-BA44-B36EACC78833}" type="datetimeFigureOut">
              <a:rPr lang="en-US"/>
              <a:pPr>
                <a:defRPr/>
              </a:pPr>
              <a:t>1/17/2013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44C8B98-C510-0749-B2EA-6A98247908C3}" type="slidenum">
              <a:rPr lang="en-US"/>
              <a:pPr>
                <a:defRPr/>
              </a:pPr>
              <a:t>&lt;#&gt;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838661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1"/>
          <p:cNvSpPr>
            <a:spLocks noChangeShapeType="1"/>
          </p:cNvSpPr>
          <p:nvPr/>
        </p:nvSpPr>
        <p:spPr bwMode="auto">
          <a:xfrm>
            <a:off x="762000" y="2743200"/>
            <a:ext cx="79248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2"/>
          </p:nvPr>
        </p:nvSpPr>
        <p:spPr>
          <a:xfrm>
            <a:off x="1767472" y="3088272"/>
            <a:ext cx="5913856" cy="2337970"/>
          </a:xfrm>
        </p:spPr>
        <p:txBody>
          <a:bodyPr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/>
          </p:nvPr>
        </p:nvSpPr>
        <p:spPr>
          <a:xfrm>
            <a:off x="762000" y="2105526"/>
            <a:ext cx="7964488" cy="538817"/>
          </a:xfrm>
        </p:spPr>
        <p:txBody>
          <a:bodyPr/>
          <a:lstStyle>
            <a:lvl1pPr marL="0" indent="0" algn="ctr">
              <a:buNone/>
              <a:defRPr>
                <a:latin typeface="Arial Black"/>
                <a:cs typeface="Arial Black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 smtClean="0"/>
              <a:t>JCT3V-C0104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54B5102D-A884-3742-B4FD-65ECF9053F27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9343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31"/>
          <p:cNvSpPr>
            <a:spLocks noChangeShapeType="1"/>
          </p:cNvSpPr>
          <p:nvPr/>
        </p:nvSpPr>
        <p:spPr bwMode="auto">
          <a:xfrm flipV="1">
            <a:off x="230188" y="606425"/>
            <a:ext cx="8674100" cy="0"/>
          </a:xfrm>
          <a:prstGeom prst="line">
            <a:avLst/>
          </a:prstGeom>
          <a:noFill/>
          <a:ln w="1905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kern="0">
              <a:solidFill>
                <a:sysClr val="windowText" lastClr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Line 31"/>
          <p:cNvSpPr>
            <a:spLocks noChangeShapeType="1"/>
          </p:cNvSpPr>
          <p:nvPr/>
        </p:nvSpPr>
        <p:spPr bwMode="auto">
          <a:xfrm flipV="1">
            <a:off x="230188" y="6589713"/>
            <a:ext cx="8674100" cy="0"/>
          </a:xfrm>
          <a:prstGeom prst="line">
            <a:avLst/>
          </a:prstGeom>
          <a:noFill/>
          <a:ln w="1905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1800" kern="0">
              <a:solidFill>
                <a:sysClr val="windowText" lastClr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11443"/>
            <a:ext cx="8675688" cy="48245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84386"/>
            <a:ext cx="8675688" cy="51700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932455" y="6541003"/>
            <a:ext cx="1320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 smtClean="0"/>
              <a:t>JCT3V-C0104</a:t>
            </a:r>
            <a:endParaRPr lang="en-US" altLang="ja-JP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917D2-A8CD-A341-91C0-D38B0971CC17}" type="slidenum">
              <a:rPr lang="en-US"/>
              <a:pPr>
                <a:defRPr/>
              </a:pPr>
              <a:t>&lt;#&gt;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1536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769938"/>
            <a:ext cx="8509000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370013"/>
            <a:ext cx="8509000" cy="493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923088" y="6530975"/>
            <a:ext cx="1320800" cy="365125"/>
          </a:xfrm>
          <a:prstGeom prst="rect">
            <a:avLst/>
          </a:prstGeom>
          <a:ln w="38100">
            <a:noFill/>
          </a:ln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 i="0">
                <a:solidFill>
                  <a:srgbClr val="F52211"/>
                </a:solidFill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r>
              <a:rPr lang="en-US" altLang="ja-JP" dirty="0" smtClean="0"/>
              <a:t>JCT3V-C0104</a:t>
            </a:r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3888" y="6530975"/>
            <a:ext cx="4429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1pPr>
          </a:lstStyle>
          <a:p>
            <a:pPr>
              <a:defRPr/>
            </a:pPr>
            <a:fld id="{9485BA69-B483-3941-A57A-7C61358DE231}" type="slidenum">
              <a:rPr lang="en-US"/>
              <a:pPr>
                <a:defRPr/>
              </a:pPr>
              <a:t>&lt;#&gt;</a:t>
            </a:fld>
            <a:endParaRPr lang="en-US" dirty="0"/>
          </a:p>
        </p:txBody>
      </p:sp>
      <p:pic>
        <p:nvPicPr>
          <p:cNvPr id="2" name="Picture 1" descr="lin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175"/>
            <a:ext cx="9144000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6" descr="bug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39038" y="120650"/>
            <a:ext cx="1517650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563" y="82550"/>
            <a:ext cx="1290637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正方形/長方形 13"/>
          <p:cNvSpPr/>
          <p:nvPr userDrawn="1"/>
        </p:nvSpPr>
        <p:spPr>
          <a:xfrm>
            <a:off x="7539038" y="120650"/>
            <a:ext cx="1517650" cy="485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1" name="Group 13"/>
          <p:cNvGrpSpPr>
            <a:grpSpLocks/>
          </p:cNvGrpSpPr>
          <p:nvPr userDrawn="1"/>
        </p:nvGrpSpPr>
        <p:grpSpPr bwMode="auto">
          <a:xfrm>
            <a:off x="7817883" y="114943"/>
            <a:ext cx="1308359" cy="452423"/>
            <a:chOff x="3986" y="3209"/>
            <a:chExt cx="963" cy="333"/>
          </a:xfrm>
        </p:grpSpPr>
        <p:pic>
          <p:nvPicPr>
            <p:cNvPr id="12" name="Picture 11" descr="DCOLOR"/>
            <p:cNvPicPr>
              <a:picLocks noChangeAspect="1" noChangeArrowheads="1"/>
            </p:cNvPicPr>
            <p:nvPr userDrawn="1"/>
          </p:nvPicPr>
          <p:blipFill>
            <a:blip r:embed="rId7" cstate="print"/>
            <a:srcRect l="42966"/>
            <a:stretch>
              <a:fillRect/>
            </a:stretch>
          </p:blipFill>
          <p:spPr bwMode="auto">
            <a:xfrm>
              <a:off x="3986" y="3209"/>
              <a:ext cx="527" cy="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2" descr="DCOLOR"/>
            <p:cNvPicPr>
              <a:picLocks noChangeAspect="1" noChangeArrowheads="1"/>
            </p:cNvPicPr>
            <p:nvPr userDrawn="1"/>
          </p:nvPicPr>
          <p:blipFill>
            <a:blip r:embed="rId7" cstate="print"/>
            <a:srcRect r="60173"/>
            <a:stretch>
              <a:fillRect/>
            </a:stretch>
          </p:blipFill>
          <p:spPr bwMode="auto">
            <a:xfrm>
              <a:off x="4581" y="3209"/>
              <a:ext cx="368" cy="3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kern="1200">
          <a:solidFill>
            <a:schemeClr val="tx1"/>
          </a:solidFill>
          <a:latin typeface="Arial Black"/>
          <a:ea typeface="ＭＳ Ｐゴシック" charset="0"/>
          <a:cs typeface="Arial Black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 Black" charset="0"/>
          <a:ea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 Black" charset="0"/>
          <a:ea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 Black" charset="0"/>
          <a:ea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 Black" charset="0"/>
          <a:ea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 Black" charset="0"/>
          <a:ea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 Black" charset="0"/>
          <a:ea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 Black" charset="0"/>
          <a:ea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 Black" charset="0"/>
          <a:ea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/>
          <a:ea typeface="ＭＳ Ｐゴシック" charset="0"/>
          <a:cs typeface="Arial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/>
          <a:ea typeface="ＭＳ Ｐゴシック" charset="0"/>
          <a:cs typeface="Aria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/>
          <a:ea typeface="ＭＳ Ｐゴシック" charset="0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7" Type="http://schemas.openxmlformats.org/officeDocument/2006/relationships/image" Target="../media/image9.emf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7" Type="http://schemas.openxmlformats.org/officeDocument/2006/relationships/image" Target="../media/image10.emf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7" Type="http://schemas.openxmlformats.org/officeDocument/2006/relationships/image" Target="../media/image11.emf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7" Type="http://schemas.openxmlformats.org/officeDocument/2006/relationships/image" Target="../media/image12.emf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1327688" y="3088272"/>
            <a:ext cx="6793424" cy="2337970"/>
          </a:xfrm>
        </p:spPr>
        <p:txBody>
          <a:bodyPr/>
          <a:lstStyle/>
          <a:p>
            <a:r>
              <a:rPr lang="en-US" altLang="ja-JP" dirty="0" smtClean="0">
                <a:latin typeface="Arial" charset="0"/>
              </a:rPr>
              <a:t>Shinya Shimizu, </a:t>
            </a:r>
            <a:r>
              <a:rPr lang="en-US" altLang="ja-JP" dirty="0" err="1" smtClean="0">
                <a:latin typeface="Arial" charset="0"/>
              </a:rPr>
              <a:t>Shiori</a:t>
            </a:r>
            <a:r>
              <a:rPr lang="en-US" altLang="ja-JP" dirty="0" smtClean="0">
                <a:latin typeface="Arial" charset="0"/>
              </a:rPr>
              <a:t> Sugimoto, Hideaki </a:t>
            </a:r>
            <a:r>
              <a:rPr lang="en-US" altLang="ja-JP" dirty="0" err="1" smtClean="0">
                <a:latin typeface="Arial" charset="0"/>
              </a:rPr>
              <a:t>Kimata</a:t>
            </a:r>
            <a:r>
              <a:rPr lang="en-US" altLang="ja-JP" dirty="0" smtClean="0">
                <a:latin typeface="Arial" charset="0"/>
              </a:rPr>
              <a:t> (NTT)</a:t>
            </a:r>
          </a:p>
          <a:p>
            <a:r>
              <a:rPr lang="en-US" dirty="0" err="1" smtClean="0">
                <a:latin typeface="Arial" charset="0"/>
              </a:rPr>
              <a:t>Feng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err="1" smtClean="0">
                <a:latin typeface="Arial" charset="0"/>
              </a:rPr>
              <a:t>Zou</a:t>
            </a:r>
            <a:r>
              <a:rPr lang="en-US" dirty="0" smtClean="0">
                <a:latin typeface="Arial" charset="0"/>
              </a:rPr>
              <a:t>, Dong Tian, Anthony Vetro (MERL)</a:t>
            </a:r>
          </a:p>
          <a:p>
            <a:endParaRPr lang="en-US" dirty="0" smtClean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3</a:t>
            </a:r>
            <a:r>
              <a:rPr lang="en-US" baseline="30000" dirty="0" smtClean="0">
                <a:latin typeface="Arial" charset="0"/>
              </a:rPr>
              <a:t>rd</a:t>
            </a:r>
            <a:r>
              <a:rPr lang="en-US" dirty="0" smtClean="0">
                <a:latin typeface="Arial" charset="0"/>
              </a:rPr>
              <a:t> </a:t>
            </a:r>
            <a:r>
              <a:rPr lang="en-US" dirty="0" smtClean="0">
                <a:latin typeface="Arial" charset="0"/>
              </a:rPr>
              <a:t>JCT-3V meeting, </a:t>
            </a:r>
            <a:r>
              <a:rPr lang="en-US" dirty="0" smtClean="0">
                <a:latin typeface="Arial" charset="0"/>
              </a:rPr>
              <a:t>Geneva</a:t>
            </a:r>
            <a:r>
              <a:rPr lang="en-US" dirty="0" smtClean="0">
                <a:latin typeface="Arial" charset="0"/>
              </a:rPr>
              <a:t> CH, January 2013</a:t>
            </a:r>
            <a:endParaRPr lang="en-US" dirty="0">
              <a:latin typeface="Arial" charset="0"/>
            </a:endParaRPr>
          </a:p>
        </p:txBody>
      </p:sp>
      <p:sp>
        <p:nvSpPr>
          <p:cNvPr id="6146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762000" y="1832887"/>
            <a:ext cx="7964488" cy="811457"/>
          </a:xfrm>
        </p:spPr>
        <p:txBody>
          <a:bodyPr/>
          <a:lstStyle/>
          <a:p>
            <a:r>
              <a:rPr lang="en-US" dirty="0">
                <a:latin typeface="Arial Black" charset="0"/>
                <a:cs typeface="Arial Black" charset="0"/>
              </a:rPr>
              <a:t>CE1.h: </a:t>
            </a:r>
            <a:r>
              <a:rPr lang="en-US" dirty="0" smtClean="0">
                <a:latin typeface="Arial Black" charset="0"/>
                <a:cs typeface="Arial Black" charset="0"/>
              </a:rPr>
              <a:t>View </a:t>
            </a:r>
            <a:r>
              <a:rPr lang="en-US" dirty="0">
                <a:latin typeface="Arial Black" charset="0"/>
                <a:cs typeface="Arial Black" charset="0"/>
              </a:rPr>
              <a:t>Synthesis </a:t>
            </a:r>
            <a:r>
              <a:rPr lang="en-US" dirty="0" smtClean="0">
                <a:latin typeface="Arial Black" charset="0"/>
                <a:cs typeface="Arial Black" charset="0"/>
              </a:rPr>
              <a:t>Prediction using Forward Warping</a:t>
            </a:r>
            <a:endParaRPr lang="en-US" dirty="0">
              <a:latin typeface="Arial Black" charset="0"/>
              <a:cs typeface="Arial Black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JCT3V-C0104</a:t>
            </a:r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E7D01734-996B-EF4F-8C9A-357740245628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98636" y="1463555"/>
            <a:ext cx="1698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/>
              <a:t>JCT3V-C0104</a:t>
            </a:r>
            <a:endParaRPr lang="en-US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Q &amp; A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JCT3V-C0104</a:t>
            </a:r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717917D2-A8CD-A341-91C0-D38B0971CC1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7956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 VSP references to the reference picture </a:t>
            </a:r>
            <a:r>
              <a:rPr lang="en-US" dirty="0" smtClean="0"/>
              <a:t>list (WD)</a:t>
            </a:r>
            <a:endParaRPr lang="en-US" dirty="0"/>
          </a:p>
          <a:p>
            <a:r>
              <a:rPr lang="en-US" dirty="0"/>
              <a:t>Add one VSP candidate to merging candidate </a:t>
            </a:r>
            <a:r>
              <a:rPr lang="en-US" dirty="0" smtClean="0"/>
              <a:t>list (WD)</a:t>
            </a:r>
            <a:endParaRPr lang="en-US" dirty="0"/>
          </a:p>
          <a:p>
            <a:r>
              <a:rPr lang="en-US" dirty="0" smtClean="0"/>
              <a:t>Forward warping based implementation (HTM)</a:t>
            </a:r>
            <a:endParaRPr lang="en-US" dirty="0"/>
          </a:p>
          <a:p>
            <a:pPr lvl="1"/>
            <a:r>
              <a:rPr lang="en-US" dirty="0" smtClean="0"/>
              <a:t>Block-based warping method from other proponents</a:t>
            </a:r>
          </a:p>
          <a:p>
            <a:pPr lvl="2"/>
            <a:r>
              <a:rPr lang="en-US" dirty="0" smtClean="0"/>
              <a:t>E.g. using backward warping</a:t>
            </a:r>
            <a:endParaRPr lang="en-US" dirty="0"/>
          </a:p>
          <a:p>
            <a:r>
              <a:rPr lang="en-US" dirty="0"/>
              <a:t>Sequence level </a:t>
            </a:r>
            <a:r>
              <a:rPr lang="en-US" dirty="0" smtClean="0"/>
              <a:t>signaling (WD)</a:t>
            </a:r>
            <a:endParaRPr lang="en-US" dirty="0"/>
          </a:p>
          <a:p>
            <a:r>
              <a:rPr lang="en-US" dirty="0"/>
              <a:t>Slice level </a:t>
            </a:r>
            <a:r>
              <a:rPr lang="en-US" dirty="0" smtClean="0"/>
              <a:t>signaling (WD)</a:t>
            </a:r>
            <a:endParaRPr lang="en-US" dirty="0"/>
          </a:p>
          <a:p>
            <a:r>
              <a:rPr lang="en-US" dirty="0"/>
              <a:t>Motion vector and </a:t>
            </a:r>
            <a:r>
              <a:rPr lang="en-US" dirty="0" smtClean="0"/>
              <a:t>AMVP (WD)</a:t>
            </a:r>
          </a:p>
          <a:p>
            <a:pPr lvl="1"/>
            <a:r>
              <a:rPr lang="en-US" dirty="0" smtClean="0"/>
              <a:t>Motion vector included (slightly preferred)</a:t>
            </a:r>
          </a:p>
          <a:p>
            <a:r>
              <a:rPr lang="en-US" dirty="0" smtClean="0"/>
              <a:t>Continue CE1.H for further improvements and simplifications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JCT3V-C0104</a:t>
            </a:r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7917D2-A8CD-A341-91C0-D38B0971CC17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5430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– View Synthesis Prediction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dirty="0" smtClean="0"/>
              <a:t>JCT3V-C0104</a:t>
            </a:r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7917D2-A8CD-A341-91C0-D38B0971CC1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14" name="Picture 24" descr="breakdancer-frame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LightScreen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95156">
            <a:off x="2047386" y="4569025"/>
            <a:ext cx="2057400" cy="1544386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4" descr="breakdancer-frame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LightScreen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368464">
            <a:off x="1550651" y="3857219"/>
            <a:ext cx="2057400" cy="1544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0" descr="breakdancer-depth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15775">
            <a:off x="6107802" y="4628943"/>
            <a:ext cx="2060092" cy="1544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4" descr="breakdancer-frame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LightScreen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95156">
            <a:off x="5487643" y="3836972"/>
            <a:ext cx="2057400" cy="15443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" name="Group 17"/>
          <p:cNvGrpSpPr/>
          <p:nvPr/>
        </p:nvGrpSpPr>
        <p:grpSpPr>
          <a:xfrm>
            <a:off x="2579352" y="2312512"/>
            <a:ext cx="381360" cy="875211"/>
            <a:chOff x="3463541" y="2233748"/>
            <a:chExt cx="363876" cy="1005841"/>
          </a:xfrm>
        </p:grpSpPr>
        <p:sp>
          <p:nvSpPr>
            <p:cNvPr id="16" name="Rectangle 15"/>
            <p:cNvSpPr/>
            <p:nvPr/>
          </p:nvSpPr>
          <p:spPr>
            <a:xfrm>
              <a:off x="3463541" y="2612571"/>
              <a:ext cx="363876" cy="627018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oid 16"/>
            <p:cNvSpPr/>
            <p:nvPr/>
          </p:nvSpPr>
          <p:spPr>
            <a:xfrm flipV="1">
              <a:off x="3481251" y="2233748"/>
              <a:ext cx="326572" cy="365760"/>
            </a:xfrm>
            <a:prstGeom prst="trapezoid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526350" y="2312512"/>
            <a:ext cx="381360" cy="875211"/>
            <a:chOff x="3463541" y="2233748"/>
            <a:chExt cx="363876" cy="1005841"/>
          </a:xfrm>
        </p:grpSpPr>
        <p:sp>
          <p:nvSpPr>
            <p:cNvPr id="20" name="Rectangle 19"/>
            <p:cNvSpPr/>
            <p:nvPr/>
          </p:nvSpPr>
          <p:spPr>
            <a:xfrm>
              <a:off x="3463541" y="2612571"/>
              <a:ext cx="363876" cy="627018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apezoid 20"/>
            <p:cNvSpPr/>
            <p:nvPr/>
          </p:nvSpPr>
          <p:spPr>
            <a:xfrm flipV="1">
              <a:off x="3481251" y="2233748"/>
              <a:ext cx="326572" cy="365760"/>
            </a:xfrm>
            <a:prstGeom prst="trapezoid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Left Arrow 21"/>
          <p:cNvSpPr/>
          <p:nvPr/>
        </p:nvSpPr>
        <p:spPr>
          <a:xfrm>
            <a:off x="4147652" y="5507221"/>
            <a:ext cx="1397790" cy="307497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301745" y="5866967"/>
            <a:ext cx="112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/>
              <a:t>Warping</a:t>
            </a:r>
            <a:endParaRPr lang="en-US" sz="1800" b="1" dirty="0"/>
          </a:p>
        </p:txBody>
      </p:sp>
      <p:sp>
        <p:nvSpPr>
          <p:cNvPr id="24" name="Circular Arrow 23"/>
          <p:cNvSpPr/>
          <p:nvPr/>
        </p:nvSpPr>
        <p:spPr>
          <a:xfrm rot="13782325">
            <a:off x="1140542" y="4952569"/>
            <a:ext cx="940526" cy="914398"/>
          </a:xfrm>
          <a:prstGeom prst="circular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95225" y="5814718"/>
            <a:ext cx="1489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/>
              <a:t>Prediction</a:t>
            </a:r>
            <a:endParaRPr lang="en-US" sz="1800" b="1" dirty="0"/>
          </a:p>
        </p:txBody>
      </p:sp>
      <p:pic>
        <p:nvPicPr>
          <p:cNvPr id="26" name="Picture 24" descr="breakdancer-fram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70925" y="1376194"/>
            <a:ext cx="1446153" cy="108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6045908" y="3238916"/>
            <a:ext cx="13422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/>
              <a:t>Base view</a:t>
            </a:r>
            <a:endParaRPr lang="en-US" sz="18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1751308" y="3238916"/>
            <a:ext cx="2035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/>
              <a:t>Dependent view</a:t>
            </a:r>
            <a:endParaRPr lang="en-US" sz="18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228137" y="2457471"/>
            <a:ext cx="931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/>
              <a:t>Scene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xmlns="" val="381931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Highlights on </a:t>
            </a:r>
            <a:r>
              <a:rPr lang="en-US" smtClean="0"/>
              <a:t>the proposed VSP </a:t>
            </a:r>
            <a:r>
              <a:rPr lang="en-US" dirty="0" smtClean="0"/>
              <a:t>design for HTM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VSP references to the reference picture list</a:t>
            </a:r>
          </a:p>
          <a:p>
            <a:r>
              <a:rPr lang="en-US" dirty="0" smtClean="0"/>
              <a:t>Add one VSP candidate to merging candidate list</a:t>
            </a:r>
          </a:p>
          <a:p>
            <a:pPr lvl="1"/>
            <a:r>
              <a:rPr lang="en-US" dirty="0" smtClean="0"/>
              <a:t>Next to the spatial candidates</a:t>
            </a:r>
          </a:p>
          <a:p>
            <a:r>
              <a:rPr lang="en-US" dirty="0"/>
              <a:t>Motion vector and AMVP</a:t>
            </a:r>
          </a:p>
          <a:p>
            <a:pPr lvl="1"/>
            <a:r>
              <a:rPr lang="en-US" dirty="0"/>
              <a:t>If no MV transmitted, during AMVP list construction, a neighbor’s corresponding MVP is set unavailable if it refers to a VSP reference</a:t>
            </a:r>
          </a:p>
          <a:p>
            <a:r>
              <a:rPr lang="en-US" dirty="0"/>
              <a:t>Sequence level </a:t>
            </a:r>
            <a:r>
              <a:rPr lang="en-US" dirty="0" smtClean="0"/>
              <a:t>signaling – Switch of VSP</a:t>
            </a:r>
            <a:endParaRPr lang="en-US" dirty="0"/>
          </a:p>
          <a:p>
            <a:r>
              <a:rPr lang="en-US" dirty="0"/>
              <a:t>Slice level </a:t>
            </a:r>
            <a:r>
              <a:rPr lang="en-US" dirty="0" smtClean="0"/>
              <a:t>signaling</a:t>
            </a:r>
          </a:p>
          <a:p>
            <a:pPr lvl="1"/>
            <a:r>
              <a:rPr lang="en-US" dirty="0" smtClean="0"/>
              <a:t>Switch, position of the VSP reference picture</a:t>
            </a:r>
            <a:endParaRPr lang="en-US" dirty="0"/>
          </a:p>
          <a:p>
            <a:r>
              <a:rPr lang="en-US" dirty="0" smtClean="0"/>
              <a:t>Forward warping based </a:t>
            </a:r>
            <a:r>
              <a:rPr lang="en-US" dirty="0" smtClean="0"/>
              <a:t>implementation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JCT3V-C0104</a:t>
            </a:r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7917D2-A8CD-A341-91C0-D38B0971CC1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01819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case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VSP on texture + depth</a:t>
            </a:r>
          </a:p>
          <a:p>
            <a:pPr lvl="1"/>
            <a:r>
              <a:rPr lang="en-US" dirty="0" smtClean="0"/>
              <a:t>Case a, </a:t>
            </a:r>
            <a:r>
              <a:rPr lang="en-US" dirty="0" smtClean="0"/>
              <a:t>all frames</a:t>
            </a:r>
            <a:endParaRPr lang="en-US" dirty="0" smtClean="0"/>
          </a:p>
          <a:p>
            <a:pPr lvl="1"/>
            <a:r>
              <a:rPr lang="en-US" dirty="0"/>
              <a:t>Case b</a:t>
            </a:r>
            <a:r>
              <a:rPr lang="en-US" dirty="0" smtClean="0"/>
              <a:t>, </a:t>
            </a:r>
            <a:r>
              <a:rPr lang="en-US" dirty="0" smtClean="0"/>
              <a:t>stored </a:t>
            </a:r>
            <a:r>
              <a:rPr lang="en-US" dirty="0" smtClean="0"/>
              <a:t>frames</a:t>
            </a:r>
            <a:endParaRPr lang="en-US" dirty="0" smtClean="0"/>
          </a:p>
          <a:p>
            <a:r>
              <a:rPr lang="en-US" dirty="0" smtClean="0"/>
              <a:t>VSP </a:t>
            </a:r>
            <a:r>
              <a:rPr lang="en-US" dirty="0" smtClean="0"/>
              <a:t>on texture only</a:t>
            </a:r>
          </a:p>
          <a:p>
            <a:pPr lvl="1"/>
            <a:r>
              <a:rPr lang="en-US" dirty="0" smtClean="0"/>
              <a:t>Case </a:t>
            </a:r>
            <a:r>
              <a:rPr lang="en-US" dirty="0" smtClean="0"/>
              <a:t>c, all frames</a:t>
            </a:r>
            <a:endParaRPr lang="en-US" dirty="0"/>
          </a:p>
          <a:p>
            <a:pPr lvl="1"/>
            <a:r>
              <a:rPr lang="en-US" dirty="0" smtClean="0"/>
              <a:t>Case </a:t>
            </a:r>
            <a:r>
              <a:rPr lang="en-US" dirty="0" smtClean="0"/>
              <a:t>d, stored frames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JCT3V-C0104</a:t>
            </a:r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7917D2-A8CD-A341-91C0-D38B0971CC1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7" name="Action Button: Custom 6">
            <a:hlinkClick r:id="rId2" action="ppaction://hlinksldjump" highlightClick="1"/>
          </p:cNvPr>
          <p:cNvSpPr>
            <a:spLocks noChangeAspect="1"/>
          </p:cNvSpPr>
          <p:nvPr/>
        </p:nvSpPr>
        <p:spPr>
          <a:xfrm>
            <a:off x="228600" y="5850049"/>
            <a:ext cx="441444" cy="251072"/>
          </a:xfrm>
          <a:prstGeom prst="actionButtonBlank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a</a:t>
            </a:r>
            <a:endParaRPr lang="en-US" sz="1800" dirty="0"/>
          </a:p>
        </p:txBody>
      </p:sp>
      <p:sp>
        <p:nvSpPr>
          <p:cNvPr id="8" name="Action Button: Custom 7">
            <a:hlinkClick r:id="rId3" action="ppaction://hlinksldjump" highlightClick="1"/>
          </p:cNvPr>
          <p:cNvSpPr>
            <a:spLocks noChangeAspect="1"/>
          </p:cNvSpPr>
          <p:nvPr/>
        </p:nvSpPr>
        <p:spPr>
          <a:xfrm>
            <a:off x="966155" y="5850049"/>
            <a:ext cx="441444" cy="251072"/>
          </a:xfrm>
          <a:prstGeom prst="actionButtonBlank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b</a:t>
            </a:r>
            <a:endParaRPr lang="en-US" sz="1800" dirty="0"/>
          </a:p>
        </p:txBody>
      </p:sp>
      <p:sp>
        <p:nvSpPr>
          <p:cNvPr id="9" name="Action Button: Custom 8">
            <a:hlinkClick r:id="rId4" action="ppaction://hlinksldjump" highlightClick="1"/>
          </p:cNvPr>
          <p:cNvSpPr>
            <a:spLocks noChangeAspect="1"/>
          </p:cNvSpPr>
          <p:nvPr/>
        </p:nvSpPr>
        <p:spPr>
          <a:xfrm>
            <a:off x="1703710" y="5850049"/>
            <a:ext cx="441444" cy="251072"/>
          </a:xfrm>
          <a:prstGeom prst="actionButtonBlank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c</a:t>
            </a:r>
            <a:endParaRPr lang="en-US" sz="1800" dirty="0"/>
          </a:p>
        </p:txBody>
      </p:sp>
      <p:sp>
        <p:nvSpPr>
          <p:cNvPr id="10" name="Action Button: Custom 9">
            <a:hlinkClick r:id="rId5" action="ppaction://hlinksldjump" highlightClick="1"/>
          </p:cNvPr>
          <p:cNvSpPr>
            <a:spLocks noChangeAspect="1"/>
          </p:cNvSpPr>
          <p:nvPr/>
        </p:nvSpPr>
        <p:spPr>
          <a:xfrm>
            <a:off x="2441265" y="5850049"/>
            <a:ext cx="441444" cy="251072"/>
          </a:xfrm>
          <a:prstGeom prst="actionButtonBlank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/>
              <a:t>d</a:t>
            </a:r>
          </a:p>
        </p:txBody>
      </p:sp>
      <p:sp>
        <p:nvSpPr>
          <p:cNvPr id="18" name="Action Button: Custom 1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462845" y="6203406"/>
            <a:ext cx="441443" cy="251072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end</a:t>
            </a:r>
            <a:endParaRPr lang="en-US" sz="1200" dirty="0"/>
          </a:p>
        </p:txBody>
      </p:sp>
      <p:sp>
        <p:nvSpPr>
          <p:cNvPr id="19" name="Action Button: Custom 18">
            <a:hlinkClick r:id="rId6" action="ppaction://hlinksldjump" highlightClick="1"/>
          </p:cNvPr>
          <p:cNvSpPr>
            <a:spLocks noChangeAspect="1"/>
          </p:cNvSpPr>
          <p:nvPr/>
        </p:nvSpPr>
        <p:spPr>
          <a:xfrm>
            <a:off x="7248825" y="6203406"/>
            <a:ext cx="441443" cy="251072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H</a:t>
            </a:r>
          </a:p>
        </p:txBody>
      </p:sp>
      <p:sp>
        <p:nvSpPr>
          <p:cNvPr id="20" name="Action Button: Return 19">
            <a:hlinkClick r:id="" action="ppaction://hlinkshowjump?jump=lastslideviewed" highlightClick="1"/>
          </p:cNvPr>
          <p:cNvSpPr/>
          <p:nvPr/>
        </p:nvSpPr>
        <p:spPr>
          <a:xfrm>
            <a:off x="7873872" y="6203406"/>
            <a:ext cx="438912" cy="251072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86630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a: </a:t>
            </a:r>
            <a:r>
              <a:rPr lang="en-US" dirty="0" err="1" smtClean="0"/>
              <a:t>texture+depth</a:t>
            </a:r>
            <a:r>
              <a:rPr lang="en-US" dirty="0" smtClean="0"/>
              <a:t>, </a:t>
            </a:r>
            <a:r>
              <a:rPr lang="en-US" dirty="0" smtClean="0"/>
              <a:t>all frames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JCT3V-C0104</a:t>
            </a:r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7917D2-A8CD-A341-91C0-D38B0971CC1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7" name="Action Button: Custom 6">
            <a:hlinkClick r:id="rId2" action="ppaction://hlinksldjump" highlightClick="1"/>
          </p:cNvPr>
          <p:cNvSpPr>
            <a:spLocks noChangeAspect="1"/>
          </p:cNvSpPr>
          <p:nvPr/>
        </p:nvSpPr>
        <p:spPr>
          <a:xfrm>
            <a:off x="228600" y="5850049"/>
            <a:ext cx="441444" cy="251072"/>
          </a:xfrm>
          <a:prstGeom prst="actionButtonBlank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a</a:t>
            </a:r>
            <a:endParaRPr lang="en-US" sz="1800" dirty="0"/>
          </a:p>
        </p:txBody>
      </p:sp>
      <p:sp>
        <p:nvSpPr>
          <p:cNvPr id="8" name="Action Button: Custom 7">
            <a:hlinkClick r:id="rId3" action="ppaction://hlinksldjump" highlightClick="1"/>
          </p:cNvPr>
          <p:cNvSpPr>
            <a:spLocks noChangeAspect="1"/>
          </p:cNvSpPr>
          <p:nvPr/>
        </p:nvSpPr>
        <p:spPr>
          <a:xfrm>
            <a:off x="966155" y="5850049"/>
            <a:ext cx="441444" cy="251072"/>
          </a:xfrm>
          <a:prstGeom prst="actionButtonBlank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b</a:t>
            </a:r>
            <a:endParaRPr lang="en-US" sz="1800" dirty="0"/>
          </a:p>
        </p:txBody>
      </p:sp>
      <p:sp>
        <p:nvSpPr>
          <p:cNvPr id="9" name="Action Button: Custom 8">
            <a:hlinkClick r:id="rId4" action="ppaction://hlinksldjump" highlightClick="1"/>
          </p:cNvPr>
          <p:cNvSpPr>
            <a:spLocks noChangeAspect="1"/>
          </p:cNvSpPr>
          <p:nvPr/>
        </p:nvSpPr>
        <p:spPr>
          <a:xfrm>
            <a:off x="1703710" y="5850049"/>
            <a:ext cx="441444" cy="251072"/>
          </a:xfrm>
          <a:prstGeom prst="actionButtonBlank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c</a:t>
            </a:r>
            <a:endParaRPr lang="en-US" sz="1800" dirty="0"/>
          </a:p>
        </p:txBody>
      </p:sp>
      <p:sp>
        <p:nvSpPr>
          <p:cNvPr id="10" name="Action Button: Custom 9">
            <a:hlinkClick r:id="rId5" action="ppaction://hlinksldjump" highlightClick="1"/>
          </p:cNvPr>
          <p:cNvSpPr>
            <a:spLocks noChangeAspect="1"/>
          </p:cNvSpPr>
          <p:nvPr/>
        </p:nvSpPr>
        <p:spPr>
          <a:xfrm>
            <a:off x="2441265" y="5850049"/>
            <a:ext cx="441444" cy="251072"/>
          </a:xfrm>
          <a:prstGeom prst="actionButtonBlank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/>
              <a:t>d</a:t>
            </a:r>
          </a:p>
        </p:txBody>
      </p:sp>
      <p:sp>
        <p:nvSpPr>
          <p:cNvPr id="19" name="Action Button: Custom 1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462845" y="6203406"/>
            <a:ext cx="441443" cy="251072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end</a:t>
            </a:r>
            <a:endParaRPr lang="en-US" sz="1200" dirty="0"/>
          </a:p>
        </p:txBody>
      </p:sp>
      <p:sp>
        <p:nvSpPr>
          <p:cNvPr id="20" name="Action Button: Custom 19">
            <a:hlinkClick r:id="rId6" action="ppaction://hlinksldjump" highlightClick="1"/>
          </p:cNvPr>
          <p:cNvSpPr>
            <a:spLocks noChangeAspect="1"/>
          </p:cNvSpPr>
          <p:nvPr/>
        </p:nvSpPr>
        <p:spPr>
          <a:xfrm>
            <a:off x="7248825" y="6203406"/>
            <a:ext cx="441443" cy="251072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H</a:t>
            </a:r>
          </a:p>
        </p:txBody>
      </p:sp>
      <p:sp>
        <p:nvSpPr>
          <p:cNvPr id="21" name="Action Button: Return 20">
            <a:hlinkClick r:id="" action="ppaction://hlinkshowjump?jump=lastslideviewed" highlightClick="1"/>
          </p:cNvPr>
          <p:cNvSpPr/>
          <p:nvPr/>
        </p:nvSpPr>
        <p:spPr>
          <a:xfrm>
            <a:off x="7873872" y="6203406"/>
            <a:ext cx="438912" cy="251072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481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228600" y="2521568"/>
            <a:ext cx="8675688" cy="2695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49930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b: </a:t>
            </a:r>
            <a:r>
              <a:rPr lang="en-US" dirty="0" err="1" smtClean="0"/>
              <a:t>texture+depth</a:t>
            </a:r>
            <a:r>
              <a:rPr lang="en-US" dirty="0" smtClean="0"/>
              <a:t>, </a:t>
            </a:r>
            <a:r>
              <a:rPr lang="en-US" dirty="0" smtClean="0"/>
              <a:t>stored pictures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JCT3V-C0104</a:t>
            </a:r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7917D2-A8CD-A341-91C0-D38B0971CC1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16" name="Slide Number Placeholder 5"/>
          <p:cNvSpPr txBox="1">
            <a:spLocks/>
          </p:cNvSpPr>
          <p:nvPr/>
        </p:nvSpPr>
        <p:spPr>
          <a:xfrm>
            <a:off x="8243888" y="6530975"/>
            <a:ext cx="4429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defTabSz="457200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717917D2-A8CD-A341-91C0-D38B0971CC1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26" name="Action Button: Custom 25">
            <a:hlinkClick r:id="rId2" action="ppaction://hlinksldjump" highlightClick="1"/>
          </p:cNvPr>
          <p:cNvSpPr>
            <a:spLocks noChangeAspect="1"/>
          </p:cNvSpPr>
          <p:nvPr/>
        </p:nvSpPr>
        <p:spPr>
          <a:xfrm>
            <a:off x="228600" y="5850049"/>
            <a:ext cx="441444" cy="251072"/>
          </a:xfrm>
          <a:prstGeom prst="actionButtonBlank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a</a:t>
            </a:r>
            <a:endParaRPr lang="en-US" sz="1800" dirty="0"/>
          </a:p>
        </p:txBody>
      </p:sp>
      <p:sp>
        <p:nvSpPr>
          <p:cNvPr id="27" name="Action Button: Custom 26">
            <a:hlinkClick r:id="rId3" action="ppaction://hlinksldjump" highlightClick="1"/>
          </p:cNvPr>
          <p:cNvSpPr>
            <a:spLocks noChangeAspect="1"/>
          </p:cNvSpPr>
          <p:nvPr/>
        </p:nvSpPr>
        <p:spPr>
          <a:xfrm>
            <a:off x="966155" y="5850049"/>
            <a:ext cx="441444" cy="251072"/>
          </a:xfrm>
          <a:prstGeom prst="actionButtonBlank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b</a:t>
            </a:r>
            <a:endParaRPr lang="en-US" sz="1800" dirty="0"/>
          </a:p>
        </p:txBody>
      </p:sp>
      <p:sp>
        <p:nvSpPr>
          <p:cNvPr id="28" name="Action Button: Custom 27">
            <a:hlinkClick r:id="rId4" action="ppaction://hlinksldjump" highlightClick="1"/>
          </p:cNvPr>
          <p:cNvSpPr>
            <a:spLocks noChangeAspect="1"/>
          </p:cNvSpPr>
          <p:nvPr/>
        </p:nvSpPr>
        <p:spPr>
          <a:xfrm>
            <a:off x="1703710" y="5850049"/>
            <a:ext cx="441444" cy="251072"/>
          </a:xfrm>
          <a:prstGeom prst="actionButtonBlank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c</a:t>
            </a:r>
            <a:endParaRPr lang="en-US" sz="1800" dirty="0"/>
          </a:p>
        </p:txBody>
      </p:sp>
      <p:sp>
        <p:nvSpPr>
          <p:cNvPr id="29" name="Action Button: Custom 28">
            <a:hlinkClick r:id="rId5" action="ppaction://hlinksldjump" highlightClick="1"/>
          </p:cNvPr>
          <p:cNvSpPr>
            <a:spLocks noChangeAspect="1"/>
          </p:cNvSpPr>
          <p:nvPr/>
        </p:nvSpPr>
        <p:spPr>
          <a:xfrm>
            <a:off x="2441265" y="5850049"/>
            <a:ext cx="441444" cy="251072"/>
          </a:xfrm>
          <a:prstGeom prst="actionButtonBlank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/>
              <a:t>d</a:t>
            </a:r>
          </a:p>
        </p:txBody>
      </p:sp>
      <p:sp>
        <p:nvSpPr>
          <p:cNvPr id="38" name="Action Button: Custom 3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462845" y="6203406"/>
            <a:ext cx="441443" cy="251072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end</a:t>
            </a:r>
            <a:endParaRPr lang="en-US" sz="1200" dirty="0"/>
          </a:p>
        </p:txBody>
      </p:sp>
      <p:sp>
        <p:nvSpPr>
          <p:cNvPr id="39" name="Action Button: Custom 38">
            <a:hlinkClick r:id="rId6" action="ppaction://hlinksldjump" highlightClick="1"/>
          </p:cNvPr>
          <p:cNvSpPr>
            <a:spLocks noChangeAspect="1"/>
          </p:cNvSpPr>
          <p:nvPr/>
        </p:nvSpPr>
        <p:spPr>
          <a:xfrm>
            <a:off x="7248825" y="6203406"/>
            <a:ext cx="441443" cy="251072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H</a:t>
            </a:r>
          </a:p>
        </p:txBody>
      </p:sp>
      <p:sp>
        <p:nvSpPr>
          <p:cNvPr id="40" name="Action Button: Return 39">
            <a:hlinkClick r:id="" action="ppaction://hlinkshowjump?jump=lastslideviewed" highlightClick="1"/>
          </p:cNvPr>
          <p:cNvSpPr/>
          <p:nvPr/>
        </p:nvSpPr>
        <p:spPr>
          <a:xfrm>
            <a:off x="7873872" y="6203406"/>
            <a:ext cx="438912" cy="251072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457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228600" y="2521568"/>
            <a:ext cx="8675688" cy="2695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88838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c: </a:t>
            </a:r>
            <a:r>
              <a:rPr lang="en-US" dirty="0" smtClean="0"/>
              <a:t>texture only, all frames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JCT3V-C0104</a:t>
            </a:r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7917D2-A8CD-A341-91C0-D38B0971CC1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16" name="Slide Number Placeholder 5"/>
          <p:cNvSpPr txBox="1">
            <a:spLocks/>
          </p:cNvSpPr>
          <p:nvPr/>
        </p:nvSpPr>
        <p:spPr>
          <a:xfrm>
            <a:off x="8243888" y="6530975"/>
            <a:ext cx="4429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defTabSz="457200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717917D2-A8CD-A341-91C0-D38B0971CC1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26" name="Action Button: Custom 25">
            <a:hlinkClick r:id="rId2" action="ppaction://hlinksldjump" highlightClick="1"/>
          </p:cNvPr>
          <p:cNvSpPr>
            <a:spLocks noChangeAspect="1"/>
          </p:cNvSpPr>
          <p:nvPr/>
        </p:nvSpPr>
        <p:spPr>
          <a:xfrm>
            <a:off x="228600" y="5850049"/>
            <a:ext cx="441444" cy="251072"/>
          </a:xfrm>
          <a:prstGeom prst="actionButtonBlank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a</a:t>
            </a:r>
            <a:endParaRPr lang="en-US" sz="1800" dirty="0"/>
          </a:p>
        </p:txBody>
      </p:sp>
      <p:sp>
        <p:nvSpPr>
          <p:cNvPr id="27" name="Action Button: Custom 26">
            <a:hlinkClick r:id="rId3" action="ppaction://hlinksldjump" highlightClick="1"/>
          </p:cNvPr>
          <p:cNvSpPr>
            <a:spLocks noChangeAspect="1"/>
          </p:cNvSpPr>
          <p:nvPr/>
        </p:nvSpPr>
        <p:spPr>
          <a:xfrm>
            <a:off x="966155" y="5850049"/>
            <a:ext cx="441444" cy="251072"/>
          </a:xfrm>
          <a:prstGeom prst="actionButtonBlank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b</a:t>
            </a:r>
            <a:endParaRPr lang="en-US" sz="1800" dirty="0"/>
          </a:p>
        </p:txBody>
      </p:sp>
      <p:sp>
        <p:nvSpPr>
          <p:cNvPr id="28" name="Action Button: Custom 27">
            <a:hlinkClick r:id="rId4" action="ppaction://hlinksldjump" highlightClick="1"/>
          </p:cNvPr>
          <p:cNvSpPr>
            <a:spLocks noChangeAspect="1"/>
          </p:cNvSpPr>
          <p:nvPr/>
        </p:nvSpPr>
        <p:spPr>
          <a:xfrm>
            <a:off x="1703710" y="5850049"/>
            <a:ext cx="441444" cy="251072"/>
          </a:xfrm>
          <a:prstGeom prst="actionButtonBlank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c</a:t>
            </a:r>
            <a:endParaRPr lang="en-US" sz="1800" dirty="0"/>
          </a:p>
        </p:txBody>
      </p:sp>
      <p:sp>
        <p:nvSpPr>
          <p:cNvPr id="29" name="Action Button: Custom 28">
            <a:hlinkClick r:id="rId5" action="ppaction://hlinksldjump" highlightClick="1"/>
          </p:cNvPr>
          <p:cNvSpPr>
            <a:spLocks noChangeAspect="1"/>
          </p:cNvSpPr>
          <p:nvPr/>
        </p:nvSpPr>
        <p:spPr>
          <a:xfrm>
            <a:off x="2441265" y="5850049"/>
            <a:ext cx="441444" cy="251072"/>
          </a:xfrm>
          <a:prstGeom prst="actionButtonBlank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/>
              <a:t>d</a:t>
            </a:r>
          </a:p>
        </p:txBody>
      </p:sp>
      <p:sp>
        <p:nvSpPr>
          <p:cNvPr id="37" name="Action Button: Custom 3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462845" y="6203406"/>
            <a:ext cx="441443" cy="251072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end</a:t>
            </a:r>
            <a:endParaRPr lang="en-US" sz="1200" dirty="0"/>
          </a:p>
        </p:txBody>
      </p:sp>
      <p:sp>
        <p:nvSpPr>
          <p:cNvPr id="38" name="Action Button: Custom 37">
            <a:hlinkClick r:id="rId6" action="ppaction://hlinksldjump" highlightClick="1"/>
          </p:cNvPr>
          <p:cNvSpPr>
            <a:spLocks noChangeAspect="1"/>
          </p:cNvSpPr>
          <p:nvPr/>
        </p:nvSpPr>
        <p:spPr>
          <a:xfrm>
            <a:off x="7248825" y="6203406"/>
            <a:ext cx="441443" cy="251072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H</a:t>
            </a:r>
          </a:p>
        </p:txBody>
      </p:sp>
      <p:sp>
        <p:nvSpPr>
          <p:cNvPr id="39" name="Action Button: Return 38">
            <a:hlinkClick r:id="" action="ppaction://hlinkshowjump?jump=lastslideviewed" highlightClick="1"/>
          </p:cNvPr>
          <p:cNvSpPr/>
          <p:nvPr/>
        </p:nvSpPr>
        <p:spPr>
          <a:xfrm>
            <a:off x="7873872" y="6203406"/>
            <a:ext cx="438912" cy="251072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433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228600" y="2521568"/>
            <a:ext cx="8675688" cy="2695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9108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d: </a:t>
            </a:r>
            <a:r>
              <a:rPr lang="en-US" dirty="0" smtClean="0"/>
              <a:t>texture only, stored frames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JCT3V-C0104</a:t>
            </a:r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7917D2-A8CD-A341-91C0-D38B0971CC1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16" name="Slide Number Placeholder 5"/>
          <p:cNvSpPr txBox="1">
            <a:spLocks/>
          </p:cNvSpPr>
          <p:nvPr/>
        </p:nvSpPr>
        <p:spPr>
          <a:xfrm>
            <a:off x="8243888" y="6530975"/>
            <a:ext cx="4429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defTabSz="457200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717917D2-A8CD-A341-91C0-D38B0971CC1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26" name="Action Button: Custom 25">
            <a:hlinkClick r:id="rId2" action="ppaction://hlinksldjump" highlightClick="1"/>
          </p:cNvPr>
          <p:cNvSpPr>
            <a:spLocks noChangeAspect="1"/>
          </p:cNvSpPr>
          <p:nvPr/>
        </p:nvSpPr>
        <p:spPr>
          <a:xfrm>
            <a:off x="228600" y="5850049"/>
            <a:ext cx="441444" cy="251072"/>
          </a:xfrm>
          <a:prstGeom prst="actionButtonBlank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a</a:t>
            </a:r>
            <a:endParaRPr lang="en-US" sz="1800" dirty="0"/>
          </a:p>
        </p:txBody>
      </p:sp>
      <p:sp>
        <p:nvSpPr>
          <p:cNvPr id="27" name="Action Button: Custom 26">
            <a:hlinkClick r:id="rId3" action="ppaction://hlinksldjump" highlightClick="1"/>
          </p:cNvPr>
          <p:cNvSpPr>
            <a:spLocks noChangeAspect="1"/>
          </p:cNvSpPr>
          <p:nvPr/>
        </p:nvSpPr>
        <p:spPr>
          <a:xfrm>
            <a:off x="966155" y="5850049"/>
            <a:ext cx="441444" cy="251072"/>
          </a:xfrm>
          <a:prstGeom prst="actionButtonBlank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b</a:t>
            </a:r>
            <a:endParaRPr lang="en-US" sz="1800" dirty="0"/>
          </a:p>
        </p:txBody>
      </p:sp>
      <p:sp>
        <p:nvSpPr>
          <p:cNvPr id="28" name="Action Button: Custom 27">
            <a:hlinkClick r:id="rId4" action="ppaction://hlinksldjump" highlightClick="1"/>
          </p:cNvPr>
          <p:cNvSpPr>
            <a:spLocks noChangeAspect="1"/>
          </p:cNvSpPr>
          <p:nvPr/>
        </p:nvSpPr>
        <p:spPr>
          <a:xfrm>
            <a:off x="1703710" y="5850049"/>
            <a:ext cx="441444" cy="251072"/>
          </a:xfrm>
          <a:prstGeom prst="actionButtonBlank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c</a:t>
            </a:r>
            <a:endParaRPr lang="en-US" sz="1800" dirty="0"/>
          </a:p>
        </p:txBody>
      </p:sp>
      <p:sp>
        <p:nvSpPr>
          <p:cNvPr id="29" name="Action Button: Custom 28">
            <a:hlinkClick r:id="rId5" action="ppaction://hlinksldjump" highlightClick="1"/>
          </p:cNvPr>
          <p:cNvSpPr>
            <a:spLocks noChangeAspect="1"/>
          </p:cNvSpPr>
          <p:nvPr/>
        </p:nvSpPr>
        <p:spPr>
          <a:xfrm>
            <a:off x="2441265" y="5850049"/>
            <a:ext cx="441444" cy="251072"/>
          </a:xfrm>
          <a:prstGeom prst="actionButtonBlank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/>
              <a:t>d</a:t>
            </a:r>
          </a:p>
        </p:txBody>
      </p:sp>
      <p:sp>
        <p:nvSpPr>
          <p:cNvPr id="37" name="Action Button: Custom 3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462845" y="6203406"/>
            <a:ext cx="441443" cy="251072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end</a:t>
            </a:r>
            <a:endParaRPr lang="en-US" sz="1200" dirty="0"/>
          </a:p>
        </p:txBody>
      </p:sp>
      <p:sp>
        <p:nvSpPr>
          <p:cNvPr id="38" name="Action Button: Custom 37">
            <a:hlinkClick r:id="rId6" action="ppaction://hlinksldjump" highlightClick="1"/>
          </p:cNvPr>
          <p:cNvSpPr>
            <a:spLocks noChangeAspect="1"/>
          </p:cNvSpPr>
          <p:nvPr/>
        </p:nvSpPr>
        <p:spPr>
          <a:xfrm>
            <a:off x="7248825" y="6203406"/>
            <a:ext cx="441443" cy="251072"/>
          </a:xfrm>
          <a:prstGeom prst="actionButtonBlank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H</a:t>
            </a:r>
          </a:p>
        </p:txBody>
      </p:sp>
      <p:sp>
        <p:nvSpPr>
          <p:cNvPr id="39" name="Action Button: Return 38">
            <a:hlinkClick r:id="" action="ppaction://hlinkshowjump?jump=lastslideviewed" highlightClick="1"/>
          </p:cNvPr>
          <p:cNvSpPr/>
          <p:nvPr/>
        </p:nvSpPr>
        <p:spPr>
          <a:xfrm>
            <a:off x="7873872" y="6203406"/>
            <a:ext cx="438912" cy="251072"/>
          </a:xfrm>
          <a:prstGeom prst="actionButtonRetur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409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228600" y="2521568"/>
            <a:ext cx="8675688" cy="2695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91085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remarks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84386"/>
            <a:ext cx="8915400" cy="5170092"/>
          </a:xfrm>
        </p:spPr>
        <p:txBody>
          <a:bodyPr/>
          <a:lstStyle/>
          <a:p>
            <a:r>
              <a:rPr lang="en-US" dirty="0" smtClean="0"/>
              <a:t>Best performance: </a:t>
            </a:r>
            <a:r>
              <a:rPr lang="en-US" dirty="0" err="1" smtClean="0"/>
              <a:t>texture+depth</a:t>
            </a:r>
            <a:r>
              <a:rPr lang="en-US" dirty="0" smtClean="0"/>
              <a:t>, stored frames</a:t>
            </a:r>
          </a:p>
          <a:p>
            <a:pPr lvl="1"/>
            <a:r>
              <a:rPr lang="en-US" dirty="0" smtClean="0"/>
              <a:t>For the </a:t>
            </a:r>
            <a:r>
              <a:rPr lang="en-US" dirty="0" smtClean="0"/>
              <a:t>coded views over total </a:t>
            </a:r>
            <a:r>
              <a:rPr lang="en-US" dirty="0" err="1" smtClean="0"/>
              <a:t>bitrate</a:t>
            </a:r>
            <a:endParaRPr lang="en-US" dirty="0" smtClean="0"/>
          </a:p>
          <a:p>
            <a:pPr lvl="2"/>
            <a:r>
              <a:rPr lang="en-US" dirty="0" smtClean="0"/>
              <a:t>HD+XGA, averagely </a:t>
            </a:r>
            <a:r>
              <a:rPr lang="en-US" dirty="0" smtClean="0"/>
              <a:t>0.8% BD-rate reduction</a:t>
            </a:r>
          </a:p>
          <a:p>
            <a:pPr lvl="2"/>
            <a:r>
              <a:rPr lang="en-US" dirty="0" smtClean="0"/>
              <a:t>HD only, averagely 1.4%, up to 3.2%</a:t>
            </a:r>
          </a:p>
          <a:p>
            <a:pPr lvl="1"/>
            <a:r>
              <a:rPr lang="en-US" dirty="0" smtClean="0"/>
              <a:t>For the synthesized views over total </a:t>
            </a:r>
            <a:r>
              <a:rPr lang="en-US" dirty="0" err="1" smtClean="0"/>
              <a:t>bitrate</a:t>
            </a:r>
            <a:endParaRPr lang="en-US" dirty="0" smtClean="0"/>
          </a:p>
          <a:p>
            <a:pPr lvl="2"/>
            <a:r>
              <a:rPr lang="en-US" dirty="0" smtClean="0"/>
              <a:t>HD+XGA, averagely </a:t>
            </a:r>
            <a:r>
              <a:rPr lang="en-US" dirty="0" smtClean="0"/>
              <a:t>0.7% BD-rate reduction</a:t>
            </a:r>
          </a:p>
          <a:p>
            <a:pPr lvl="2"/>
            <a:r>
              <a:rPr lang="en-US" dirty="0" smtClean="0"/>
              <a:t>HD only, averagely 1.4%, up to 2.8%</a:t>
            </a:r>
            <a:endParaRPr lang="en-US" dirty="0" smtClean="0"/>
          </a:p>
          <a:p>
            <a:pPr lvl="1"/>
            <a:r>
              <a:rPr lang="en-US" dirty="0" smtClean="0"/>
              <a:t>decoding </a:t>
            </a:r>
            <a:r>
              <a:rPr lang="en-US" dirty="0" smtClean="0"/>
              <a:t>time </a:t>
            </a:r>
            <a:r>
              <a:rPr lang="en-US" dirty="0" smtClean="0"/>
              <a:t>+50%</a:t>
            </a:r>
            <a:endParaRPr lang="en-US" dirty="0"/>
          </a:p>
          <a:p>
            <a:r>
              <a:rPr lang="en-US" dirty="0" smtClean="0"/>
              <a:t>Recommend to adopt the VSP framework into next HTM</a:t>
            </a:r>
          </a:p>
          <a:p>
            <a:r>
              <a:rPr lang="en-US" dirty="0" smtClean="0"/>
              <a:t>Continue CE study</a:t>
            </a:r>
          </a:p>
          <a:p>
            <a:pPr lvl="1"/>
            <a:r>
              <a:rPr lang="en-US" dirty="0" smtClean="0"/>
              <a:t>Improve the performance</a:t>
            </a:r>
          </a:p>
          <a:p>
            <a:pPr lvl="1"/>
            <a:r>
              <a:rPr lang="en-US" dirty="0" smtClean="0"/>
              <a:t>Decrease complexity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JCT3V-C0104</a:t>
            </a:r>
            <a:endParaRPr lang="en-US" altLang="ja-JP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7917D2-A8CD-A341-91C0-D38B0971CC1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39430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RL_PP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MERL_PPT</Template>
  <TotalTime>2426</TotalTime>
  <Words>406</Words>
  <Application>Microsoft Office PowerPoint</Application>
  <PresentationFormat>画面に合わせる (4:3)</PresentationFormat>
  <Paragraphs>114</Paragraphs>
  <Slides>11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2" baseType="lpstr">
      <vt:lpstr>MERL_PPT</vt:lpstr>
      <vt:lpstr>スライド 1</vt:lpstr>
      <vt:lpstr>Introduction – View Synthesis Prediction</vt:lpstr>
      <vt:lpstr>Highlights on the proposed VSP design for HTM</vt:lpstr>
      <vt:lpstr>Test case overview</vt:lpstr>
      <vt:lpstr>Case a: texture+depth, all frames</vt:lpstr>
      <vt:lpstr>Case b: texture+depth, stored pictures</vt:lpstr>
      <vt:lpstr>Case c: texture only, all frames</vt:lpstr>
      <vt:lpstr>Case d: texture only, stored frames</vt:lpstr>
      <vt:lpstr>Conclusion remarks</vt:lpstr>
      <vt:lpstr>スライド 10</vt:lpstr>
      <vt:lpstr>Recommendations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Dong Tian</dc:creator>
  <cp:lastModifiedBy>shinya</cp:lastModifiedBy>
  <cp:revision>141</cp:revision>
  <dcterms:created xsi:type="dcterms:W3CDTF">2012-09-10T14:57:32Z</dcterms:created>
  <dcterms:modified xsi:type="dcterms:W3CDTF">2013-01-17T08:47:53Z</dcterms:modified>
</cp:coreProperties>
</file>