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9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63" r:id="rId3"/>
    <p:sldId id="267" r:id="rId4"/>
    <p:sldId id="257" r:id="rId5"/>
    <p:sldId id="268" r:id="rId6"/>
    <p:sldId id="269" r:id="rId7"/>
    <p:sldId id="262" r:id="rId8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7" autoAdjust="0"/>
    <p:restoredTop sz="99898" autoAdjust="0"/>
  </p:normalViewPr>
  <p:slideViewPr>
    <p:cSldViewPr>
      <p:cViewPr varScale="1">
        <p:scale>
          <a:sx n="73" d="100"/>
          <a:sy n="73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3006" y="-114"/>
      </p:cViewPr>
      <p:guideLst>
        <p:guide orient="horz" pos="3223"/>
        <p:guide pos="2236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0B6E0E-15E1-46ED-8CEC-8D82D2C2F293}" type="datetimeFigureOut">
              <a:rPr kumimoji="1" lang="ja-JP" altLang="en-US" smtClean="0"/>
              <a:pPr/>
              <a:t>2013/1/18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E0BA27-DCE9-4D7C-9C1F-C39858B7E5A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2013/1/18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2013/1/18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6912260" y="34637"/>
            <a:ext cx="2231740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bg1"/>
                </a:solidFill>
              </a:rPr>
              <a:t>JCT3V-C0086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2013/1/18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2013/1/18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863588" y="1556792"/>
            <a:ext cx="8077200" cy="1116124"/>
          </a:xfrm>
        </p:spPr>
        <p:txBody>
          <a:bodyPr/>
          <a:lstStyle/>
          <a:p>
            <a:pPr algn="l" eaLnBrk="1" hangingPunct="1"/>
            <a:r>
              <a:rPr lang="en-CA" sz="3200" dirty="0" smtClean="0"/>
              <a:t>AHG7: On VPS extension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CA" altLang="ja-JP" dirty="0" smtClean="0"/>
              <a:t>JCT-3V </a:t>
            </a:r>
            <a:r>
              <a:rPr lang="en-CA" dirty="0" smtClean="0"/>
              <a:t>3rd Meeting: Geneva, CH, 17–23 Jan.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140969"/>
            <a:ext cx="7561262" cy="1583432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r>
              <a:rPr lang="en-US" dirty="0" smtClean="0"/>
              <a:t>Tomohiro Ikai</a:t>
            </a:r>
            <a:endParaRPr lang="ja-JP" altLang="en-US" dirty="0" smtClean="0"/>
          </a:p>
          <a:p>
            <a:r>
              <a:rPr lang="en-US" dirty="0" err="1" smtClean="0"/>
              <a:t>Yoshiya</a:t>
            </a:r>
            <a:r>
              <a:rPr lang="en-US" dirty="0" smtClean="0"/>
              <a:t> Yamamoto</a:t>
            </a:r>
            <a:endParaRPr lang="ja-JP" altLang="en-US" dirty="0" smtClean="0"/>
          </a:p>
          <a:p>
            <a:r>
              <a:rPr lang="en-US" dirty="0" smtClean="0"/>
              <a:t>Tadashi Uchiumi</a:t>
            </a:r>
            <a:endParaRPr lang="ja-JP" altLang="en-US" dirty="0" smtClean="0"/>
          </a:p>
          <a:p>
            <a:endParaRPr lang="en-US" altLang="ja-JP" dirty="0" smtClean="0"/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01726" y="836712"/>
            <a:ext cx="3348372" cy="56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45720" bIns="0" numCol="1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smtClean="0">
                <a:latin typeface="+mj-lt"/>
                <a:ea typeface="+mj-ea"/>
                <a:cs typeface="+mj-cs"/>
              </a:rPr>
              <a:t>JCTVC-C0086:</a:t>
            </a:r>
            <a:endParaRPr lang="en-GB" sz="28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Motivation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4551399"/>
          </a:xfrm>
        </p:spPr>
        <p:txBody>
          <a:bodyPr/>
          <a:lstStyle/>
          <a:p>
            <a:r>
              <a:rPr lang="en-US" altLang="ja-JP" dirty="0" smtClean="0"/>
              <a:t>Motivation</a:t>
            </a:r>
            <a:endParaRPr lang="en-CA" altLang="ja-JP" dirty="0" smtClean="0"/>
          </a:p>
          <a:p>
            <a:pPr lvl="1"/>
            <a:r>
              <a:rPr lang="en-CA" altLang="ja-JP" sz="2400" b="1" dirty="0" smtClean="0"/>
              <a:t>Approach 1</a:t>
            </a:r>
            <a:r>
              <a:rPr lang="en-CA" altLang="ja-JP" sz="2400" dirty="0" smtClean="0"/>
              <a:t> in </a:t>
            </a:r>
            <a:r>
              <a:rPr lang="en-CA" sz="2400" dirty="0" smtClean="0"/>
              <a:t>JCTVC-J1007 was updated in K1007 and </a:t>
            </a:r>
            <a:r>
              <a:rPr lang="en-CA" sz="2400" dirty="0" smtClean="0"/>
              <a:t>is </a:t>
            </a:r>
            <a:r>
              <a:rPr lang="en-CA" sz="2400" dirty="0" smtClean="0"/>
              <a:t>considered </a:t>
            </a:r>
            <a:r>
              <a:rPr lang="en-CA" sz="2400" dirty="0" smtClean="0"/>
              <a:t>helpful </a:t>
            </a:r>
            <a:r>
              <a:rPr lang="en-CA" sz="2400" dirty="0" smtClean="0"/>
              <a:t>as </a:t>
            </a:r>
            <a:r>
              <a:rPr lang="en-CA" sz="2400" dirty="0" smtClean="0"/>
              <a:t>common </a:t>
            </a:r>
            <a:r>
              <a:rPr lang="en-CA" sz="2400" dirty="0" smtClean="0"/>
              <a:t>used syntax in </a:t>
            </a:r>
            <a:r>
              <a:rPr lang="en-CA" sz="2400" dirty="0" smtClean="0"/>
              <a:t>All</a:t>
            </a:r>
            <a:r>
              <a:rPr lang="en-CA" sz="2400" dirty="0" smtClean="0"/>
              <a:t> HEVC extension (incl</a:t>
            </a:r>
            <a:r>
              <a:rPr lang="en-CA" sz="2400" dirty="0" smtClean="0"/>
              <a:t>. MV-HEVC and SHVC)</a:t>
            </a:r>
          </a:p>
          <a:p>
            <a:pPr lvl="1"/>
            <a:r>
              <a:rPr lang="en-CA" altLang="ja-JP" sz="2400" dirty="0" smtClean="0"/>
              <a:t>Current </a:t>
            </a:r>
            <a:r>
              <a:rPr lang="en-CA" altLang="ja-JP" sz="2400" dirty="0" smtClean="0"/>
              <a:t>3DV spec </a:t>
            </a:r>
            <a:r>
              <a:rPr lang="en-CA" altLang="ja-JP" sz="2400" dirty="0" smtClean="0"/>
              <a:t>uses </a:t>
            </a:r>
            <a:r>
              <a:rPr lang="en-CA" sz="2400" dirty="0" smtClean="0"/>
              <a:t>Approach </a:t>
            </a:r>
            <a:r>
              <a:rPr lang="en-CA" sz="2400" dirty="0" smtClean="0"/>
              <a:t>2 in </a:t>
            </a:r>
            <a:r>
              <a:rPr lang="en-CA" sz="2400" dirty="0" smtClean="0"/>
              <a:t>JCTVC-J1007, which </a:t>
            </a:r>
            <a:r>
              <a:rPr lang="en-CA" sz="2400" dirty="0" smtClean="0"/>
              <a:t>might not appropriate align with other HEVC extension.</a:t>
            </a:r>
            <a:endParaRPr lang="en-CA" sz="2400" dirty="0" smtClean="0"/>
          </a:p>
          <a:p>
            <a:pPr lvl="1"/>
            <a:endParaRPr lang="en-CA" altLang="ja-JP" sz="2400" dirty="0" smtClean="0"/>
          </a:p>
          <a:p>
            <a:pPr lvl="1">
              <a:buNone/>
            </a:pPr>
            <a:endParaRPr lang="en-CA" altLang="ja-JP" sz="2400" dirty="0" smtClean="0"/>
          </a:p>
          <a:p>
            <a:pPr lvl="1"/>
            <a:r>
              <a:rPr lang="en-CA" sz="2400" dirty="0" smtClean="0"/>
              <a:t>Approach 1 is better for common syntax but </a:t>
            </a:r>
            <a:r>
              <a:rPr lang="en-CA" sz="2400" b="1" dirty="0" smtClean="0"/>
              <a:t>Approach </a:t>
            </a:r>
            <a:r>
              <a:rPr lang="en-CA" sz="2400" b="1" dirty="0" smtClean="0"/>
              <a:t>2</a:t>
            </a:r>
            <a:r>
              <a:rPr lang="en-CA" sz="2400" dirty="0" smtClean="0"/>
              <a:t> is </a:t>
            </a:r>
            <a:r>
              <a:rPr lang="en-CA" sz="2400" dirty="0" smtClean="0"/>
              <a:t>considered helpful </a:t>
            </a:r>
            <a:r>
              <a:rPr lang="en-CA" sz="2400" dirty="0" smtClean="0"/>
              <a:t>because it provide a property that distinguish </a:t>
            </a:r>
            <a:r>
              <a:rPr lang="en-CA" sz="2400" dirty="0" err="1" smtClean="0"/>
              <a:t>view_id</a:t>
            </a:r>
            <a:r>
              <a:rPr lang="en-CA" sz="2400" dirty="0" smtClean="0"/>
              <a:t> or texture / depth without specifying the associate VPS and parse the syntax in decoder.  </a:t>
            </a:r>
          </a:p>
          <a:p>
            <a:pPr lvl="1"/>
            <a:endParaRPr lang="en-CA" sz="2400" dirty="0" smtClean="0"/>
          </a:p>
          <a:p>
            <a:pPr lvl="1"/>
            <a:endParaRPr lang="en-CA" sz="2400" dirty="0" smtClean="0"/>
          </a:p>
          <a:p>
            <a:pPr lvl="1"/>
            <a:endParaRPr lang="en-CA" altLang="ja-JP" sz="2400" dirty="0" smtClean="0"/>
          </a:p>
          <a:p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sp>
        <p:nvSpPr>
          <p:cNvPr id="7" name="下矢印 6"/>
          <p:cNvSpPr/>
          <p:nvPr/>
        </p:nvSpPr>
        <p:spPr>
          <a:xfrm>
            <a:off x="3743908" y="3212976"/>
            <a:ext cx="684076" cy="504056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907704" y="3624584"/>
            <a:ext cx="5184576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400" b="1" dirty="0" smtClean="0"/>
              <a:t>Approach 1 text (Proposal #1)</a:t>
            </a:r>
            <a:endParaRPr kumimoji="1" lang="ja-JP" altLang="en-US" sz="2400" b="1" dirty="0"/>
          </a:p>
        </p:txBody>
      </p:sp>
      <p:sp>
        <p:nvSpPr>
          <p:cNvPr id="10" name="下矢印 9"/>
          <p:cNvSpPr/>
          <p:nvPr/>
        </p:nvSpPr>
        <p:spPr>
          <a:xfrm>
            <a:off x="3851920" y="5661248"/>
            <a:ext cx="684076" cy="504056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43708" y="6144864"/>
            <a:ext cx="6984776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400" b="1" dirty="0" smtClean="0"/>
              <a:t>Approach </a:t>
            </a:r>
            <a:r>
              <a:rPr lang="en-US" altLang="ja-JP" sz="2400" b="1" dirty="0" smtClean="0"/>
              <a:t>2 </a:t>
            </a:r>
            <a:r>
              <a:rPr lang="en-US" altLang="ja-JP" sz="2400" b="1" dirty="0" smtClean="0"/>
              <a:t>in</a:t>
            </a:r>
            <a:r>
              <a:rPr lang="en-US" altLang="ja-JP" sz="2400" b="1" dirty="0" smtClean="0"/>
              <a:t> </a:t>
            </a:r>
            <a:r>
              <a:rPr lang="en-US" altLang="ja-JP" sz="2400" b="1" dirty="0" smtClean="0"/>
              <a:t>Approach 1</a:t>
            </a:r>
            <a:r>
              <a:rPr kumimoji="1" lang="en-US" altLang="ja-JP" sz="2400" b="1" dirty="0" smtClean="0"/>
              <a:t> </a:t>
            </a:r>
            <a:r>
              <a:rPr lang="en-US" altLang="ja-JP" sz="2400" b="1" dirty="0" smtClean="0"/>
              <a:t>syntax</a:t>
            </a:r>
            <a:r>
              <a:rPr kumimoji="1" lang="en-US" altLang="ja-JP" sz="2400" b="1" dirty="0" smtClean="0"/>
              <a:t> </a:t>
            </a:r>
            <a:r>
              <a:rPr kumimoji="1" lang="en-US" altLang="ja-JP" sz="2400" b="1" dirty="0" smtClean="0"/>
              <a:t>(Proposal #2)</a:t>
            </a:r>
            <a:endParaRPr kumimoji="1" lang="ja-JP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Current 3D test model text</a:t>
            </a:r>
            <a:endParaRPr kumimoji="1"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</p:nvPr>
        </p:nvGraphicFramePr>
        <p:xfrm>
          <a:off x="1187624" y="1340768"/>
          <a:ext cx="6804756" cy="5486400"/>
        </p:xfrm>
        <a:graphic>
          <a:graphicData uri="http://schemas.openxmlformats.org/drawingml/2006/table">
            <a:tbl>
              <a:tblPr/>
              <a:tblGrid>
                <a:gridCol w="5959966"/>
                <a:gridCol w="844790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latin typeface="Times New Roman"/>
                          <a:ea typeface="Malgun Gothic"/>
                        </a:rPr>
                        <a:t>vps_extension</a:t>
                      </a: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( ) {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while( !byte_aligned( ) 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		vps_extension_byte_alignment_reserved_one_bit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	num_additional_layer_operation_points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u(8)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latin typeface="Times New Roman"/>
                          <a:ea typeface="Malgun Gothic"/>
                        </a:rPr>
                        <a:t>	num_additional_profile_level_sets_minus1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u(8)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for( i = 0; i &lt;= vps_max_layers_minus1; i++ ) {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	// mapping of layer ID to scalability dimension IDs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		reserved_zero_4bits_num_types[ i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u(4)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		reserved_zero_4bits_type[ i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u(4)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		view_id[ i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u(8)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	if ( i&gt;0 )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			num_direct_ref_layers[ i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u(6)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	for( j = 0; j &lt; num_direct_ref_layers[ i ] &amp;&amp; i; j++ 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			ref_layer_id[ i ][ j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u(6)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	}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200" dirty="0" smtClean="0">
                          <a:latin typeface="Times New Roman"/>
                          <a:ea typeface="Malgun Gothic"/>
                        </a:rPr>
                        <a:t>...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	for( 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</a:rPr>
                        <a:t>i</a:t>
                      </a: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 = 0; 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</a:rPr>
                        <a:t>i</a:t>
                      </a: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 &lt;= vps_max_layers_minus1; 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</a:rPr>
                        <a:t>i</a:t>
                      </a: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++ ) {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</a:rPr>
                        <a:t>		if ( (i ! = 0)  &amp;&amp; !( i % 2 ) ) {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			multi_view_mv_pred_flag[ i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			multi_view_residual_pred_flag[ i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	}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0000"/>
                          </a:highlight>
                          <a:latin typeface="Times New Roman"/>
                          <a:ea typeface="Malgun Gothic"/>
                        </a:rPr>
                        <a:t>		if ( i % 2 ) {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			enable_dmm_flag[ i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			use_mvi_flag[ i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			lim_qt_pred_flag[ i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			dlt_flag[ i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1200" dirty="0" smtClean="0">
                          <a:latin typeface="Times New Roman"/>
                          <a:ea typeface="Malgun Gothic"/>
                        </a:rPr>
                        <a:t>        ...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		}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}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51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}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1628" marR="616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51620" y="622429"/>
            <a:ext cx="68407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539750" algn="l"/>
                <a:tab pos="685800" algn="l"/>
                <a:tab pos="900113" algn="l"/>
                <a:tab pos="914400" algn="l"/>
                <a:tab pos="6178550" algn="r"/>
              </a:tabLst>
            </a:pPr>
            <a:r>
              <a:rPr kumimoji="1" lang="en-US" altLang="ko-K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ViewIdx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= </a:t>
            </a:r>
            <a:r>
              <a:rPr kumimoji="1" lang="en-US" altLang="ko-K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layer_id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&gt;&gt; 1	(G‑14)</a:t>
            </a:r>
            <a:endParaRPr kumimoji="1" lang="en-US" altLang="ja-JP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539750" algn="l"/>
                <a:tab pos="685800" algn="l"/>
                <a:tab pos="900113" algn="l"/>
                <a:tab pos="914400" algn="l"/>
                <a:tab pos="6178550" algn="r"/>
              </a:tabLst>
            </a:pPr>
            <a:r>
              <a:rPr kumimoji="1" lang="en-US" altLang="ja-JP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DepthFlag</a:t>
            </a:r>
            <a:r>
              <a:rPr kumimoji="1" lang="en-US" altLang="ko-K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= layer_id%2	(G‑15)</a:t>
            </a:r>
            <a:endParaRPr kumimoji="1" lang="en-US" altLang="ko-K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/>
        </p:nvSpPr>
        <p:spPr>
          <a:xfrm>
            <a:off x="503548" y="1520788"/>
            <a:ext cx="6408712" cy="79208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 #1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12" name="コンテンツ プレースホルダ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Approach 1 text</a:t>
            </a:r>
            <a:endParaRPr kumimoji="1" lang="ja-JP" altLang="en-US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575556" y="2843180"/>
          <a:ext cx="8280920" cy="2377440"/>
        </p:xfrm>
        <a:graphic>
          <a:graphicData uri="http://schemas.openxmlformats.org/drawingml/2006/table">
            <a:tbl>
              <a:tblPr/>
              <a:tblGrid>
                <a:gridCol w="7054658"/>
                <a:gridCol w="1226262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latin typeface="Times"/>
                          <a:ea typeface="Malgun Gothic"/>
                          <a:cs typeface="Times New Roman"/>
                        </a:rPr>
                        <a:t>vps_extension</a:t>
                      </a:r>
                      <a:r>
                        <a:rPr lang="en-GB" sz="1200" dirty="0">
                          <a:latin typeface="Times"/>
                          <a:ea typeface="Malgun Gothic"/>
                          <a:cs typeface="Times New Roman"/>
                        </a:rPr>
                        <a:t>( ) {</a:t>
                      </a:r>
                      <a:endParaRPr lang="ja-JP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>
                          <a:latin typeface="Times New Roman"/>
                          <a:ea typeface="Malgun Gothic"/>
                        </a:rPr>
                        <a:t>Descriptor</a:t>
                      </a:r>
                      <a:endParaRPr lang="ja-JP" sz="12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200">
                          <a:latin typeface="Times"/>
                          <a:ea typeface="ＭＳ 明朝"/>
                          <a:cs typeface="Times New Roman"/>
                        </a:rPr>
                        <a:t>..</a:t>
                      </a:r>
                      <a:endParaRPr lang="ja-JP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for( i = 0; i &lt;= vps_max_layers_minus1; i++ ) {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			if</a:t>
                      </a:r>
                      <a:r>
                        <a:rPr lang="en-GB" sz="1200" dirty="0">
                          <a:latin typeface="Times New Roman"/>
                          <a:ea typeface="ＭＳ 明朝"/>
                        </a:rPr>
                        <a:t>( </a:t>
                      </a: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!</a:t>
                      </a:r>
                      <a:r>
                        <a:rPr lang="en-CA" sz="1200" dirty="0" err="1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dimension_id</a:t>
                      </a: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[ </a:t>
                      </a:r>
                      <a:r>
                        <a:rPr lang="en-CA" sz="1200" dirty="0" err="1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i</a:t>
                      </a: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 ][ </a:t>
                      </a:r>
                      <a:r>
                        <a:rPr lang="en-CA" sz="1200" dirty="0" err="1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depth_dimension_id</a:t>
                      </a:r>
                      <a:r>
                        <a:rPr lang="en-CA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 ]</a:t>
                      </a:r>
                      <a:r>
                        <a:rPr lang="en-CA" sz="1200" dirty="0">
                          <a:latin typeface="Times New Roman"/>
                          <a:ea typeface="ＭＳ 明朝"/>
                        </a:rPr>
                        <a:t> </a:t>
                      </a: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) {</a:t>
                      </a:r>
                      <a:r>
                        <a:rPr lang="en-GB" sz="1200" dirty="0">
                          <a:latin typeface="Times New Roman"/>
                          <a:ea typeface="ＭＳ 明朝"/>
                        </a:rPr>
                        <a:t> // </a:t>
                      </a: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(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</a:rPr>
                        <a:t>i</a:t>
                      </a: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 ! = 0)  &amp;&amp; !( 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</a:rPr>
                        <a:t>i</a:t>
                      </a: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 % 2 )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GB" sz="1200" b="1">
                          <a:latin typeface="Times New Roman"/>
                          <a:ea typeface="Malgun Gothic"/>
                        </a:rPr>
                        <a:t>multi_view_mv_pred_flag</a:t>
                      </a:r>
                      <a:r>
                        <a:rPr lang="en-GB" sz="1200">
                          <a:latin typeface="Times New Roman"/>
                          <a:ea typeface="Malgun Gothic"/>
                        </a:rPr>
                        <a:t>[ i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GB" sz="1200" b="1">
                          <a:latin typeface="Times New Roman"/>
                          <a:ea typeface="Malgun Gothic"/>
                        </a:rPr>
                        <a:t>multi_view_residual_pred_flag</a:t>
                      </a:r>
                      <a:r>
                        <a:rPr lang="en-GB" sz="1200">
                          <a:latin typeface="Times New Roman"/>
                          <a:ea typeface="Malgun Gothic"/>
                        </a:rPr>
                        <a:t>[ i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		}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		if</a:t>
                      </a:r>
                      <a:r>
                        <a:rPr lang="en-GB" sz="1200">
                          <a:latin typeface="Times New Roman"/>
                          <a:ea typeface="ＭＳ 明朝"/>
                        </a:rPr>
                        <a:t>( </a:t>
                      </a: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dimension_id[ </a:t>
                      </a: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i</a:t>
                      </a: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 ][ </a:t>
                      </a: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depth_dimension_id</a:t>
                      </a:r>
                      <a:r>
                        <a:rPr lang="en-CA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 ]</a:t>
                      </a:r>
                      <a:r>
                        <a:rPr lang="en-CA" sz="1200">
                          <a:latin typeface="Times New Roman"/>
                          <a:ea typeface="ＭＳ 明朝"/>
                        </a:rPr>
                        <a:t> </a:t>
                      </a:r>
                      <a:r>
                        <a:rPr lang="en-GB" sz="1200">
                          <a:latin typeface="Times New Roman"/>
                          <a:ea typeface="Malgun Gothic"/>
                        </a:rPr>
                        <a:t>) {</a:t>
                      </a:r>
                      <a:r>
                        <a:rPr lang="en-GB" sz="1200">
                          <a:latin typeface="Times New Roman"/>
                          <a:ea typeface="ＭＳ 明朝"/>
                        </a:rPr>
                        <a:t> // </a:t>
                      </a:r>
                      <a:r>
                        <a:rPr lang="en-GB" sz="1200">
                          <a:latin typeface="Times New Roman"/>
                          <a:ea typeface="Malgun Gothic"/>
                        </a:rPr>
                        <a:t>i % 2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GB" sz="1200" b="1">
                          <a:latin typeface="Times New Roman"/>
                          <a:ea typeface="Malgun Gothic"/>
                        </a:rPr>
                        <a:t>enable_dmm_flag</a:t>
                      </a:r>
                      <a:r>
                        <a:rPr lang="en-GB" sz="1200">
                          <a:latin typeface="Times New Roman"/>
                          <a:ea typeface="Malgun Gothic"/>
                        </a:rPr>
                        <a:t>[ i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GB" sz="1200" b="1">
                          <a:latin typeface="Times New Roman"/>
                          <a:ea typeface="Malgun Gothic"/>
                        </a:rPr>
                        <a:t>use_mvi_flag</a:t>
                      </a:r>
                      <a:r>
                        <a:rPr lang="en-GB" sz="1200">
                          <a:latin typeface="Times New Roman"/>
                          <a:ea typeface="Malgun Gothic"/>
                        </a:rPr>
                        <a:t>[ i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GB" sz="1200" b="1" dirty="0" smtClean="0">
                          <a:latin typeface="Times New Roman"/>
                          <a:ea typeface="Malgun Gothic"/>
                        </a:rPr>
                        <a:t>...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1200" dirty="0">
                          <a:latin typeface="Times New Roman"/>
                          <a:ea typeface="ＭＳ 明朝"/>
                        </a:rPr>
                        <a:t>}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>
                          <a:latin typeface="Times New Roman"/>
                          <a:ea typeface="Malgun Gothic"/>
                        </a:rPr>
                        <a:t>	}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575556" y="1520788"/>
            <a:ext cx="77048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539750" algn="l"/>
                <a:tab pos="685800" algn="l"/>
                <a:tab pos="900113" algn="l"/>
                <a:tab pos="914400" algn="l"/>
                <a:tab pos="6178550" algn="r"/>
              </a:tabLst>
            </a:pPr>
            <a:r>
              <a:rPr kumimoji="1" lang="en-US" altLang="ko-KR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ViewIdx</a:t>
            </a:r>
            <a:r>
              <a:rPr kumimoji="1" lang="en-US" altLang="ko-K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= </a:t>
            </a:r>
            <a:r>
              <a:rPr kumimoji="1" lang="en-CA" altLang="ja-JP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dimension_id</a:t>
            </a:r>
            <a:r>
              <a:rPr kumimoji="1" lang="en-CA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 </a:t>
            </a:r>
            <a:r>
              <a:rPr kumimoji="1" lang="en-CA" altLang="ja-JP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nuh_layer_id</a:t>
            </a:r>
            <a:r>
              <a:rPr kumimoji="1" lang="en-CA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][ 1 ]</a:t>
            </a:r>
            <a:endParaRPr kumimoji="1" lang="en-US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539750" algn="l"/>
                <a:tab pos="685800" algn="l"/>
                <a:tab pos="900113" algn="l"/>
                <a:tab pos="914400" algn="l"/>
                <a:tab pos="6178550" algn="r"/>
              </a:tabLst>
            </a:pPr>
            <a:r>
              <a:rPr kumimoji="1" lang="en-US" altLang="ja-JP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DepthFlag</a:t>
            </a:r>
            <a:r>
              <a:rPr kumimoji="1" lang="en-US" altLang="ko-K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= </a:t>
            </a:r>
            <a:r>
              <a:rPr kumimoji="1" lang="en-CA" altLang="ja-JP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dimension_id</a:t>
            </a:r>
            <a:r>
              <a:rPr kumimoji="1" lang="en-CA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 </a:t>
            </a:r>
            <a:r>
              <a:rPr kumimoji="1" lang="en-CA" altLang="ja-JP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nuh_layer_id</a:t>
            </a:r>
            <a:r>
              <a:rPr kumimoji="1" lang="en-CA" altLang="ja-JP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][ 0 ]</a:t>
            </a:r>
            <a:r>
              <a:rPr kumimoji="1" lang="en-US" altLang="ko-K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	</a:t>
            </a:r>
            <a:endParaRPr kumimoji="1" lang="en-US" altLang="ko-K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 #2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12" name="コンテンツ プレースホルダ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Approach 2 </a:t>
            </a:r>
            <a:r>
              <a:rPr lang="en-US" altLang="ja-JP" dirty="0" smtClean="0"/>
              <a:t>capability in </a:t>
            </a:r>
            <a:r>
              <a:rPr lang="en-US" altLang="ja-JP" dirty="0" smtClean="0"/>
              <a:t>Approach 1 text</a:t>
            </a:r>
            <a:endParaRPr kumimoji="1" lang="ja-JP" altLang="en-US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575556" y="2564904"/>
          <a:ext cx="8280920" cy="2926080"/>
        </p:xfrm>
        <a:graphic>
          <a:graphicData uri="http://schemas.openxmlformats.org/drawingml/2006/table">
            <a:tbl>
              <a:tblPr/>
              <a:tblGrid>
                <a:gridCol w="7054658"/>
                <a:gridCol w="1226262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latin typeface="Times"/>
                          <a:ea typeface="Malgun Gothic"/>
                          <a:cs typeface="Times New Roman"/>
                        </a:rPr>
                        <a:t>vps_extension</a:t>
                      </a:r>
                      <a:r>
                        <a:rPr lang="en-GB" sz="1200" dirty="0">
                          <a:latin typeface="Times"/>
                          <a:ea typeface="Malgun Gothic"/>
                          <a:cs typeface="Times New Roman"/>
                        </a:rPr>
                        <a:t>( ) {</a:t>
                      </a:r>
                      <a:endParaRPr lang="ja-JP" sz="12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200" b="0">
                          <a:latin typeface="Times New Roman"/>
                          <a:ea typeface="Malgun Gothic"/>
                        </a:rPr>
                        <a:t>Descriptor</a:t>
                      </a:r>
                      <a:endParaRPr lang="ja-JP" sz="1200" b="1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200">
                          <a:latin typeface="Times"/>
                          <a:ea typeface="ＭＳ 明朝"/>
                          <a:cs typeface="Times New Roman"/>
                        </a:rPr>
                        <a:t>..</a:t>
                      </a:r>
                      <a:endParaRPr lang="ja-JP" sz="12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200" b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for( i = 0; i &lt;= vps_max_layers_minus1; i++ ) {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valid_layer_flag[i]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u(1)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346075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1200">
                          <a:latin typeface="Times New Roman"/>
                          <a:ea typeface="ＭＳ 明朝"/>
                        </a:rPr>
                        <a:t>if (</a:t>
                      </a:r>
                      <a:r>
                        <a:rPr lang="en-GB" sz="1200" b="1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</a:rPr>
                        <a:t>valid_layer_flag[i]</a:t>
                      </a:r>
                      <a:r>
                        <a:rPr lang="en-GB" sz="1200">
                          <a:latin typeface="Times New Roman"/>
                          <a:ea typeface="ＭＳ 明朝"/>
                        </a:rPr>
                        <a:t>) {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 dirty="0">
                        <a:highlight>
                          <a:srgbClr val="FFFF00"/>
                        </a:highlight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346075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altLang="ja-JP" sz="1200" dirty="0" smtClean="0">
                          <a:latin typeface="Times New Roman"/>
                          <a:ea typeface="Malgun Gothic"/>
                        </a:rPr>
                        <a:t>		    if( !</a:t>
                      </a:r>
                      <a:r>
                        <a:rPr lang="en-GB" altLang="ja-JP" sz="1200" dirty="0" err="1" smtClean="0">
                          <a:latin typeface="Times New Roman"/>
                          <a:ea typeface="Malgun Gothic"/>
                        </a:rPr>
                        <a:t>dimension_id</a:t>
                      </a:r>
                      <a:r>
                        <a:rPr lang="en-GB" altLang="ja-JP" sz="1200" dirty="0" smtClean="0">
                          <a:latin typeface="Times New Roman"/>
                          <a:ea typeface="Malgun Gothic"/>
                        </a:rPr>
                        <a:t>[ </a:t>
                      </a:r>
                      <a:r>
                        <a:rPr lang="en-GB" altLang="ja-JP" sz="1200" dirty="0" err="1" smtClean="0">
                          <a:latin typeface="Times New Roman"/>
                          <a:ea typeface="Malgun Gothic"/>
                        </a:rPr>
                        <a:t>i</a:t>
                      </a:r>
                      <a:r>
                        <a:rPr lang="en-GB" altLang="ja-JP" sz="1200" dirty="0" smtClean="0">
                          <a:latin typeface="Times New Roman"/>
                          <a:ea typeface="Malgun Gothic"/>
                        </a:rPr>
                        <a:t> ][ </a:t>
                      </a:r>
                      <a:r>
                        <a:rPr lang="en-GB" altLang="ja-JP" sz="1200" dirty="0" err="1" smtClean="0">
                          <a:latin typeface="Times New Roman"/>
                          <a:ea typeface="Malgun Gothic"/>
                        </a:rPr>
                        <a:t>depth_dimension_id</a:t>
                      </a:r>
                      <a:r>
                        <a:rPr lang="en-GB" altLang="ja-JP" sz="1200" dirty="0" smtClean="0">
                          <a:latin typeface="Times New Roman"/>
                          <a:ea typeface="Malgun Gothic"/>
                        </a:rPr>
                        <a:t> ] ) { // (</a:t>
                      </a:r>
                      <a:r>
                        <a:rPr lang="en-GB" altLang="ja-JP" sz="1200" dirty="0" err="1" smtClean="0">
                          <a:latin typeface="Times New Roman"/>
                          <a:ea typeface="Malgun Gothic"/>
                        </a:rPr>
                        <a:t>i</a:t>
                      </a:r>
                      <a:r>
                        <a:rPr lang="en-GB" altLang="ja-JP" sz="1200" dirty="0" smtClean="0">
                          <a:latin typeface="Times New Roman"/>
                          <a:ea typeface="Malgun Gothic"/>
                        </a:rPr>
                        <a:t> ! = 0)  &amp;&amp; !( </a:t>
                      </a:r>
                      <a:r>
                        <a:rPr lang="en-GB" altLang="ja-JP" sz="1200" dirty="0" err="1" smtClean="0">
                          <a:latin typeface="Times New Roman"/>
                          <a:ea typeface="Malgun Gothic"/>
                        </a:rPr>
                        <a:t>i</a:t>
                      </a:r>
                      <a:r>
                        <a:rPr lang="en-GB" altLang="ja-JP" sz="1200" dirty="0" smtClean="0">
                          <a:latin typeface="Times New Roman"/>
                          <a:ea typeface="Malgun Gothic"/>
                        </a:rPr>
                        <a:t> % 2 )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 dirty="0">
                        <a:highlight>
                          <a:srgbClr val="FFFF00"/>
                        </a:highlight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GB" sz="1200" b="1" dirty="0" err="1">
                          <a:latin typeface="Times New Roman"/>
                          <a:ea typeface="Malgun Gothic"/>
                        </a:rPr>
                        <a:t>multi_view_mv_pred_flag</a:t>
                      </a: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[ 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</a:rPr>
                        <a:t>i</a:t>
                      </a: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 ]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GB" sz="1200" b="1">
                          <a:latin typeface="Times New Roman"/>
                          <a:ea typeface="Malgun Gothic"/>
                        </a:rPr>
                        <a:t>multi_view_residual_pred_flag</a:t>
                      </a:r>
                      <a:r>
                        <a:rPr lang="en-GB" sz="1200">
                          <a:latin typeface="Times New Roman"/>
                          <a:ea typeface="Malgun Gothic"/>
                        </a:rPr>
                        <a:t>[ i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			}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altLang="ja-JP" sz="1200" dirty="0" smtClean="0">
                          <a:latin typeface="Times New Roman"/>
                          <a:ea typeface="Malgun Gothic"/>
                        </a:rPr>
                        <a:t>			if( </a:t>
                      </a:r>
                      <a:r>
                        <a:rPr lang="en-GB" altLang="ja-JP" sz="1200" dirty="0" err="1" smtClean="0">
                          <a:latin typeface="Times New Roman"/>
                          <a:ea typeface="Malgun Gothic"/>
                        </a:rPr>
                        <a:t>dimension_id</a:t>
                      </a:r>
                      <a:r>
                        <a:rPr lang="en-GB" altLang="ja-JP" sz="1200" dirty="0" smtClean="0">
                          <a:latin typeface="Times New Roman"/>
                          <a:ea typeface="Malgun Gothic"/>
                        </a:rPr>
                        <a:t>[ </a:t>
                      </a:r>
                      <a:r>
                        <a:rPr lang="en-GB" altLang="ja-JP" sz="1200" dirty="0" err="1" smtClean="0">
                          <a:latin typeface="Times New Roman"/>
                          <a:ea typeface="Malgun Gothic"/>
                        </a:rPr>
                        <a:t>i</a:t>
                      </a:r>
                      <a:r>
                        <a:rPr lang="en-GB" altLang="ja-JP" sz="1200" dirty="0" smtClean="0">
                          <a:latin typeface="Times New Roman"/>
                          <a:ea typeface="Malgun Gothic"/>
                        </a:rPr>
                        <a:t> ][ </a:t>
                      </a:r>
                      <a:r>
                        <a:rPr lang="en-GB" altLang="ja-JP" sz="1200" dirty="0" err="1" smtClean="0">
                          <a:latin typeface="Times New Roman"/>
                          <a:ea typeface="Malgun Gothic"/>
                        </a:rPr>
                        <a:t>depth_dimension_id</a:t>
                      </a:r>
                      <a:r>
                        <a:rPr lang="en-GB" altLang="ja-JP" sz="1200" dirty="0" smtClean="0">
                          <a:latin typeface="Times New Roman"/>
                          <a:ea typeface="Malgun Gothic"/>
                        </a:rPr>
                        <a:t> ] ) { // </a:t>
                      </a:r>
                      <a:r>
                        <a:rPr lang="en-GB" altLang="ja-JP" sz="1200" dirty="0" err="1" smtClean="0">
                          <a:latin typeface="Times New Roman"/>
                          <a:ea typeface="Malgun Gothic"/>
                        </a:rPr>
                        <a:t>i</a:t>
                      </a:r>
                      <a:r>
                        <a:rPr lang="en-GB" altLang="ja-JP" sz="1200" dirty="0" smtClean="0">
                          <a:latin typeface="Times New Roman"/>
                          <a:ea typeface="Malgun Gothic"/>
                        </a:rPr>
                        <a:t> % 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GB" sz="1200" b="1" dirty="0" err="1">
                          <a:latin typeface="Times New Roman"/>
                          <a:ea typeface="Malgun Gothic"/>
                        </a:rPr>
                        <a:t>enable_dmm_flag</a:t>
                      </a: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[ </a:t>
                      </a:r>
                      <a:r>
                        <a:rPr lang="en-GB" sz="1200" dirty="0" err="1">
                          <a:latin typeface="Times New Roman"/>
                          <a:ea typeface="Malgun Gothic"/>
                        </a:rPr>
                        <a:t>i</a:t>
                      </a: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 ]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GB" sz="1200" b="1">
                          <a:latin typeface="Times New Roman"/>
                          <a:ea typeface="Malgun Gothic"/>
                        </a:rPr>
                        <a:t>use_mvi_flag</a:t>
                      </a:r>
                      <a:r>
                        <a:rPr lang="en-GB" sz="1200">
                          <a:latin typeface="Times New Roman"/>
                          <a:ea typeface="Malgun Gothic"/>
                        </a:rPr>
                        <a:t>[ i ]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latin typeface="Times New Roman"/>
                          <a:ea typeface="Malgun Gothic"/>
                        </a:rPr>
                        <a:t>				</a:t>
                      </a:r>
                      <a:r>
                        <a:rPr lang="en-GB" sz="1200" b="1" dirty="0" smtClean="0">
                          <a:latin typeface="Times New Roman"/>
                          <a:ea typeface="Malgun Gothic"/>
                        </a:rPr>
                        <a:t>...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u(1)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Times New Roman"/>
                          <a:ea typeface="Malgun Gothic"/>
                        </a:rPr>
                        <a:t>			}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>
                          <a:latin typeface="Times New Roman"/>
                          <a:ea typeface="Malgun Gothic"/>
                        </a:rPr>
                        <a:t>		</a:t>
                      </a:r>
                      <a:r>
                        <a:rPr lang="en-GB" sz="1200">
                          <a:latin typeface="Times New Roman"/>
                          <a:ea typeface="ＭＳ 明朝"/>
                        </a:rPr>
                        <a:t>}</a:t>
                      </a:r>
                      <a:endParaRPr lang="ja-JP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latin typeface="Times New Roman"/>
                          <a:ea typeface="Malgun Gothic"/>
                        </a:rPr>
                        <a:t>	}</a:t>
                      </a:r>
                      <a:endParaRPr lang="ja-JP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2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47564" y="1412776"/>
            <a:ext cx="77048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hangingPunct="0"/>
            <a:r>
              <a:rPr lang="en-US" sz="2400" dirty="0" err="1" smtClean="0"/>
              <a:t>ViewIdx</a:t>
            </a:r>
            <a:r>
              <a:rPr lang="en-US" sz="2400" dirty="0" smtClean="0"/>
              <a:t> = </a:t>
            </a:r>
            <a:r>
              <a:rPr lang="en-US" sz="2400" dirty="0" err="1" smtClean="0"/>
              <a:t>nuh_layer_id</a:t>
            </a:r>
            <a:r>
              <a:rPr lang="en-US" sz="2400" dirty="0" smtClean="0"/>
              <a:t> &gt;&gt; 1</a:t>
            </a:r>
            <a:endParaRPr lang="ja-JP" altLang="en-US" sz="2400" dirty="0" smtClean="0"/>
          </a:p>
          <a:p>
            <a:r>
              <a:rPr lang="en-US" sz="2400" dirty="0" err="1" smtClean="0"/>
              <a:t>DepthFlag</a:t>
            </a:r>
            <a:r>
              <a:rPr lang="en-US" sz="2400" dirty="0" smtClean="0"/>
              <a:t> = </a:t>
            </a:r>
            <a:r>
              <a:rPr lang="en-US" sz="2400" dirty="0" err="1" smtClean="0"/>
              <a:t>nuh_layer_id</a:t>
            </a:r>
            <a:r>
              <a:rPr lang="en-US" sz="2400" dirty="0" smtClean="0"/>
              <a:t> %2</a:t>
            </a:r>
            <a:endParaRPr kumimoji="1" lang="en-US" altLang="ko-K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1439652" y="4401108"/>
            <a:ext cx="6912768" cy="151216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367644" y="2132856"/>
            <a:ext cx="6516724" cy="108012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Proposal #2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dimension_id</a:t>
            </a:r>
            <a:r>
              <a:rPr kumimoji="1" lang="en-US" altLang="ja-JP" dirty="0" smtClean="0"/>
              <a:t> [add </a:t>
            </a:r>
            <a:r>
              <a:rPr kumimoji="1" lang="en-US" altLang="ja-JP" dirty="0" err="1" smtClean="0"/>
              <a:t>restrection</a:t>
            </a:r>
            <a:r>
              <a:rPr kumimoji="1" lang="en-US" altLang="ja-JP" dirty="0" smtClean="0"/>
              <a:t>]</a:t>
            </a:r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pPr>
              <a:buNone/>
            </a:pPr>
            <a:endParaRPr kumimoji="1" lang="en-US" altLang="ja-JP" dirty="0" smtClean="0"/>
          </a:p>
          <a:p>
            <a:r>
              <a:rPr lang="en-US" altLang="ja-JP" dirty="0" err="1" smtClean="0"/>
              <a:t>v</a:t>
            </a:r>
            <a:r>
              <a:rPr kumimoji="1" lang="en-US" altLang="ja-JP" dirty="0" err="1" smtClean="0"/>
              <a:t>alid_layer_flag</a:t>
            </a:r>
            <a:r>
              <a:rPr kumimoji="1" lang="en-US" altLang="ja-JP" dirty="0" smtClean="0"/>
              <a:t> [new flag]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439652" y="4617132"/>
            <a:ext cx="694877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ja-JP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valid_layer_flag</a:t>
            </a:r>
            <a:r>
              <a:rPr kumimoji="1" lang="en-US" altLang="ja-JP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 </a:t>
            </a:r>
            <a:r>
              <a:rPr kumimoji="1" lang="en-US" altLang="ja-JP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US" altLang="ja-JP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] </a:t>
            </a: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indicates whether the layer is valid. </a:t>
            </a:r>
            <a:r>
              <a:rPr kumimoji="1" lang="en-US" altLang="ja-JP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valid_layer_flag</a:t>
            </a: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US" altLang="ja-JP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 equal to 1 specifies the layer may be used in </a:t>
            </a: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the coded video sequence</a:t>
            </a: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. </a:t>
            </a:r>
            <a:r>
              <a:rPr kumimoji="1" lang="en-US" altLang="ja-JP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valid_layer_flag</a:t>
            </a: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</a:t>
            </a: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US" altLang="ja-JP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ＭＳ 明朝" pitchFamily="17" charset="-128"/>
                <a:cs typeface="Times New Roman" pitchFamily="18" charset="0"/>
              </a:rPr>
              <a:t> </a:t>
            </a: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] equal to 0 specifies the layer shall not be used </a:t>
            </a: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 the coded video sequence</a:t>
            </a:r>
            <a:r>
              <a:rPr kumimoji="1" lang="en-US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.</a:t>
            </a:r>
            <a:endParaRPr kumimoji="1" lang="en-US" altLang="ja-JP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03648" y="1304764"/>
            <a:ext cx="6768752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GB" altLang="ko-KR" b="1" dirty="0" err="1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dimension_id</a:t>
            </a:r>
            <a:r>
              <a:rPr lang="en-GB" altLang="ko-KR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[</a:t>
            </a:r>
            <a:r>
              <a:rPr lang="en-GB" altLang="ko-KR" dirty="0" smtClean="0">
                <a:latin typeface="Arial"/>
                <a:ea typeface="Batang" pitchFamily="18" charset="-127"/>
                <a:cs typeface="Times New Roman" pitchFamily="18" charset="0"/>
              </a:rPr>
              <a:t> </a:t>
            </a:r>
            <a:r>
              <a:rPr lang="en-GB" altLang="ko-KR" dirty="0" err="1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i</a:t>
            </a:r>
            <a:r>
              <a:rPr lang="en-GB" altLang="ko-KR" dirty="0" smtClean="0">
                <a:latin typeface="Arial"/>
                <a:ea typeface="Batang" pitchFamily="18" charset="-127"/>
                <a:cs typeface="Times New Roman" pitchFamily="18" charset="0"/>
              </a:rPr>
              <a:t> </a:t>
            </a:r>
            <a:r>
              <a:rPr lang="en-GB" altLang="ko-KR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][</a:t>
            </a:r>
            <a:r>
              <a:rPr lang="en-GB" altLang="ko-KR" dirty="0" smtClean="0">
                <a:latin typeface="Arial"/>
                <a:ea typeface="Batang" pitchFamily="18" charset="-127"/>
                <a:cs typeface="Times New Roman" pitchFamily="18" charset="0"/>
              </a:rPr>
              <a:t> </a:t>
            </a:r>
            <a:r>
              <a:rPr lang="en-GB" altLang="ko-KR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j</a:t>
            </a:r>
            <a:r>
              <a:rPr lang="en-GB" altLang="ko-KR" dirty="0" smtClean="0">
                <a:latin typeface="Arial"/>
                <a:ea typeface="Batang" pitchFamily="18" charset="-127"/>
                <a:cs typeface="Times New Roman" pitchFamily="18" charset="0"/>
              </a:rPr>
              <a:t> </a:t>
            </a:r>
            <a:r>
              <a:rPr lang="en-GB" altLang="ko-KR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] specifies the identifier of the j-</a:t>
            </a:r>
            <a:r>
              <a:rPr lang="en-GB" altLang="ko-KR" dirty="0" err="1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th</a:t>
            </a:r>
            <a:r>
              <a:rPr lang="en-GB" altLang="ko-KR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scalability dimension type of the </a:t>
            </a:r>
            <a:r>
              <a:rPr lang="en-GB" altLang="ko-KR" dirty="0" err="1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i-th</a:t>
            </a:r>
            <a:r>
              <a:rPr lang="en-GB" altLang="ko-KR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layer. When not present, the value of </a:t>
            </a:r>
            <a:r>
              <a:rPr lang="en-GB" altLang="ko-KR" dirty="0" err="1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dimension_id</a:t>
            </a:r>
            <a:r>
              <a:rPr lang="en-GB" altLang="ko-KR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[</a:t>
            </a:r>
            <a:r>
              <a:rPr lang="en-GB" altLang="ko-KR" dirty="0" smtClean="0">
                <a:latin typeface="Arial"/>
                <a:ea typeface="Batang" pitchFamily="18" charset="-127"/>
                <a:cs typeface="Times New Roman" pitchFamily="18" charset="0"/>
              </a:rPr>
              <a:t> </a:t>
            </a:r>
            <a:r>
              <a:rPr lang="en-GB" altLang="ko-KR" dirty="0" err="1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i</a:t>
            </a:r>
            <a:r>
              <a:rPr lang="en-GB" altLang="ko-KR" dirty="0" smtClean="0">
                <a:latin typeface="Arial"/>
                <a:ea typeface="Batang" pitchFamily="18" charset="-127"/>
                <a:cs typeface="Times New Roman" pitchFamily="18" charset="0"/>
              </a:rPr>
              <a:t> </a:t>
            </a:r>
            <a:r>
              <a:rPr lang="en-GB" altLang="ko-KR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][</a:t>
            </a:r>
            <a:r>
              <a:rPr lang="en-GB" altLang="ko-KR" dirty="0" smtClean="0">
                <a:latin typeface="Arial"/>
                <a:ea typeface="Batang" pitchFamily="18" charset="-127"/>
                <a:cs typeface="Times New Roman" pitchFamily="18" charset="0"/>
              </a:rPr>
              <a:t> </a:t>
            </a:r>
            <a:r>
              <a:rPr lang="en-GB" altLang="ko-KR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j</a:t>
            </a:r>
            <a:r>
              <a:rPr lang="en-GB" altLang="ko-KR" dirty="0" smtClean="0">
                <a:latin typeface="Arial"/>
                <a:ea typeface="Batang" pitchFamily="18" charset="-127"/>
                <a:cs typeface="Times New Roman" pitchFamily="18" charset="0"/>
              </a:rPr>
              <a:t> </a:t>
            </a:r>
            <a:r>
              <a:rPr lang="en-GB" altLang="ko-KR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] is inferred to be equal to</a:t>
            </a:r>
            <a:r>
              <a:rPr lang="en-GB" altLang="ko-KR" dirty="0" smtClean="0">
                <a:latin typeface="Arial"/>
                <a:ea typeface="Batang" pitchFamily="18" charset="-127"/>
                <a:cs typeface="Times New Roman" pitchFamily="18" charset="0"/>
              </a:rPr>
              <a:t> </a:t>
            </a:r>
            <a:r>
              <a:rPr lang="en-GB" altLang="ko-KR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0</a:t>
            </a:r>
            <a:r>
              <a:rPr lang="en-GB" altLang="ja-JP" dirty="0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. </a:t>
            </a:r>
          </a:p>
          <a:p>
            <a:pPr lvl="0" eaLnBrk="0" hangingPunct="0"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GB" altLang="ko-KR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When</a:t>
            </a:r>
            <a:r>
              <a:rPr lang="en-GB" altLang="ja-JP" dirty="0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present </a:t>
            </a:r>
            <a:r>
              <a:rPr lang="en-CA" altLang="ja-JP" dirty="0" err="1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dimension_id</a:t>
            </a:r>
            <a:r>
              <a:rPr lang="en-CA" altLang="ja-JP" dirty="0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 </a:t>
            </a:r>
            <a:r>
              <a:rPr lang="en-CA" altLang="ja-JP" dirty="0" err="1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layer_id</a:t>
            </a:r>
            <a:r>
              <a:rPr lang="en-CA" altLang="ja-JP" dirty="0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][ 1 ] shall be equal to </a:t>
            </a:r>
            <a:r>
              <a:rPr lang="en-CA" altLang="ja-JP" dirty="0" err="1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nuh</a:t>
            </a:r>
            <a:r>
              <a:rPr lang="en-CA" altLang="ja-JP" dirty="0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_</a:t>
            </a:r>
            <a:r>
              <a:rPr lang="en-US" altLang="ko-KR" dirty="0" err="1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layer_id</a:t>
            </a:r>
            <a:r>
              <a:rPr lang="en-US" altLang="ko-KR" dirty="0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dirty="0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&gt;&gt;1 and </a:t>
            </a:r>
            <a:r>
              <a:rPr lang="en-CA" altLang="ja-JP" dirty="0" err="1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dimension_id</a:t>
            </a:r>
            <a:r>
              <a:rPr lang="en-CA" altLang="ja-JP" dirty="0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[ </a:t>
            </a:r>
            <a:r>
              <a:rPr lang="en-CA" altLang="ja-JP" dirty="0" err="1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layer_id</a:t>
            </a:r>
            <a:r>
              <a:rPr lang="en-CA" altLang="ja-JP" dirty="0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][ 0 ] shall be equal to </a:t>
            </a:r>
            <a:r>
              <a:rPr lang="en-CA" altLang="ja-JP" dirty="0" err="1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nuh</a:t>
            </a:r>
            <a:r>
              <a:rPr lang="en-CA" altLang="ja-JP" dirty="0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_</a:t>
            </a:r>
            <a:r>
              <a:rPr lang="en-US" altLang="ko-KR" dirty="0" err="1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layer_id</a:t>
            </a:r>
            <a:r>
              <a:rPr lang="en-US" altLang="ko-KR" dirty="0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dirty="0" smtClean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% 2</a:t>
            </a:r>
            <a:endParaRPr lang="en-US" altLang="ja-JP" sz="3200" dirty="0" smtClean="0">
              <a:cs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363272" cy="5614987"/>
          </a:xfrm>
        </p:spPr>
        <p:txBody>
          <a:bodyPr/>
          <a:lstStyle/>
          <a:p>
            <a:r>
              <a:rPr lang="en-US" altLang="ja-JP" sz="2800" dirty="0" smtClean="0"/>
              <a:t>Proposal</a:t>
            </a:r>
          </a:p>
          <a:p>
            <a:pPr lvl="1"/>
            <a:r>
              <a:rPr lang="en-US" altLang="ja-JP" sz="2400" dirty="0" smtClean="0"/>
              <a:t>Proposal #1</a:t>
            </a:r>
          </a:p>
          <a:p>
            <a:pPr lvl="2"/>
            <a:r>
              <a:rPr lang="en-US" altLang="ja-JP" sz="2400" dirty="0" smtClean="0"/>
              <a:t>provide </a:t>
            </a:r>
            <a:r>
              <a:rPr lang="en-US" altLang="ja-JP" sz="2400" dirty="0" smtClean="0"/>
              <a:t>approach 1 text</a:t>
            </a:r>
            <a:endParaRPr lang="en-US" altLang="ja-JP" sz="2400" dirty="0" smtClean="0"/>
          </a:p>
          <a:p>
            <a:pPr lvl="1"/>
            <a:r>
              <a:rPr lang="en-US" altLang="ja-JP" sz="2400" dirty="0" smtClean="0"/>
              <a:t>Proposal #2</a:t>
            </a:r>
          </a:p>
          <a:p>
            <a:pPr lvl="2"/>
            <a:r>
              <a:rPr lang="en-US" altLang="ja-JP" sz="2400" dirty="0" smtClean="0"/>
              <a:t>use approach </a:t>
            </a:r>
            <a:r>
              <a:rPr lang="en-US" altLang="ja-JP" sz="2400" dirty="0" smtClean="0"/>
              <a:t>1 syntax</a:t>
            </a:r>
            <a:endParaRPr lang="en-US" altLang="ja-JP" sz="2400" dirty="0" smtClean="0"/>
          </a:p>
          <a:p>
            <a:pPr lvl="2"/>
            <a:r>
              <a:rPr lang="en-US" altLang="ja-JP" sz="2400" dirty="0" smtClean="0"/>
              <a:t>restrict </a:t>
            </a:r>
            <a:r>
              <a:rPr lang="en-US" altLang="ja-JP" sz="2400" dirty="0" err="1" smtClean="0"/>
              <a:t>dimension_id</a:t>
            </a:r>
            <a:r>
              <a:rPr lang="en-US" altLang="ja-JP" sz="2400" dirty="0" smtClean="0"/>
              <a:t> to enable approach 2 derivation property</a:t>
            </a:r>
          </a:p>
          <a:p>
            <a:pPr lvl="2"/>
            <a:r>
              <a:rPr lang="en-US" altLang="ja-JP" sz="2400" dirty="0" smtClean="0"/>
              <a:t>add </a:t>
            </a:r>
            <a:r>
              <a:rPr lang="en-US" altLang="ja-JP" sz="2400" dirty="0" err="1" smtClean="0"/>
              <a:t>valid_layer_flag</a:t>
            </a:r>
            <a:endParaRPr lang="en-US" altLang="ja-JP" sz="2400" dirty="0" smtClean="0"/>
          </a:p>
          <a:p>
            <a:pPr lvl="3"/>
            <a:r>
              <a:rPr lang="en-US" altLang="ja-JP" sz="2400" dirty="0" smtClean="0"/>
              <a:t>explicit no existence of layers in coded video </a:t>
            </a:r>
            <a:r>
              <a:rPr lang="en-US" altLang="ja-JP" sz="2400" dirty="0" smtClean="0"/>
              <a:t>sequences</a:t>
            </a:r>
            <a:endParaRPr lang="en-US" altLang="ja-JP" sz="2400" dirty="0" smtClean="0"/>
          </a:p>
          <a:p>
            <a:r>
              <a:rPr lang="en-US" altLang="ja-JP" sz="2800" dirty="0" smtClean="0"/>
              <a:t>Recommendation</a:t>
            </a:r>
          </a:p>
          <a:p>
            <a:pPr lvl="1"/>
            <a:r>
              <a:rPr lang="en-US" altLang="ja-JP" sz="2400" dirty="0" smtClean="0"/>
              <a:t>Adopt this proposal#2 in the next </a:t>
            </a:r>
            <a:r>
              <a:rPr lang="en-US" altLang="ja-JP" sz="2400" dirty="0" smtClean="0"/>
              <a:t>WD in MV-HEVC and 3D-HEVC </a:t>
            </a:r>
            <a:endParaRPr lang="en-US" altLang="ja-JP" sz="2400" dirty="0" smtClean="0"/>
          </a:p>
          <a:p>
            <a:endParaRPr lang="en-US" altLang="ja-JP" sz="28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6634</TotalTime>
  <Words>325</Words>
  <Application>Microsoft Office PowerPoint</Application>
  <PresentationFormat>画面に合わせる (4:3)</PresentationFormat>
  <Paragraphs>147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符号化グループ</vt:lpstr>
      <vt:lpstr>AHG7: On VPS extension</vt:lpstr>
      <vt:lpstr>Motivation</vt:lpstr>
      <vt:lpstr>Current 3D test model text</vt:lpstr>
      <vt:lpstr>Proposal #1</vt:lpstr>
      <vt:lpstr>Proposal #2</vt:lpstr>
      <vt:lpstr>Proposal #2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s124087_0209</cp:lastModifiedBy>
  <cp:revision>2965</cp:revision>
  <dcterms:created xsi:type="dcterms:W3CDTF">2011-03-24T05:19:20Z</dcterms:created>
  <dcterms:modified xsi:type="dcterms:W3CDTF">2013-01-18T07:45:48Z</dcterms:modified>
</cp:coreProperties>
</file>