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60" r:id="rId1"/>
  </p:sldMasterIdLst>
  <p:notesMasterIdLst>
    <p:notesMasterId r:id="rId7"/>
  </p:notesMasterIdLst>
  <p:sldIdLst>
    <p:sldId id="256" r:id="rId2"/>
    <p:sldId id="263" r:id="rId3"/>
    <p:sldId id="257" r:id="rId4"/>
    <p:sldId id="266" r:id="rId5"/>
    <p:sldId id="262" r:id="rId6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F0"/>
    <a:srgbClr val="66F153"/>
    <a:srgbClr val="7BCBF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7" autoAdjust="0"/>
    <p:restoredTop sz="99898" autoAdjust="0"/>
  </p:normalViewPr>
  <p:slideViewPr>
    <p:cSldViewPr>
      <p:cViewPr varScale="1">
        <p:scale>
          <a:sx n="73" d="100"/>
          <a:sy n="73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2013/1/18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4768" tIns="47384" rIns="94768" bIns="47384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2013/1/18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2013/1/18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2013/1/18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  <p:sp>
        <p:nvSpPr>
          <p:cNvPr id="11" name="テキスト ボックス 10"/>
          <p:cNvSpPr txBox="1"/>
          <p:nvPr userDrawn="1"/>
        </p:nvSpPr>
        <p:spPr>
          <a:xfrm>
            <a:off x="6912260" y="34637"/>
            <a:ext cx="2231740" cy="44203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bg1"/>
                </a:solidFill>
              </a:rPr>
              <a:t>JCT3V-C0085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863588" y="1556792"/>
            <a:ext cx="8077200" cy="1116124"/>
          </a:xfrm>
        </p:spPr>
        <p:txBody>
          <a:bodyPr/>
          <a:lstStyle/>
          <a:p>
            <a:pPr algn="l" eaLnBrk="1" hangingPunct="1"/>
            <a:r>
              <a:rPr lang="en-CA" sz="3200" dirty="0" smtClean="0"/>
              <a:t>AHG7: RAP picture alignment and slice definition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429375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CA" altLang="ja-JP" dirty="0" smtClean="0"/>
              <a:t>JCT-3V </a:t>
            </a:r>
            <a:r>
              <a:rPr lang="en-CA" dirty="0" smtClean="0"/>
              <a:t>3rd Meeting: Geneva, CH, 17–23 Jan. 2013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140969"/>
            <a:ext cx="7561262" cy="1583432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r>
              <a:rPr lang="en-US" dirty="0" smtClean="0"/>
              <a:t>Tomohiro Ikai</a:t>
            </a:r>
            <a:endParaRPr lang="ja-JP" altLang="en-US" dirty="0" smtClean="0"/>
          </a:p>
          <a:p>
            <a:r>
              <a:rPr lang="en-US" dirty="0" err="1" smtClean="0"/>
              <a:t>Yoshiya</a:t>
            </a:r>
            <a:r>
              <a:rPr lang="en-US" dirty="0" smtClean="0"/>
              <a:t> Yamamoto</a:t>
            </a:r>
            <a:endParaRPr lang="ja-JP" altLang="en-US" dirty="0" smtClean="0"/>
          </a:p>
          <a:p>
            <a:r>
              <a:rPr lang="en-US" dirty="0" smtClean="0"/>
              <a:t>Tadashi Uchiumi</a:t>
            </a:r>
            <a:endParaRPr lang="ja-JP" altLang="en-US" dirty="0" smtClean="0"/>
          </a:p>
          <a:p>
            <a:endParaRPr lang="en-US" altLang="ja-JP" dirty="0" smtClean="0"/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01726" y="836712"/>
            <a:ext cx="3348372" cy="565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45720" bIns="0" numCol="1" anchor="t" anchorCtr="0" compatLnSpc="1">
            <a:prstTxWarp prst="textNoShape">
              <a:avLst/>
            </a:prstTxWarp>
          </a:bodyPr>
          <a:lstStyle/>
          <a:p>
            <a:r>
              <a:rPr lang="en-US" sz="2800" b="1" dirty="0" smtClean="0">
                <a:latin typeface="+mj-lt"/>
                <a:ea typeface="+mj-ea"/>
                <a:cs typeface="+mj-cs"/>
              </a:rPr>
              <a:t>JCTVC-C0085:</a:t>
            </a:r>
            <a:endParaRPr lang="en-GB" sz="28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Motivation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4551399"/>
          </a:xfrm>
        </p:spPr>
        <p:txBody>
          <a:bodyPr/>
          <a:lstStyle/>
          <a:p>
            <a:r>
              <a:rPr lang="en-US" altLang="ja-JP" dirty="0" smtClean="0"/>
              <a:t>It is asserted what distinguish 3DV from other HEVC extension (SHVC) is that multi</a:t>
            </a:r>
            <a:r>
              <a:rPr lang="ja-JP" altLang="en-US" dirty="0" smtClean="0"/>
              <a:t> </a:t>
            </a:r>
            <a:r>
              <a:rPr lang="en-US" altLang="ja-JP" dirty="0" smtClean="0"/>
              <a:t>layers are presented simultaneously in 3DV.</a:t>
            </a:r>
          </a:p>
          <a:p>
            <a:pPr lvl="1"/>
            <a:r>
              <a:rPr lang="en-US" altLang="ja-JP" dirty="0" smtClean="0"/>
              <a:t>In SHVC, either of base-layer or enhancement-layer is presented.</a:t>
            </a:r>
          </a:p>
          <a:p>
            <a:pPr lvl="1">
              <a:buNone/>
            </a:pPr>
            <a:endParaRPr lang="en-US" altLang="ja-JP" dirty="0" smtClean="0"/>
          </a:p>
          <a:p>
            <a:pPr lvl="1">
              <a:buNone/>
            </a:pPr>
            <a:endParaRPr lang="en-US" altLang="ja-JP" dirty="0" smtClean="0"/>
          </a:p>
          <a:p>
            <a:r>
              <a:rPr lang="en-US" altLang="ja-JP" dirty="0" smtClean="0"/>
              <a:t>Random access in SHVC</a:t>
            </a:r>
          </a:p>
          <a:p>
            <a:pPr lvl="1"/>
            <a:r>
              <a:rPr lang="en-US" altLang="ja-JP" dirty="0" smtClean="0"/>
              <a:t>BL only access is ok because BL and EL has same content</a:t>
            </a:r>
          </a:p>
          <a:p>
            <a:r>
              <a:rPr lang="en-US" altLang="ja-JP" dirty="0" smtClean="0"/>
              <a:t> Random access in 3DV</a:t>
            </a:r>
          </a:p>
          <a:p>
            <a:pPr lvl="1"/>
            <a:r>
              <a:rPr lang="en-US" altLang="ja-JP" dirty="0" smtClean="0"/>
              <a:t>Base view and dependent view should be decodable in random access</a:t>
            </a:r>
          </a:p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RAP picture alignment is needed to </a:t>
            </a:r>
            <a:r>
              <a:rPr lang="en-US" altLang="ja-JP" dirty="0" err="1" smtClean="0"/>
              <a:t>guranttee</a:t>
            </a:r>
            <a:r>
              <a:rPr lang="en-US" altLang="ja-JP" dirty="0" smtClean="0"/>
              <a:t> the above case</a:t>
            </a:r>
          </a:p>
          <a:p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  <p:sp>
        <p:nvSpPr>
          <p:cNvPr id="7" name="下矢印 6"/>
          <p:cNvSpPr/>
          <p:nvPr/>
        </p:nvSpPr>
        <p:spPr>
          <a:xfrm>
            <a:off x="3743908" y="2420888"/>
            <a:ext cx="684076" cy="504056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下矢印 7"/>
          <p:cNvSpPr/>
          <p:nvPr/>
        </p:nvSpPr>
        <p:spPr>
          <a:xfrm>
            <a:off x="3743908" y="4617132"/>
            <a:ext cx="684076" cy="504056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3995936" y="3573016"/>
            <a:ext cx="1404156" cy="43204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431540" y="2312876"/>
            <a:ext cx="8352928" cy="576064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467544" y="4221088"/>
            <a:ext cx="8352928" cy="1224136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 #1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12" name="コンテンツ プレースホルダ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RAP picture alignment</a:t>
            </a:r>
          </a:p>
          <a:p>
            <a:pPr marL="534988" lvl="3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If base layer is RAP picture, the associated layer shall be RAP picture</a:t>
            </a:r>
          </a:p>
          <a:p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03548" y="1736812"/>
            <a:ext cx="8316416" cy="422768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hangingPunct="0"/>
            <a:r>
              <a:rPr lang="en-US" b="1" dirty="0" err="1" smtClean="0"/>
              <a:t>nal_unit_type</a:t>
            </a:r>
            <a:r>
              <a:rPr lang="en-US" dirty="0" smtClean="0"/>
              <a:t> specifies the type of RBSP data structure contained in the NAL unit as specified in Table 7‑1. </a:t>
            </a:r>
            <a:endParaRPr lang="ja-JP" altLang="en-US" dirty="0" smtClean="0"/>
          </a:p>
          <a:p>
            <a:pPr hangingPunct="0"/>
            <a:r>
              <a:rPr lang="en-US" dirty="0" smtClean="0"/>
              <a:t>All coded slice segment NAL units of all layers of an access unit shall have the same value of </a:t>
            </a:r>
            <a:r>
              <a:rPr lang="en-US" dirty="0" err="1" smtClean="0"/>
              <a:t>nal_unit_type</a:t>
            </a:r>
            <a:r>
              <a:rPr lang="en-US" dirty="0" smtClean="0"/>
              <a:t>.</a:t>
            </a:r>
            <a:endParaRPr lang="ja-JP" altLang="en-US" dirty="0" smtClean="0"/>
          </a:p>
          <a:p>
            <a:pPr hangingPunct="0"/>
            <a:endParaRPr lang="en-US" b="1" dirty="0" smtClean="0"/>
          </a:p>
          <a:p>
            <a:pPr hangingPunct="0"/>
            <a:r>
              <a:rPr lang="en-US" b="1" dirty="0" smtClean="0"/>
              <a:t>or</a:t>
            </a:r>
          </a:p>
          <a:p>
            <a:pPr hangingPunct="0"/>
            <a:endParaRPr lang="ja-JP" altLang="en-US" b="1" dirty="0" smtClean="0"/>
          </a:p>
          <a:p>
            <a:pPr hangingPunct="0"/>
            <a:r>
              <a:rPr lang="en-US" dirty="0" smtClean="0"/>
              <a:t>All coded slice segment NAL units of each layer of an access unit shall have the same value of </a:t>
            </a:r>
            <a:r>
              <a:rPr lang="en-US" dirty="0" err="1" smtClean="0"/>
              <a:t>nal_unit_type</a:t>
            </a:r>
            <a:r>
              <a:rPr lang="en-US" dirty="0" smtClean="0"/>
              <a:t>. </a:t>
            </a:r>
          </a:p>
          <a:p>
            <a:pPr hangingPunct="0"/>
            <a:r>
              <a:rPr lang="en-US" dirty="0" smtClean="0"/>
              <a:t>If the </a:t>
            </a:r>
            <a:r>
              <a:rPr lang="en-US" altLang="ja-JP" dirty="0" err="1" smtClean="0"/>
              <a:t>nuh_</a:t>
            </a:r>
            <a:r>
              <a:rPr lang="en-US" dirty="0" err="1" smtClean="0"/>
              <a:t>layer_id</a:t>
            </a:r>
            <a:r>
              <a:rPr lang="en-US" dirty="0" smtClean="0"/>
              <a:t> of coded slice segment NAL units is equal to 0 and the </a:t>
            </a:r>
            <a:r>
              <a:rPr lang="en-US" dirty="0" err="1" smtClean="0"/>
              <a:t>nal_unit_type</a:t>
            </a:r>
            <a:r>
              <a:rPr lang="en-US" dirty="0" smtClean="0"/>
              <a:t> of the NAL units is the range of 16 to 23,  the associated coded slice segment NAL units of which </a:t>
            </a:r>
            <a:r>
              <a:rPr lang="en-US" altLang="ja-JP" dirty="0" err="1" smtClean="0"/>
              <a:t>nuh_</a:t>
            </a:r>
            <a:r>
              <a:rPr lang="en-US" dirty="0" err="1" smtClean="0"/>
              <a:t>layer_id</a:t>
            </a:r>
            <a:r>
              <a:rPr lang="en-US" dirty="0" smtClean="0"/>
              <a:t> is not equal to 0 shall has the same </a:t>
            </a:r>
            <a:r>
              <a:rPr lang="en-US" dirty="0" err="1" smtClean="0"/>
              <a:t>nal_unit_type</a:t>
            </a:r>
            <a:r>
              <a:rPr lang="en-US" dirty="0" smtClean="0"/>
              <a:t> as the coded slice segment NAL units of which </a:t>
            </a:r>
            <a:r>
              <a:rPr lang="en-US" altLang="ja-JP" dirty="0" err="1" smtClean="0"/>
              <a:t>nuh_</a:t>
            </a:r>
            <a:r>
              <a:rPr lang="en-US" dirty="0" err="1" smtClean="0"/>
              <a:t>layer_id</a:t>
            </a:r>
            <a:r>
              <a:rPr lang="en-US" dirty="0" smtClean="0"/>
              <a:t> is 0.</a:t>
            </a:r>
            <a:endParaRPr lang="ja-JP" altLang="en-US" dirty="0" smtClean="0"/>
          </a:p>
          <a:p>
            <a:endParaRPr kumimoji="1" lang="ja-JP" altLang="en-US" dirty="0"/>
          </a:p>
        </p:txBody>
      </p:sp>
      <p:sp>
        <p:nvSpPr>
          <p:cNvPr id="8" name="右矢印 7"/>
          <p:cNvSpPr/>
          <p:nvPr/>
        </p:nvSpPr>
        <p:spPr>
          <a:xfrm>
            <a:off x="575556" y="5754627"/>
            <a:ext cx="324036" cy="324036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07604" y="5574607"/>
            <a:ext cx="7416824" cy="90370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dirty="0" smtClean="0"/>
              <a:t>Anticipated p</a:t>
            </a:r>
            <a:r>
              <a:rPr kumimoji="1" lang="en-US" altLang="ja-JP" dirty="0" smtClean="0"/>
              <a:t>roblem:</a:t>
            </a:r>
          </a:p>
          <a:p>
            <a:r>
              <a:rPr kumimoji="1" lang="en-US" altLang="ja-JP" dirty="0" smtClean="0"/>
              <a:t>RAP picture alignment may degrade coding efficiency because RAP picture can only use I_SLICE (Proposal #2 fix the issue)</a:t>
            </a:r>
            <a:endParaRPr kumimoji="1" lang="ja-JP" altLang="en-US" dirty="0"/>
          </a:p>
        </p:txBody>
      </p:sp>
      <p:cxnSp>
        <p:nvCxnSpPr>
          <p:cNvPr id="16" name="直線コネクタ 15"/>
          <p:cNvCxnSpPr/>
          <p:nvPr/>
        </p:nvCxnSpPr>
        <p:spPr>
          <a:xfrm flipH="1" flipV="1">
            <a:off x="4608004" y="2744924"/>
            <a:ext cx="1152128" cy="324036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5796136" y="2924944"/>
            <a:ext cx="3096344" cy="43204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en-US" altLang="ja-JP" dirty="0" smtClean="0"/>
              <a:t>use the current specification as is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3635896" y="3320988"/>
            <a:ext cx="3132348" cy="28803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Proposal #2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Slice definition</a:t>
            </a:r>
          </a:p>
          <a:p>
            <a:pPr marL="534988" lvl="3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Enabling inter-layer prediction in RAP picture by allowing the use of P_SLICE and B_SLICE in non-base layer RAP picture</a:t>
            </a:r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lang="en-CA" b="1" dirty="0" smtClean="0"/>
              <a:t>G.7.4.5 </a:t>
            </a:r>
            <a:r>
              <a:rPr lang="en-US" b="1" dirty="0" smtClean="0"/>
              <a:t>Slice header semantics</a:t>
            </a:r>
            <a:endParaRPr lang="ja-JP" altLang="en-US" dirty="0" smtClean="0"/>
          </a:p>
          <a:p>
            <a:r>
              <a:rPr lang="en-US" dirty="0" smtClean="0"/>
              <a:t>When </a:t>
            </a:r>
            <a:r>
              <a:rPr lang="en-US" dirty="0" err="1" smtClean="0"/>
              <a:t>nal_unit_type</a:t>
            </a:r>
            <a:r>
              <a:rPr lang="en-US" dirty="0" smtClean="0"/>
              <a:t> has a value in the range of 16 to 23 inclusive (RAP picture) and </a:t>
            </a:r>
            <a:r>
              <a:rPr lang="en-US" dirty="0" err="1" smtClean="0"/>
              <a:t>nuh_layer_id</a:t>
            </a:r>
            <a:r>
              <a:rPr lang="en-US" dirty="0" smtClean="0"/>
              <a:t> is equal to 0, </a:t>
            </a:r>
            <a:r>
              <a:rPr lang="en-US" dirty="0" err="1" smtClean="0"/>
              <a:t>slice_type</a:t>
            </a:r>
            <a:r>
              <a:rPr lang="en-US" dirty="0" smtClean="0"/>
              <a:t> shall be equal to 2. </a:t>
            </a:r>
            <a:endParaRPr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800" dirty="0" smtClean="0"/>
              <a:t>Proposal</a:t>
            </a:r>
          </a:p>
          <a:p>
            <a:pPr lvl="1"/>
            <a:r>
              <a:rPr lang="en-US" altLang="ja-JP" sz="2800" dirty="0" smtClean="0"/>
              <a:t>RAP picture alignment [proposal #1]</a:t>
            </a:r>
          </a:p>
          <a:p>
            <a:pPr lvl="2"/>
            <a:r>
              <a:rPr lang="en-US" altLang="ja-JP" sz="2800" dirty="0" smtClean="0"/>
              <a:t>If base layer is RAP picture, the associated layer shall be RAP picture</a:t>
            </a:r>
          </a:p>
          <a:p>
            <a:pPr lvl="1"/>
            <a:r>
              <a:rPr lang="en-US" altLang="ja-JP" sz="2800" dirty="0" smtClean="0"/>
              <a:t>Slice definition  [proposal #2]</a:t>
            </a:r>
          </a:p>
          <a:p>
            <a:pPr lvl="2"/>
            <a:r>
              <a:rPr lang="en-US" altLang="ja-JP" sz="2800" dirty="0" smtClean="0"/>
              <a:t>Enabling inter-layer prediction in RAP picture by allowing the use of P_SLICE and B_SLICE in non-base layer RAP picture</a:t>
            </a:r>
          </a:p>
          <a:p>
            <a:pPr lvl="3"/>
            <a:endParaRPr lang="en-US" altLang="ja-JP" sz="2800" dirty="0" smtClean="0"/>
          </a:p>
          <a:p>
            <a:r>
              <a:rPr lang="en-US" altLang="ja-JP" sz="2800" dirty="0" smtClean="0"/>
              <a:t>Recommendation</a:t>
            </a:r>
          </a:p>
          <a:p>
            <a:pPr lvl="1"/>
            <a:r>
              <a:rPr lang="en-US" altLang="ja-JP" sz="2800" dirty="0" smtClean="0"/>
              <a:t>Adopt this proposal in the next </a:t>
            </a:r>
            <a:r>
              <a:rPr lang="en-US" altLang="ja-JP" sz="2800" smtClean="0"/>
              <a:t>WD of MV-HEVC and 3D-HEVC. </a:t>
            </a:r>
            <a:endParaRPr lang="en-US" altLang="ja-JP" sz="2800" dirty="0" smtClean="0"/>
          </a:p>
          <a:p>
            <a:endParaRPr lang="en-US" altLang="ja-JP" sz="28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6614</TotalTime>
  <Words>301</Words>
  <Application>Microsoft Office PowerPoint</Application>
  <PresentationFormat>画面に合わせる (4:3)</PresentationFormat>
  <Paragraphs>54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符号化グループ</vt:lpstr>
      <vt:lpstr>AHG7: RAP picture alignment and slice definition</vt:lpstr>
      <vt:lpstr>Motivation</vt:lpstr>
      <vt:lpstr>Proposal #1</vt:lpstr>
      <vt:lpstr>Proposal #2</vt:lpstr>
      <vt:lpstr>Conclusion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s124087_0209</cp:lastModifiedBy>
  <cp:revision>2952</cp:revision>
  <dcterms:created xsi:type="dcterms:W3CDTF">2011-03-24T05:19:20Z</dcterms:created>
  <dcterms:modified xsi:type="dcterms:W3CDTF">2013-01-18T07:51:08Z</dcterms:modified>
</cp:coreProperties>
</file>