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60" r:id="rId1"/>
  </p:sldMasterIdLst>
  <p:notesMasterIdLst>
    <p:notesMasterId r:id="rId11"/>
  </p:notes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7" autoAdjust="0"/>
    <p:restoredTop sz="99898" autoAdjust="0"/>
  </p:normalViewPr>
  <p:slideViewPr>
    <p:cSldViewPr>
      <p:cViewPr varScale="1">
        <p:scale>
          <a:sx n="73" d="100"/>
          <a:sy n="73" d="100"/>
        </p:scale>
        <p:origin x="-12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2013/1/19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2013/1/19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2013/1/19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2013/1/19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11" name="テキスト ボックス 10"/>
          <p:cNvSpPr txBox="1"/>
          <p:nvPr userDrawn="1"/>
        </p:nvSpPr>
        <p:spPr>
          <a:xfrm>
            <a:off x="6912260" y="34637"/>
            <a:ext cx="2231740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bg1"/>
                </a:solidFill>
              </a:rPr>
              <a:t>JCT3V-C0083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863588" y="1556792"/>
            <a:ext cx="8077200" cy="1116124"/>
          </a:xfrm>
        </p:spPr>
        <p:txBody>
          <a:bodyPr/>
          <a:lstStyle/>
          <a:p>
            <a:pPr algn="l" eaLnBrk="1" hangingPunct="1"/>
            <a:r>
              <a:rPr lang="en-CA" sz="3200" dirty="0" smtClean="0"/>
              <a:t>AHG13: Disparity vector restrictions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CA" altLang="ja-JP" dirty="0" smtClean="0"/>
              <a:t>JCT-3V </a:t>
            </a:r>
            <a:r>
              <a:rPr lang="en-CA" dirty="0" smtClean="0"/>
              <a:t>3rd Meeting: Geneva, CH, 17–23 Jan.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140969"/>
            <a:ext cx="7561262" cy="1583432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r>
              <a:rPr lang="en-US" dirty="0" smtClean="0"/>
              <a:t>Tomohiro Ikai</a:t>
            </a:r>
            <a:endParaRPr lang="ja-JP" altLang="en-US" dirty="0" smtClean="0"/>
          </a:p>
          <a:p>
            <a:r>
              <a:rPr lang="en-US" dirty="0" err="1" smtClean="0"/>
              <a:t>Yoshiya</a:t>
            </a:r>
            <a:r>
              <a:rPr lang="en-US" dirty="0" smtClean="0"/>
              <a:t> Yamamoto</a:t>
            </a:r>
          </a:p>
          <a:p>
            <a:endParaRPr lang="en-US" altLang="ja-JP" dirty="0" smtClean="0"/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01726" y="836712"/>
            <a:ext cx="3348372" cy="56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45720" bIns="0" numCol="1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smtClean="0">
                <a:latin typeface="+mj-lt"/>
                <a:ea typeface="+mj-ea"/>
                <a:cs typeface="+mj-cs"/>
              </a:rPr>
              <a:t>JCTVC-C0083:</a:t>
            </a:r>
            <a:endParaRPr lang="en-GB" sz="28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Motivation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507288" cy="5235475"/>
          </a:xfrm>
        </p:spPr>
        <p:txBody>
          <a:bodyPr/>
          <a:lstStyle/>
          <a:p>
            <a:r>
              <a:rPr lang="en-US" altLang="ja-JP" sz="2800" dirty="0" smtClean="0"/>
              <a:t>View parallelism</a:t>
            </a:r>
          </a:p>
          <a:p>
            <a:pPr lvl="1"/>
            <a:r>
              <a:rPr lang="en-US" altLang="ja-JP" sz="2800" dirty="0" smtClean="0"/>
              <a:t>Enable parallel decoding capability of base-view and </a:t>
            </a:r>
            <a:r>
              <a:rPr lang="en-US" altLang="ja-JP" sz="2800" dirty="0" smtClean="0"/>
              <a:t>dependent-view</a:t>
            </a:r>
            <a:endParaRPr lang="en-US" altLang="ja-JP" sz="2800" dirty="0" smtClean="0"/>
          </a:p>
          <a:p>
            <a:pPr lvl="1"/>
            <a:r>
              <a:rPr lang="en-US" altLang="ja-JP" sz="2800" dirty="0" smtClean="0"/>
              <a:t>Currently impossible due to disparity vector is not restricted (whole base view may be used in dependent-view decoding</a:t>
            </a:r>
            <a:r>
              <a:rPr lang="en-US" altLang="ja-JP" sz="2800" dirty="0" smtClean="0"/>
              <a:t>)</a:t>
            </a:r>
            <a:endParaRPr lang="en-US" altLang="ja-JP" sz="2800" dirty="0" smtClean="0"/>
          </a:p>
          <a:p>
            <a:r>
              <a:rPr lang="en-US" altLang="ja-JP" sz="2800" dirty="0" smtClean="0"/>
              <a:t>Assertion</a:t>
            </a:r>
            <a:endParaRPr lang="en-US" sz="28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Assertion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ja-JP" sz="2800" dirty="0" smtClean="0"/>
              <a:t>Mandatory </a:t>
            </a:r>
            <a:r>
              <a:rPr lang="en-US" altLang="ja-JP" sz="2800" dirty="0" smtClean="0"/>
              <a:t>constraints are required to encourage hardware/</a:t>
            </a:r>
            <a:r>
              <a:rPr lang="en-US" altLang="ja-JP" sz="2800" dirty="0" err="1" smtClean="0"/>
              <a:t>farmware</a:t>
            </a:r>
            <a:r>
              <a:rPr lang="en-US" altLang="ja-JP" sz="2800" dirty="0" smtClean="0"/>
              <a:t> design. If no mandatory constraint, designers cannot pick the parallelism as the design condition</a:t>
            </a:r>
            <a:r>
              <a:rPr lang="en-US" altLang="ja-JP" sz="2800" dirty="0" smtClean="0"/>
              <a:t>.</a:t>
            </a:r>
          </a:p>
          <a:p>
            <a:pPr lvl="1"/>
            <a:endParaRPr lang="en-US" altLang="ja-JP" sz="2800" dirty="0" smtClean="0"/>
          </a:p>
          <a:p>
            <a:pPr lvl="1"/>
            <a:endParaRPr lang="en-US" altLang="ja-JP" sz="2800" dirty="0" smtClean="0"/>
          </a:p>
          <a:p>
            <a:pPr lvl="1"/>
            <a:endParaRPr lang="en-US" altLang="ja-JP" sz="2800" dirty="0" smtClean="0"/>
          </a:p>
          <a:p>
            <a:pPr lvl="1"/>
            <a:endParaRPr lang="en-US" altLang="ja-JP" sz="2800" dirty="0" smtClean="0"/>
          </a:p>
          <a:p>
            <a:pPr lvl="1">
              <a:buNone/>
            </a:pPr>
            <a:endParaRPr lang="en-US" altLang="ja-JP" sz="2800" dirty="0" smtClean="0"/>
          </a:p>
          <a:p>
            <a:pPr lvl="1"/>
            <a:r>
              <a:rPr lang="en-US" altLang="ja-JP" sz="2800" dirty="0" smtClean="0"/>
              <a:t>Proposed </a:t>
            </a:r>
            <a:r>
              <a:rPr lang="en-US" altLang="ja-JP" sz="2800" dirty="0" smtClean="0"/>
              <a:t>parallelism scheme is the easiest </a:t>
            </a:r>
            <a:r>
              <a:rPr lang="en-US" altLang="ja-JP" sz="2800" dirty="0" smtClean="0"/>
              <a:t>way</a:t>
            </a:r>
            <a:endParaRPr lang="en-US" altLang="ja-JP" sz="2800" dirty="0" smtClean="0"/>
          </a:p>
          <a:p>
            <a:pPr lvl="2"/>
            <a:r>
              <a:rPr lang="en-US" altLang="ja-JP" sz="2800" dirty="0" smtClean="0"/>
              <a:t>There are no </a:t>
            </a:r>
            <a:r>
              <a:rPr lang="en-US" altLang="ja-JP" sz="2800" dirty="0" smtClean="0"/>
              <a:t>loss</a:t>
            </a:r>
            <a:endParaRPr lang="en-US" altLang="ja-JP" sz="28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6" name="右矢印 5"/>
          <p:cNvSpPr/>
          <p:nvPr/>
        </p:nvSpPr>
        <p:spPr>
          <a:xfrm>
            <a:off x="575556" y="3537012"/>
            <a:ext cx="612068" cy="612068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67644" y="2672916"/>
            <a:ext cx="7164796" cy="105758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3200" dirty="0" smtClean="0"/>
              <a:t>We miss the chance of very effective design</a:t>
            </a:r>
            <a:r>
              <a:rPr kumimoji="1" lang="en-US" altLang="ja-JP" sz="3200" dirty="0" smtClean="0"/>
              <a:t> if no mandatory restriction</a:t>
            </a:r>
            <a:endParaRPr kumimoji="1" lang="ja-JP" altLang="en-US" sz="3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67644" y="3789040"/>
            <a:ext cx="7632340" cy="155003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3200" dirty="0" smtClean="0"/>
              <a:t>This is not for Application but for Decoder. Thus restrict should be included in fundamental level)</a:t>
            </a:r>
            <a:endParaRPr kumimoji="1" lang="ja-JP" alt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Inter-view motion derivation process</a:t>
            </a:r>
          </a:p>
          <a:p>
            <a:pPr lvl="1"/>
            <a:r>
              <a:rPr lang="en-US" altLang="ja-JP" dirty="0" smtClean="0"/>
              <a:t>Vertical </a:t>
            </a:r>
            <a:r>
              <a:rPr lang="en-US" altLang="ja-JP" dirty="0" err="1" smtClean="0"/>
              <a:t>componnt</a:t>
            </a:r>
            <a:r>
              <a:rPr lang="en-US" altLang="ja-JP" dirty="0" smtClean="0"/>
              <a:t> of DV is always zero</a:t>
            </a:r>
            <a:endParaRPr lang="ja-JP" altLang="en-US" b="1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kumimoji="1" lang="en-US" altLang="ja-JP" dirty="0" smtClean="0"/>
          </a:p>
          <a:p>
            <a:r>
              <a:rPr kumimoji="1" lang="en-US" altLang="ja-JP" dirty="0" smtClean="0"/>
              <a:t>MC stage</a:t>
            </a:r>
          </a:p>
          <a:p>
            <a:pPr lvl="1"/>
            <a:r>
              <a:rPr lang="en-US" altLang="ja-JP" dirty="0" smtClean="0"/>
              <a:t>Vertical range of DV is restricted within 56 pixel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7624" y="1622295"/>
            <a:ext cx="6660740" cy="155003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hangingPunct="0"/>
            <a:r>
              <a:rPr lang="en-US" sz="1200" dirty="0" err="1" smtClean="0"/>
              <a:t>xRef</a:t>
            </a:r>
            <a:r>
              <a:rPr lang="en-US" sz="1200" dirty="0" smtClean="0"/>
              <a:t> = Clip3( 0, </a:t>
            </a:r>
            <a:r>
              <a:rPr lang="en-US" sz="1200" dirty="0" err="1" smtClean="0"/>
              <a:t>PicWidthInSamplesL</a:t>
            </a:r>
            <a:r>
              <a:rPr lang="en-US" sz="1200" dirty="0" smtClean="0"/>
              <a:t> – 1, </a:t>
            </a:r>
            <a:r>
              <a:rPr lang="en-US" sz="1200" dirty="0" err="1" smtClean="0"/>
              <a:t>xP</a:t>
            </a:r>
            <a:r>
              <a:rPr lang="en-US" sz="1200" dirty="0" smtClean="0"/>
              <a:t> + ( ( </a:t>
            </a:r>
            <a:r>
              <a:rPr lang="en-US" sz="1200" dirty="0" err="1" smtClean="0"/>
              <a:t>nPSW</a:t>
            </a:r>
            <a:r>
              <a:rPr lang="en-US" sz="1200" dirty="0" smtClean="0"/>
              <a:t> – 1 ) &gt;&gt; 1 ) + ( ( </a:t>
            </a:r>
            <a:r>
              <a:rPr lang="en-US" sz="1200" dirty="0" err="1" smtClean="0"/>
              <a:t>mvDisp</a:t>
            </a:r>
            <a:r>
              <a:rPr lang="en-US" sz="1200" dirty="0" smtClean="0"/>
              <a:t>[ 0 ] + 2 ) &gt;&gt; 2 ) )	(G 127)</a:t>
            </a:r>
            <a:endParaRPr lang="ja-JP" altLang="en-US" sz="1200" dirty="0" smtClean="0"/>
          </a:p>
          <a:p>
            <a:pPr hangingPunct="0"/>
            <a:r>
              <a:rPr lang="en-US" sz="1200" dirty="0" smtClean="0"/>
              <a:t>When </a:t>
            </a:r>
            <a:r>
              <a:rPr lang="en-US" sz="1200" dirty="0" err="1" smtClean="0"/>
              <a:t>dv_constraint_enabled</a:t>
            </a:r>
            <a:r>
              <a:rPr lang="en-US" sz="1200" dirty="0" smtClean="0"/>
              <a:t> is equal to 0, the following applies.</a:t>
            </a:r>
            <a:endParaRPr lang="ja-JP" altLang="en-US" sz="1200" dirty="0" smtClean="0"/>
          </a:p>
          <a:p>
            <a:pPr hangingPunct="0"/>
            <a:r>
              <a:rPr lang="en-US" sz="1200" dirty="0" err="1" smtClean="0"/>
              <a:t>yRef</a:t>
            </a:r>
            <a:r>
              <a:rPr lang="en-US" sz="1200" dirty="0" smtClean="0"/>
              <a:t> = Clip3( 0, </a:t>
            </a:r>
            <a:r>
              <a:rPr lang="en-US" sz="1200" dirty="0" err="1" smtClean="0"/>
              <a:t>PicHeightInSamplesL</a:t>
            </a:r>
            <a:r>
              <a:rPr lang="en-US" sz="1200" dirty="0" smtClean="0"/>
              <a:t> – 1, </a:t>
            </a:r>
            <a:r>
              <a:rPr lang="en-US" sz="1200" dirty="0" err="1" smtClean="0"/>
              <a:t>yP</a:t>
            </a:r>
            <a:r>
              <a:rPr lang="en-US" sz="1200" dirty="0" smtClean="0"/>
              <a:t> + ( ( </a:t>
            </a:r>
            <a:r>
              <a:rPr lang="en-US" sz="1200" dirty="0" err="1" smtClean="0"/>
              <a:t>nPSH</a:t>
            </a:r>
            <a:r>
              <a:rPr lang="en-US" sz="1200" dirty="0" smtClean="0"/>
              <a:t> – 1 ) &gt;&gt; 1 ) + ( ( </a:t>
            </a:r>
            <a:r>
              <a:rPr lang="en-US" sz="1200" dirty="0" err="1" smtClean="0"/>
              <a:t>mvDisp</a:t>
            </a:r>
            <a:r>
              <a:rPr lang="en-US" sz="1200" dirty="0" smtClean="0"/>
              <a:t>[ 1 ] + 2 ) &gt;&gt; 2 ))	(G 128)</a:t>
            </a:r>
            <a:endParaRPr lang="ja-JP" altLang="en-US" sz="1200" dirty="0" smtClean="0"/>
          </a:p>
          <a:p>
            <a:pPr hangingPunct="0"/>
            <a:r>
              <a:rPr lang="en-CA" sz="1200" dirty="0" smtClean="0"/>
              <a:t>Otherwise (</a:t>
            </a:r>
            <a:r>
              <a:rPr lang="en-US" sz="1200" dirty="0" err="1" smtClean="0"/>
              <a:t>dv_constraint_enabled</a:t>
            </a:r>
            <a:r>
              <a:rPr lang="en-US" sz="1200" dirty="0" smtClean="0"/>
              <a:t> is equal to 1</a:t>
            </a:r>
            <a:r>
              <a:rPr lang="en-CA" sz="1200" dirty="0" smtClean="0"/>
              <a:t>) the following </a:t>
            </a:r>
            <a:r>
              <a:rPr lang="en-US" sz="1200" dirty="0" smtClean="0"/>
              <a:t>applies.</a:t>
            </a:r>
            <a:endParaRPr lang="ja-JP" altLang="en-US" sz="1200" dirty="0" smtClean="0"/>
          </a:p>
          <a:p>
            <a:pPr hangingPunct="0"/>
            <a:r>
              <a:rPr lang="en-US" sz="1200" dirty="0" err="1" smtClean="0"/>
              <a:t>yRef</a:t>
            </a:r>
            <a:r>
              <a:rPr lang="en-US" sz="1200" dirty="0" smtClean="0"/>
              <a:t> = Clip3( 0, </a:t>
            </a:r>
            <a:r>
              <a:rPr lang="en-US" sz="1200" dirty="0" err="1" smtClean="0"/>
              <a:t>PicHeightInSamplesL</a:t>
            </a:r>
            <a:r>
              <a:rPr lang="en-US" sz="1200" dirty="0" smtClean="0"/>
              <a:t> – 1, </a:t>
            </a:r>
            <a:r>
              <a:rPr lang="en-US" sz="1200" dirty="0" err="1" smtClean="0"/>
              <a:t>yP</a:t>
            </a:r>
            <a:r>
              <a:rPr lang="en-US" sz="1200" dirty="0" smtClean="0"/>
              <a:t>)) 	(G 128)</a:t>
            </a:r>
            <a:endParaRPr lang="ja-JP" altLang="en-US" sz="1200" dirty="0" smtClean="0"/>
          </a:p>
          <a:p>
            <a:endParaRPr kumimoji="1" lang="ja-JP" altLang="en-US" sz="1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5616" y="4221088"/>
            <a:ext cx="7272808" cy="173469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hangingPunct="0"/>
            <a:r>
              <a:rPr lang="en-US" sz="1200" dirty="0" smtClean="0"/>
              <a:t>When </a:t>
            </a:r>
            <a:r>
              <a:rPr lang="en-US" sz="1200" dirty="0" err="1" smtClean="0"/>
              <a:t>dv_constraint_enabled</a:t>
            </a:r>
            <a:r>
              <a:rPr lang="en-US" sz="1200" dirty="0" smtClean="0"/>
              <a:t> is equal to 1 and predFlagL0 is equal to 1 and </a:t>
            </a:r>
            <a:r>
              <a:rPr lang="en-US" sz="1200" dirty="0" err="1" smtClean="0"/>
              <a:t>ViewIdx</a:t>
            </a:r>
            <a:r>
              <a:rPr lang="en-US" sz="1200" dirty="0" smtClean="0"/>
              <a:t> is not equal to the view order index of RefPicListL0[ refIdxL0 ], the following applies.</a:t>
            </a:r>
            <a:endParaRPr lang="ja-JP" altLang="en-US" sz="1200" dirty="0" smtClean="0"/>
          </a:p>
          <a:p>
            <a:pPr hangingPunct="0"/>
            <a:r>
              <a:rPr lang="en-US" sz="1200" dirty="0" smtClean="0"/>
              <a:t>mvL0[1] = Clip3(-56*4, 56*4, mvL0[1])</a:t>
            </a:r>
            <a:endParaRPr lang="ja-JP" altLang="en-US" sz="1200" dirty="0" smtClean="0"/>
          </a:p>
          <a:p>
            <a:pPr hangingPunct="0"/>
            <a:r>
              <a:rPr lang="en-US" sz="1200" dirty="0" smtClean="0"/>
              <a:t>mvCL0[1] = mvL0[1]</a:t>
            </a:r>
            <a:endParaRPr lang="ja-JP" altLang="en-US" sz="1200" dirty="0" smtClean="0"/>
          </a:p>
          <a:p>
            <a:pPr hangingPunct="0"/>
            <a:r>
              <a:rPr lang="en-US" sz="1200" dirty="0" smtClean="0"/>
              <a:t>When </a:t>
            </a:r>
            <a:r>
              <a:rPr lang="en-US" sz="1200" dirty="0" err="1" smtClean="0"/>
              <a:t>dv_constraint_enabled</a:t>
            </a:r>
            <a:r>
              <a:rPr lang="en-US" sz="1200" dirty="0" smtClean="0"/>
              <a:t> is equal to 1 and predFlagL1 is equal to 1 and </a:t>
            </a:r>
            <a:r>
              <a:rPr lang="en-US" sz="1200" dirty="0" err="1" smtClean="0"/>
              <a:t>ViewIdx</a:t>
            </a:r>
            <a:r>
              <a:rPr lang="en-US" sz="1200" dirty="0" smtClean="0"/>
              <a:t> is not equal to the view order index of RefPicListL1[ refIdxL1 ], the following applies.</a:t>
            </a:r>
            <a:endParaRPr lang="ja-JP" altLang="en-US" sz="1200" dirty="0" smtClean="0"/>
          </a:p>
          <a:p>
            <a:pPr hangingPunct="0"/>
            <a:r>
              <a:rPr lang="en-US" sz="1200" dirty="0" smtClean="0"/>
              <a:t>mvL1[1] = Clip3(-56*4, 56*4, mvL1[1])</a:t>
            </a:r>
            <a:endParaRPr lang="ja-JP" altLang="en-US" sz="1200" dirty="0" smtClean="0"/>
          </a:p>
          <a:p>
            <a:pPr hangingPunct="0"/>
            <a:r>
              <a:rPr lang="en-US" sz="1200" dirty="0" smtClean="0"/>
              <a:t>mvCL1[1] = mvL1[1]</a:t>
            </a:r>
            <a:endParaRPr lang="ja-JP" altLang="en-US" sz="1200" dirty="0" smtClean="0"/>
          </a:p>
          <a:p>
            <a:endParaRPr kumimoji="1" lang="ja-JP" altLang="en-US" sz="1200" dirty="0"/>
          </a:p>
        </p:txBody>
      </p:sp>
      <p:sp>
        <p:nvSpPr>
          <p:cNvPr id="8" name="右矢印 7"/>
          <p:cNvSpPr/>
          <p:nvPr/>
        </p:nvSpPr>
        <p:spPr>
          <a:xfrm>
            <a:off x="683568" y="5913276"/>
            <a:ext cx="612068" cy="396044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67644" y="5805264"/>
            <a:ext cx="7272808" cy="99603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000" dirty="0" smtClean="0"/>
              <a:t>If restriction is imposed in MC stage, there can’t be any evil </a:t>
            </a:r>
            <a:r>
              <a:rPr kumimoji="1" lang="en-US" altLang="ja-JP" sz="2000" dirty="0" err="1" smtClean="0"/>
              <a:t>bitstreams</a:t>
            </a:r>
            <a:r>
              <a:rPr lang="en-US" altLang="ja-JP" sz="2000" dirty="0" smtClean="0"/>
              <a:t>. Because MC stage is commonly used in decoder and encoder.</a:t>
            </a:r>
            <a:endParaRPr kumimoji="1" lang="ja-JP" altLang="en-US" sz="2000" dirty="0"/>
          </a:p>
        </p:txBody>
      </p:sp>
      <p:sp>
        <p:nvSpPr>
          <p:cNvPr id="10" name="右矢印 9"/>
          <p:cNvSpPr/>
          <p:nvPr/>
        </p:nvSpPr>
        <p:spPr>
          <a:xfrm>
            <a:off x="827584" y="3032956"/>
            <a:ext cx="612068" cy="396044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475656" y="2996952"/>
            <a:ext cx="7272808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000" dirty="0" smtClean="0"/>
              <a:t>Easy data access</a:t>
            </a:r>
            <a:endParaRPr kumimoji="1" lang="ja-JP" altLang="en-US" sz="2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175956" y="2996952"/>
            <a:ext cx="4680520" cy="349702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ref _</a:t>
            </a:r>
            <a:r>
              <a:rPr lang="en-US" altLang="ja-JP" dirty="0" err="1" smtClean="0">
                <a:solidFill>
                  <a:srgbClr val="FF0000"/>
                </a:solidFill>
              </a:rPr>
              <a:t>addr</a:t>
            </a:r>
            <a:r>
              <a:rPr lang="en-US" altLang="ja-JP" dirty="0" smtClean="0">
                <a:solidFill>
                  <a:srgbClr val="FF0000"/>
                </a:solidFill>
              </a:rPr>
              <a:t> = </a:t>
            </a:r>
            <a:r>
              <a:rPr lang="en-US" altLang="ja-JP" dirty="0" err="1" smtClean="0">
                <a:solidFill>
                  <a:srgbClr val="FF0000"/>
                </a:solidFill>
              </a:rPr>
              <a:t>cur_addr</a:t>
            </a:r>
            <a:r>
              <a:rPr lang="en-US" altLang="ja-JP" dirty="0" smtClean="0">
                <a:solidFill>
                  <a:srgbClr val="FF0000"/>
                </a:solidFill>
              </a:rPr>
              <a:t> + offset * y + x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139952" y="3465004"/>
            <a:ext cx="500404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only a few vertical offset means huge difference(offset) in address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Proposal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SPS extension flag</a:t>
            </a:r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en-US" altLang="ja-JP" dirty="0" smtClean="0"/>
              <a:t>Profiles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/>
        </p:nvGraphicFramePr>
        <p:xfrm>
          <a:off x="1007604" y="1736812"/>
          <a:ext cx="6876764" cy="1097280"/>
        </p:xfrm>
        <a:graphic>
          <a:graphicData uri="http://schemas.openxmlformats.org/drawingml/2006/table">
            <a:tbl>
              <a:tblPr/>
              <a:tblGrid>
                <a:gridCol w="5858434"/>
                <a:gridCol w="1018330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"/>
                          <a:ea typeface="ＭＳ 明朝"/>
                          <a:cs typeface="Times New Roman"/>
                        </a:rPr>
                        <a:t>sp</a:t>
                      </a:r>
                      <a:r>
                        <a:rPr lang="en-GB" sz="1800">
                          <a:latin typeface="Times"/>
                          <a:ea typeface="Malgun Gothic"/>
                          <a:cs typeface="Times New Roman"/>
                        </a:rPr>
                        <a:t>s_extension( ) {</a:t>
                      </a:r>
                      <a:endParaRPr lang="ja-JP" sz="18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b="0">
                          <a:latin typeface="Times New Roman"/>
                          <a:ea typeface="Malgun Gothic"/>
                        </a:rPr>
                        <a:t>Descriptor</a:t>
                      </a:r>
                      <a:endParaRPr lang="ja-JP" sz="18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b="1" dirty="0">
                          <a:highlight>
                            <a:srgbClr val="FFFF00"/>
                          </a:highlight>
                          <a:latin typeface="Times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800" b="1" dirty="0" err="1">
                          <a:highlight>
                            <a:srgbClr val="FFFF00"/>
                          </a:highlight>
                          <a:latin typeface="Times"/>
                          <a:ea typeface="ＭＳ 明朝"/>
                          <a:cs typeface="Times New Roman"/>
                        </a:rPr>
                        <a:t>disparity_vector_constraint_flag</a:t>
                      </a:r>
                      <a:endParaRPr lang="ja-JP" sz="18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b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u(</a:t>
                      </a:r>
                      <a:r>
                        <a:rPr lang="en-GB" sz="1800" b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1</a:t>
                      </a:r>
                      <a:r>
                        <a:rPr lang="en-GB" sz="1800" b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)</a:t>
                      </a:r>
                      <a:endParaRPr lang="ja-JP" sz="18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175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 b="1">
                          <a:latin typeface="Times"/>
                          <a:ea typeface="ＭＳ 明朝"/>
                          <a:cs typeface="Times New Roman"/>
                        </a:rPr>
                        <a:t>}</a:t>
                      </a:r>
                      <a:endParaRPr lang="ja-JP" sz="18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800" b="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971600" y="3825044"/>
            <a:ext cx="7056784" cy="2842692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GB" b="1" dirty="0" smtClean="0"/>
              <a:t>F.1.1  Stereo profile</a:t>
            </a:r>
            <a:endParaRPr lang="ja-JP" altLang="en-US" b="1" dirty="0" smtClean="0"/>
          </a:p>
          <a:p>
            <a:pPr hangingPunct="0"/>
            <a:r>
              <a:rPr lang="en-US" dirty="0" err="1" smtClean="0"/>
              <a:t>Bitstreams</a:t>
            </a:r>
            <a:r>
              <a:rPr lang="en-US" dirty="0" smtClean="0"/>
              <a:t> conforming to the Stereo profile shall obey the following constraints:</a:t>
            </a:r>
            <a:endParaRPr lang="ja-JP" altLang="en-US" dirty="0" smtClean="0"/>
          </a:p>
          <a:p>
            <a:pPr hangingPunct="0"/>
            <a:r>
              <a:rPr lang="en-US" dirty="0" smtClean="0"/>
              <a:t>Sequence parameter set extensions shall have </a:t>
            </a:r>
            <a:r>
              <a:rPr lang="en-US" dirty="0" err="1" smtClean="0"/>
              <a:t>disparity_vector_constraint_flag</a:t>
            </a:r>
            <a:r>
              <a:rPr lang="en-US" dirty="0" smtClean="0"/>
              <a:t> equal to 1 only.</a:t>
            </a:r>
            <a:endParaRPr lang="ja-JP" altLang="en-US" dirty="0" smtClean="0"/>
          </a:p>
          <a:p>
            <a:pPr hangingPunct="0"/>
            <a:r>
              <a:rPr lang="en-US" dirty="0" smtClean="0"/>
              <a:t> </a:t>
            </a:r>
            <a:endParaRPr lang="ja-JP" altLang="en-US" dirty="0" smtClean="0"/>
          </a:p>
          <a:p>
            <a:pPr hangingPunct="0"/>
            <a:r>
              <a:rPr lang="en-US" b="1" dirty="0" smtClean="0"/>
              <a:t>F.1.2  </a:t>
            </a:r>
            <a:r>
              <a:rPr lang="en-US" b="1" dirty="0" err="1" smtClean="0"/>
              <a:t>Multiview</a:t>
            </a:r>
            <a:r>
              <a:rPr lang="en-US" b="1" dirty="0" smtClean="0"/>
              <a:t> profile</a:t>
            </a:r>
            <a:endParaRPr lang="ja-JP" altLang="en-US" dirty="0" smtClean="0"/>
          </a:p>
          <a:p>
            <a:pPr hangingPunct="0"/>
            <a:r>
              <a:rPr lang="en-US" dirty="0" err="1" smtClean="0"/>
              <a:t>Bitstreams</a:t>
            </a:r>
            <a:r>
              <a:rPr lang="en-US" dirty="0" smtClean="0"/>
              <a:t> conforming to the </a:t>
            </a:r>
            <a:r>
              <a:rPr lang="en-US" dirty="0" err="1" smtClean="0"/>
              <a:t>Multiview</a:t>
            </a:r>
            <a:r>
              <a:rPr lang="en-US" dirty="0" smtClean="0"/>
              <a:t> profile shall obey the following constraints:</a:t>
            </a:r>
            <a:endParaRPr lang="ja-JP" altLang="en-US" dirty="0" smtClean="0"/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results i</a:t>
            </a:r>
            <a:r>
              <a:rPr lang="en-US" altLang="ja-JP" dirty="0" smtClean="0"/>
              <a:t>n CTC</a:t>
            </a:r>
            <a:endParaRPr kumimoji="1" lang="ja-JP" altLang="en-US" dirty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179510" y="1160748"/>
          <a:ext cx="8604956" cy="4632960"/>
        </p:xfrm>
        <a:graphic>
          <a:graphicData uri="http://schemas.openxmlformats.org/drawingml/2006/table">
            <a:tbl>
              <a:tblPr/>
              <a:tblGrid>
                <a:gridCol w="1029685"/>
                <a:gridCol w="839417"/>
                <a:gridCol w="839417"/>
                <a:gridCol w="839417"/>
                <a:gridCol w="839417"/>
                <a:gridCol w="849676"/>
                <a:gridCol w="849676"/>
                <a:gridCol w="839417"/>
                <a:gridCol w="839417"/>
                <a:gridCol w="839417"/>
              </a:tblGrid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1600">
                          <a:solidFill>
                            <a:srgbClr val="000000"/>
                          </a:solidFill>
                          <a:latin typeface="Times New Roman"/>
                          <a:ea typeface="ＭＳ Ｐゴシック"/>
                          <a:cs typeface="ＭＳ Ｐゴシック"/>
                        </a:rPr>
                        <a:t>　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1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2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only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synthesized only 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coded &amp; synthesized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enc time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dec time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ren time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Balloons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Kendo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-0.3%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99.9%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Newspapercc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100.7%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GhostTownFly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99.8%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99.6%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99.7%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PoznanHall2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99.9%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100.8%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PoznanStreet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99.8%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100.8%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100.3%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UndoDancer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99.7%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100.6%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1024x768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1920x1088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99.8%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average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99.9%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100.0%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Experimental results in MVC</a:t>
            </a:r>
            <a:endParaRPr kumimoji="1" lang="ja-JP" altLang="en-US" dirty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251520" y="944724"/>
          <a:ext cx="8676965" cy="4632960"/>
        </p:xfrm>
        <a:graphic>
          <a:graphicData uri="http://schemas.openxmlformats.org/drawingml/2006/table">
            <a:tbl>
              <a:tblPr/>
              <a:tblGrid>
                <a:gridCol w="1558895"/>
                <a:gridCol w="867697"/>
                <a:gridCol w="867697"/>
                <a:gridCol w="867697"/>
                <a:gridCol w="570904"/>
                <a:gridCol w="570904"/>
                <a:gridCol w="770080"/>
                <a:gridCol w="867697"/>
                <a:gridCol w="867697"/>
                <a:gridCol w="867697"/>
              </a:tblGrid>
              <a:tr h="36957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1600" dirty="0">
                          <a:solidFill>
                            <a:srgbClr val="000000"/>
                          </a:solidFill>
                          <a:latin typeface="Times New Roman"/>
                          <a:ea typeface="ＭＳ Ｐゴシック"/>
                          <a:cs typeface="ＭＳ Ｐゴシック"/>
                        </a:rPr>
                        <a:t>　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1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2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PSNR / video bitrate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PSNR / total bitrate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synth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 PSNR / total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bitrate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 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enc time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dec time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ren time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Flamenco2_0_1_3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latin typeface="Arial"/>
                          <a:ea typeface="ＭＳ Ｐゴシック"/>
                        </a:rPr>
                        <a:t>6.8%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latin typeface="Arial"/>
                          <a:ea typeface="ＭＳ Ｐゴシック"/>
                        </a:rPr>
                        <a:t>6.1%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latin typeface="Arial"/>
                          <a:ea typeface="ＭＳ Ｐゴシック"/>
                        </a:rPr>
                        <a:t>3.4%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latin typeface="Arial"/>
                          <a:ea typeface="ＭＳ Ｐゴシック"/>
                        </a:rPr>
                        <a:t>3.4%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100.9%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latin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Flamenco2_2_1_3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latin typeface="Arial"/>
                          <a:ea typeface="ＭＳ Ｐゴシック"/>
                        </a:rPr>
                        <a:t>6.6%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latin typeface="Arial"/>
                          <a:ea typeface="ＭＳ Ｐゴシック"/>
                        </a:rPr>
                        <a:t>4.7%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2.2%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2.2%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100.9%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97.5%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latin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Akko&amp;Kayo_48_46_50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100.5%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latin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Akko&amp;Kayo_48_26_70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latin typeface="Arial"/>
                          <a:ea typeface="ＭＳ Ｐゴシック"/>
                        </a:rPr>
                        <a:t>28.1%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latin typeface="Arial"/>
                          <a:ea typeface="ＭＳ Ｐゴシック"/>
                        </a:rPr>
                        <a:t>29.8%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latin typeface="Arial"/>
                          <a:ea typeface="ＭＳ Ｐゴシック"/>
                        </a:rPr>
                        <a:t>14.7%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latin typeface="Arial"/>
                          <a:ea typeface="ＭＳ Ｐゴシック"/>
                        </a:rPr>
                        <a:t>14.5%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97.7%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latin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Breakdancers_4_1_7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99.5%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98.5%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latin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average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latin typeface="ＭＳ Ｐゴシック"/>
                          <a:ea typeface="ＭＳ 明朝"/>
                          <a:cs typeface="ＭＳ Ｐゴシック"/>
                        </a:rPr>
                        <a:t>8.4%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latin typeface="ＭＳ Ｐゴシック"/>
                          <a:ea typeface="ＭＳ 明朝"/>
                          <a:cs typeface="ＭＳ Ｐゴシック"/>
                        </a:rPr>
                        <a:t>8.2%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latin typeface="ＭＳ Ｐゴシック"/>
                          <a:ea typeface="ＭＳ 明朝"/>
                          <a:cs typeface="ＭＳ Ｐゴシック"/>
                        </a:rPr>
                        <a:t>4.1%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latin typeface="ＭＳ Ｐゴシック"/>
                          <a:ea typeface="ＭＳ 明朝"/>
                          <a:cs typeface="ＭＳ Ｐゴシック"/>
                        </a:rPr>
                        <a:t>4.1%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sz="16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99.8%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600" dirty="0">
                        <a:latin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507288" cy="416032"/>
          </a:xfrm>
        </p:spPr>
        <p:txBody>
          <a:bodyPr/>
          <a:lstStyle/>
          <a:p>
            <a:r>
              <a:rPr lang="en-CA" dirty="0" smtClean="0"/>
              <a:t>Experimental results on artificially shifted CTC</a:t>
            </a:r>
            <a:endParaRPr kumimoji="1" lang="ja-JP" altLang="en-US" dirty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1187624" y="2600908"/>
          <a:ext cx="6948773" cy="1828800"/>
        </p:xfrm>
        <a:graphic>
          <a:graphicData uri="http://schemas.openxmlformats.org/drawingml/2006/table">
            <a:tbl>
              <a:tblPr/>
              <a:tblGrid>
                <a:gridCol w="2086133"/>
                <a:gridCol w="1620880"/>
                <a:gridCol w="1620880"/>
                <a:gridCol w="1620880"/>
              </a:tblGrid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2400">
                          <a:solidFill>
                            <a:srgbClr val="000000"/>
                          </a:solidFill>
                          <a:latin typeface="Times New Roman"/>
                          <a:ea typeface="ＭＳ Ｐゴシック"/>
                          <a:cs typeface="ＭＳ Ｐゴシック"/>
                        </a:rPr>
                        <a:t>　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shift = 16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shift = 32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shift = 64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Balloons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2.19%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3.64%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48.97%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Kendo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1.50%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2.49%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41.41%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Newspaper_CC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0.91%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1.42%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47.13%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GT_Fly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0.82%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1.59%</a:t>
                      </a:r>
                      <a:endParaRPr lang="ja-JP" sz="24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112.06%</a:t>
                      </a:r>
                      <a:endParaRPr lang="ja-JP" sz="24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Proposal</a:t>
            </a:r>
          </a:p>
          <a:p>
            <a:pPr lvl="1"/>
            <a:r>
              <a:rPr lang="en-US" altLang="ja-JP" dirty="0" smtClean="0"/>
              <a:t>SPS extension flag – </a:t>
            </a:r>
            <a:r>
              <a:rPr lang="en-US" altLang="ja-JP" dirty="0" err="1" smtClean="0"/>
              <a:t>dv_constraint_flag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Profiles</a:t>
            </a:r>
          </a:p>
          <a:p>
            <a:pPr lvl="2"/>
            <a:r>
              <a:rPr kumimoji="1" lang="en-US" altLang="ja-JP" dirty="0" smtClean="0"/>
              <a:t>stereo profile in which impose </a:t>
            </a:r>
            <a:r>
              <a:rPr kumimoji="1" lang="en-US" altLang="ja-JP" dirty="0" err="1" smtClean="0"/>
              <a:t>dv_constraint_flag</a:t>
            </a:r>
            <a:r>
              <a:rPr kumimoji="1" lang="en-US" altLang="ja-JP" dirty="0" smtClean="0"/>
              <a:t> shall be true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Easy access</a:t>
            </a:r>
          </a:p>
          <a:p>
            <a:pPr lvl="2"/>
            <a:r>
              <a:rPr lang="en-US" altLang="ja-JP" dirty="0" smtClean="0"/>
              <a:t>Vertical </a:t>
            </a:r>
            <a:r>
              <a:rPr lang="en-US" altLang="ja-JP" dirty="0" err="1" smtClean="0"/>
              <a:t>componnt</a:t>
            </a:r>
            <a:r>
              <a:rPr lang="en-US" altLang="ja-JP" dirty="0" smtClean="0"/>
              <a:t> of DV is always zero in IV motion derivation</a:t>
            </a:r>
            <a:endParaRPr lang="en-US" altLang="ja-JP" b="1" dirty="0" smtClean="0"/>
          </a:p>
          <a:p>
            <a:pPr lvl="1"/>
            <a:r>
              <a:rPr lang="en-US" altLang="ja-JP" dirty="0" smtClean="0"/>
              <a:t>No evil </a:t>
            </a:r>
            <a:r>
              <a:rPr lang="en-US" altLang="ja-JP" dirty="0" err="1" smtClean="0"/>
              <a:t>bitstream</a:t>
            </a:r>
            <a:r>
              <a:rPr lang="en-US" altLang="ja-JP" dirty="0" smtClean="0"/>
              <a:t> DV restriction</a:t>
            </a:r>
          </a:p>
          <a:p>
            <a:pPr lvl="2"/>
            <a:r>
              <a:rPr lang="en-US" altLang="ja-JP" dirty="0" smtClean="0"/>
              <a:t>DV is clipped in MC stage</a:t>
            </a:r>
          </a:p>
          <a:p>
            <a:r>
              <a:rPr lang="en-US" altLang="ja-JP" dirty="0" smtClean="0"/>
              <a:t>Results</a:t>
            </a:r>
          </a:p>
          <a:p>
            <a:pPr lvl="1"/>
            <a:r>
              <a:rPr lang="en-US" altLang="ja-JP" dirty="0" smtClean="0"/>
              <a:t>No loss in CTC</a:t>
            </a:r>
          </a:p>
          <a:p>
            <a:pPr lvl="1"/>
            <a:r>
              <a:rPr lang="en-US" altLang="ja-JP" dirty="0" smtClean="0"/>
              <a:t>Small loss in some non-</a:t>
            </a:r>
            <a:r>
              <a:rPr lang="en-US" altLang="ja-JP" dirty="0" err="1" smtClean="0"/>
              <a:t>reftified</a:t>
            </a:r>
            <a:r>
              <a:rPr lang="en-US" altLang="ja-JP" dirty="0" smtClean="0"/>
              <a:t> video</a:t>
            </a:r>
          </a:p>
          <a:p>
            <a:pPr lvl="1"/>
            <a:r>
              <a:rPr lang="en-US" altLang="ja-JP" dirty="0" smtClean="0"/>
              <a:t>Significant loss in 2D array setting and large artificially shifted CTC</a:t>
            </a:r>
          </a:p>
          <a:p>
            <a:r>
              <a:rPr lang="en-US" altLang="ja-JP" dirty="0" smtClean="0"/>
              <a:t>Recommendation</a:t>
            </a:r>
          </a:p>
          <a:p>
            <a:pPr lvl="1"/>
            <a:r>
              <a:rPr lang="en-US" altLang="ja-JP" dirty="0" smtClean="0"/>
              <a:t>Adopt this proposal in the next HTM and WD. 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11052" y="6129300"/>
            <a:ext cx="8532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ym typeface="Wingdings" pitchFamily="2" charset="2"/>
              </a:rPr>
              <a:t>Many thanks to Sony for cross-checking this contribution </a:t>
            </a:r>
            <a:r>
              <a:rPr lang="en-US" altLang="ja-JP" smtClean="0">
                <a:sym typeface="Wingdings" pitchFamily="2" charset="2"/>
              </a:rPr>
              <a:t>(JCT3V-C0080)</a:t>
            </a:r>
            <a:endParaRPr lang="en-US" altLang="ja-JP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6594</TotalTime>
  <Words>779</Words>
  <Application>Microsoft Office PowerPoint</Application>
  <PresentationFormat>画面に合わせる (4:3)</PresentationFormat>
  <Paragraphs>284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符号化グループ</vt:lpstr>
      <vt:lpstr>AHG13: Disparity vector restrictions</vt:lpstr>
      <vt:lpstr>Motivation</vt:lpstr>
      <vt:lpstr>Assertion</vt:lpstr>
      <vt:lpstr>Proposal</vt:lpstr>
      <vt:lpstr>Proposal</vt:lpstr>
      <vt:lpstr>Experimental results in CTC</vt:lpstr>
      <vt:lpstr>Experimental results in MVC</vt:lpstr>
      <vt:lpstr>Experimental results on artificially shifted CTC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s124087_0209</cp:lastModifiedBy>
  <cp:revision>2939</cp:revision>
  <dcterms:created xsi:type="dcterms:W3CDTF">2011-03-24T05:19:20Z</dcterms:created>
  <dcterms:modified xsi:type="dcterms:W3CDTF">2013-01-19T11:53:10Z</dcterms:modified>
</cp:coreProperties>
</file>