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9">
  <p:sldMasterIdLst>
    <p:sldMasterId id="2147483660" r:id="rId1"/>
  </p:sldMasterIdLst>
  <p:notesMasterIdLst>
    <p:notesMasterId r:id="rId11"/>
  </p:notesMasterIdLst>
  <p:sldIdLst>
    <p:sldId id="256" r:id="rId2"/>
    <p:sldId id="263" r:id="rId3"/>
    <p:sldId id="264" r:id="rId4"/>
    <p:sldId id="257" r:id="rId5"/>
    <p:sldId id="258" r:id="rId6"/>
    <p:sldId id="259" r:id="rId7"/>
    <p:sldId id="260" r:id="rId8"/>
    <p:sldId id="261" r:id="rId9"/>
    <p:sldId id="262" r:id="rId10"/>
  </p:sldIdLst>
  <p:sldSz cx="9144000" cy="6858000" type="screen4x3"/>
  <p:notesSz cx="7099300" cy="102346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8F0"/>
    <a:srgbClr val="66F153"/>
    <a:srgbClr val="7BCBF3"/>
  </p:clrMru>
</p:presentationPr>
</file>

<file path=ppt/tableStyles.xml><?xml version="1.0" encoding="utf-8"?>
<a:tblStyleLst xmlns:a="http://schemas.openxmlformats.org/drawingml/2006/main" def="{5C22544A-7EE6-4342-B048-85BDC9FD1C3A}"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27" autoAdjust="0"/>
    <p:restoredTop sz="99898" autoAdjust="0"/>
  </p:normalViewPr>
  <p:slideViewPr>
    <p:cSldViewPr>
      <p:cViewPr varScale="1">
        <p:scale>
          <a:sx n="73" d="100"/>
          <a:sy n="73" d="100"/>
        </p:scale>
        <p:origin x="-127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2763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4021138" y="0"/>
            <a:ext cx="3076575" cy="512763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4F411214-10D1-4335-B5EF-095B376D528C}" type="datetimeFigureOut">
              <a:rPr lang="ja-JP" altLang="en-US"/>
              <a:pPr>
                <a:defRPr/>
              </a:pPr>
              <a:t>2013/1/19</a:t>
            </a:fld>
            <a:endParaRPr lang="ja-JP" altLang="en-US" dirty="0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92188" y="768350"/>
            <a:ext cx="511492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68" tIns="47384" rIns="94768" bIns="47384" rtlCol="0" anchor="ctr"/>
          <a:lstStyle/>
          <a:p>
            <a:pPr lvl="0"/>
            <a:endParaRPr lang="ja-JP" altLang="en-US" noProof="0" dirty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709613" y="4860925"/>
            <a:ext cx="5680075" cy="4605338"/>
          </a:xfrm>
          <a:prstGeom prst="rect">
            <a:avLst/>
          </a:prstGeom>
        </p:spPr>
        <p:txBody>
          <a:bodyPr vert="horz" lIns="94768" tIns="47384" rIns="94768" bIns="47384" rtlCol="0">
            <a:normAutofit/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6575" cy="512762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4021138" y="9720263"/>
            <a:ext cx="3076575" cy="512762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F5487424-4F12-43FD-9D67-797371138C79}" type="slidenum">
              <a:rPr lang="ja-JP" altLang="en-US"/>
              <a:pPr>
                <a:defRPr/>
              </a:pPr>
              <a:t>&lt;#&gt;</a:t>
            </a:fld>
            <a:endParaRPr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 スライド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 bwMode="ltGray">
          <a:xfrm>
            <a:off x="0" y="0"/>
            <a:ext cx="9144000" cy="5135563"/>
          </a:xfrm>
          <a:prstGeom prst="rect">
            <a:avLst/>
          </a:prstGeom>
          <a:solidFill>
            <a:schemeClr val="accent3">
              <a:lumMod val="50000"/>
            </a:schemeClr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/>
          </a:p>
        </p:txBody>
      </p:sp>
      <p:sp>
        <p:nvSpPr>
          <p:cNvPr id="6" name="正方形/長方形 5"/>
          <p:cNvSpPr/>
          <p:nvPr/>
        </p:nvSpPr>
        <p:spPr bwMode="invGray">
          <a:xfrm>
            <a:off x="0" y="5127625"/>
            <a:ext cx="9144000" cy="46038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571612"/>
            <a:ext cx="8077200" cy="787532"/>
          </a:xfrm>
        </p:spPr>
        <p:txBody>
          <a:bodyPr tIns="0" bIns="0" anchor="t"/>
          <a:lstStyle>
            <a:lvl1pPr algn="ctr">
              <a:defRPr sz="3600" b="1">
                <a:solidFill>
                  <a:schemeClr val="tx1"/>
                </a:solidFill>
              </a:defRPr>
            </a:lvl1pPr>
            <a:extLst/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685801" y="3143248"/>
            <a:ext cx="8077200" cy="1113862"/>
          </a:xfrm>
        </p:spPr>
        <p:txBody>
          <a:bodyPr lIns="118872" tIns="0" rIns="45720" bIns="0" anchor="b"/>
          <a:lstStyle>
            <a:lvl1pPr marL="0" indent="0" algn="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lang="ja-JP" altLang="en-US" smtClean="0"/>
              <a:t>マスタ サブタイトルの書式設定</a:t>
            </a:r>
            <a:endParaRPr lang="en-US" dirty="0"/>
          </a:p>
        </p:txBody>
      </p:sp>
      <p:sp>
        <p:nvSpPr>
          <p:cNvPr id="15" name="コンテンツ プレースホルダ 14"/>
          <p:cNvSpPr>
            <a:spLocks noGrp="1"/>
          </p:cNvSpPr>
          <p:nvPr>
            <p:ph sz="quarter" idx="10"/>
          </p:nvPr>
        </p:nvSpPr>
        <p:spPr>
          <a:xfrm>
            <a:off x="571472" y="6429396"/>
            <a:ext cx="2428875" cy="285750"/>
          </a:xfrm>
        </p:spPr>
        <p:txBody>
          <a:bodyPr>
            <a:noAutofit/>
          </a:bodyPr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97080"/>
            <a:ext cx="8229600" cy="416032"/>
          </a:xfrm>
        </p:spPr>
        <p:txBody>
          <a:bodyPr/>
          <a:lstStyle>
            <a:lvl1pPr>
              <a:defRPr sz="2800"/>
            </a:lvl1pPr>
            <a:extLst/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fld id="{901BCA6F-7E12-4952-972F-7A006C7FFD5C}" type="datetime1">
              <a:rPr lang="ja-JP" altLang="en-US"/>
              <a:pPr>
                <a:defRPr/>
              </a:pPr>
              <a:t>2013/1/19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fld id="{C90D651E-858F-4495-ADC9-7922E391B54B}" type="slidenum">
              <a:rPr lang="ja-JP" altLang="en-US"/>
              <a:pPr>
                <a:defRPr/>
              </a:pPr>
              <a:t>&lt;#&gt;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fld id="{60AF01F5-8985-4CFB-AC5A-808BF2EF5893}" type="datetime1">
              <a:rPr lang="ja-JP" altLang="en-US"/>
              <a:pPr>
                <a:defRPr/>
              </a:pPr>
              <a:t>2013/1/19</a:t>
            </a:fld>
            <a:endParaRPr lang="ja-JP" altLang="en-US" dirty="0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pPr>
              <a:defRPr/>
            </a:pPr>
            <a:fld id="{D1D034A5-BB9D-4B78-9271-9EB69F909255}" type="slidenum">
              <a:rPr lang="ja-JP" altLang="en-US"/>
              <a:pPr>
                <a:defRPr/>
              </a:pPr>
              <a:t>&lt;#&gt;</a:t>
            </a:fld>
            <a:endParaRPr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4" descr="C:\Documents and Settings\yasugi\My Documents\My Pictures\sharplogo.gif"/>
          <p:cNvPicPr>
            <a:picLocks noChangeAspect="1" noChangeArrowheads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107950" y="6488113"/>
            <a:ext cx="15430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正方形/長方形 9"/>
          <p:cNvSpPr/>
          <p:nvPr/>
        </p:nvSpPr>
        <p:spPr bwMode="invGray">
          <a:xfrm>
            <a:off x="0" y="596900"/>
            <a:ext cx="9144000" cy="17463"/>
          </a:xfrm>
          <a:prstGeom prst="rect">
            <a:avLst/>
          </a:prstGeom>
          <a:solidFill>
            <a:srgbClr val="002060"/>
          </a:solidFill>
          <a:ln w="48000" cap="flat" cmpd="thickThin" algn="ctr">
            <a:noFill/>
            <a:prstDash val="solid"/>
          </a:ln>
          <a:effectLst/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/>
          </a:p>
        </p:txBody>
      </p:sp>
      <p:sp>
        <p:nvSpPr>
          <p:cNvPr id="7" name="正方形/長方形 6"/>
          <p:cNvSpPr/>
          <p:nvPr/>
        </p:nvSpPr>
        <p:spPr bwMode="ltGray">
          <a:xfrm>
            <a:off x="0" y="0"/>
            <a:ext cx="9144000" cy="571500"/>
          </a:xfrm>
          <a:prstGeom prst="rect">
            <a:avLst/>
          </a:prstGeom>
          <a:solidFill>
            <a:schemeClr val="accent3">
              <a:lumMod val="50000"/>
            </a:schemeClr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/>
          </a:p>
        </p:txBody>
      </p:sp>
      <p:sp>
        <p:nvSpPr>
          <p:cNvPr id="1028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84138"/>
            <a:ext cx="822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4572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マスタタイトル </a:t>
            </a:r>
            <a:r>
              <a:rPr lang="en-US" altLang="ja-JP" smtClean="0"/>
              <a:t>(Master Title)</a:t>
            </a:r>
            <a:endParaRPr lang="ja-JP" altLang="en-US" smtClean="0"/>
          </a:p>
        </p:txBody>
      </p:sp>
      <p:sp>
        <p:nvSpPr>
          <p:cNvPr id="1029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785813"/>
            <a:ext cx="8229600" cy="561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54864" tIns="9144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477000"/>
            <a:ext cx="2133600" cy="274638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1" sz="1000">
                <a:solidFill>
                  <a:schemeClr val="tx1"/>
                </a:solidFill>
                <a:latin typeface="+mn-lt"/>
                <a:ea typeface="+mn-ea"/>
              </a:defRPr>
            </a:lvl1pPr>
            <a:extLst/>
          </a:lstStyle>
          <a:p>
            <a:pPr>
              <a:defRPr/>
            </a:pPr>
            <a:fld id="{3516AB99-F586-4AA3-B7A5-43F854553020}" type="datetime1">
              <a:rPr lang="ja-JP" altLang="en-US"/>
              <a:pPr>
                <a:defRPr/>
              </a:pPr>
              <a:t>2013/1/19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640013" y="6477000"/>
            <a:ext cx="5508625" cy="274638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000">
                <a:solidFill>
                  <a:schemeClr val="tx1"/>
                </a:solidFill>
                <a:latin typeface="+mn-lt"/>
                <a:ea typeface="+mn-ea"/>
              </a:defRPr>
            </a:lvl1pPr>
            <a:extLst/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8204200" y="6477000"/>
            <a:ext cx="733425" cy="274638"/>
          </a:xfrm>
          <a:prstGeom prst="rect">
            <a:avLst/>
          </a:prstGeom>
        </p:spPr>
        <p:txBody>
          <a:bodyPr vert="horz" bIns="0" rtlCol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400">
                <a:solidFill>
                  <a:schemeClr val="tx2">
                    <a:shade val="50000"/>
                  </a:schemeClr>
                </a:solidFill>
                <a:latin typeface="+mn-lt"/>
                <a:ea typeface="+mn-ea"/>
              </a:defRPr>
            </a:lvl1pPr>
            <a:extLst/>
          </a:lstStyle>
          <a:p>
            <a:pPr>
              <a:defRPr/>
            </a:pPr>
            <a:fld id="{94EA9006-7528-46C7-9D90-8D71DCC2BD72}" type="slidenum">
              <a:rPr lang="ja-JP" altLang="en-US"/>
              <a:pPr>
                <a:defRPr/>
              </a:pPr>
              <a:t>&lt;#&gt;</a:t>
            </a:fld>
            <a:endParaRPr lang="ja-JP" altLang="en-US" dirty="0"/>
          </a:p>
        </p:txBody>
      </p:sp>
      <p:sp>
        <p:nvSpPr>
          <p:cNvPr id="11" name="テキスト ボックス 10"/>
          <p:cNvSpPr txBox="1"/>
          <p:nvPr userDrawn="1"/>
        </p:nvSpPr>
        <p:spPr>
          <a:xfrm>
            <a:off x="6912260" y="34637"/>
            <a:ext cx="2231740" cy="442035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kumimoji="1" lang="en-US" altLang="ja-JP" sz="2400" b="1" dirty="0" smtClean="0">
                <a:solidFill>
                  <a:schemeClr val="bg1"/>
                </a:solidFill>
              </a:rPr>
              <a:t>JCT3V-C0083</a:t>
            </a:r>
            <a:endParaRPr kumimoji="1" lang="ja-JP" altLang="en-US" sz="2400" b="1" dirty="0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2800" b="1" kern="12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Tahoma" pitchFamily="34" charset="0"/>
          <a:ea typeface="ＭＳ Ｐゴシック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Tahoma" pitchFamily="34" charset="0"/>
          <a:ea typeface="ＭＳ Ｐゴシック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Tahoma" pitchFamily="34" charset="0"/>
          <a:ea typeface="ＭＳ Ｐゴシック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Tahoma" pitchFamily="34" charset="0"/>
          <a:ea typeface="ＭＳ Ｐゴシック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Verdana" pitchFamily="34" charset="0"/>
          <a:ea typeface="HGｺﾞｼｯｸM" pitchFamily="49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Verdana" pitchFamily="34" charset="0"/>
          <a:ea typeface="HGｺﾞｼｯｸM" pitchFamily="49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Verdana" pitchFamily="34" charset="0"/>
          <a:ea typeface="HGｺﾞｼｯｸM" pitchFamily="49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Verdana" pitchFamily="34" charset="0"/>
          <a:ea typeface="HGｺﾞｼｯｸM" pitchFamily="49" charset="-128"/>
        </a:defRPr>
      </a:lvl9pPr>
      <a:extLst/>
    </p:titleStyle>
    <p:bodyStyle>
      <a:lvl1pPr marL="360363" indent="-241300" algn="l" rtl="0" eaLnBrk="0" fontAlgn="base" hangingPunct="0">
        <a:spcBef>
          <a:spcPct val="0"/>
        </a:spcBef>
        <a:spcAft>
          <a:spcPct val="0"/>
        </a:spcAft>
        <a:buClr>
          <a:srgbClr val="0E2C3E"/>
        </a:buClr>
        <a:buSzPct val="80000"/>
        <a:buFont typeface="Wingdings 2" pitchFamily="18" charset="2"/>
        <a:buChar char="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22300" indent="-261938" algn="l" rtl="0" eaLnBrk="0" fontAlgn="base" hangingPunct="0">
        <a:spcBef>
          <a:spcPct val="20000"/>
        </a:spcBef>
        <a:spcAft>
          <a:spcPct val="0"/>
        </a:spcAft>
        <a:buClr>
          <a:srgbClr val="14425D"/>
        </a:buClr>
        <a:buSzPct val="90000"/>
        <a:buFont typeface="Wingdings" pitchFamily="2" charset="2"/>
        <a:buChar char="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08038" indent="-185738" algn="l" rtl="0" eaLnBrk="0" fontAlgn="base" hangingPunct="0">
        <a:spcBef>
          <a:spcPct val="20000"/>
        </a:spcBef>
        <a:spcAft>
          <a:spcPct val="0"/>
        </a:spcAft>
        <a:buClr>
          <a:srgbClr val="4EA5D8"/>
        </a:buClr>
        <a:buFont typeface="Arial" pitchFamily="34" charset="0"/>
        <a:buChar char="▪"/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982663" indent="-174625" algn="l" rtl="0" eaLnBrk="0" fontAlgn="base" hangingPunct="0">
        <a:spcBef>
          <a:spcPct val="20000"/>
        </a:spcBef>
        <a:spcAft>
          <a:spcPct val="0"/>
        </a:spcAft>
        <a:buClr>
          <a:srgbClr val="4EA5D8"/>
        </a:buClr>
        <a:buFont typeface="Arial" pitchFamily="34" charset="0"/>
        <a:buChar char="▪"/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166813" indent="-184150" algn="l" rtl="0" eaLnBrk="0" fontAlgn="base" hangingPunct="0">
        <a:spcBef>
          <a:spcPct val="20000"/>
        </a:spcBef>
        <a:spcAft>
          <a:spcPct val="0"/>
        </a:spcAft>
        <a:buClr>
          <a:srgbClr val="4EA5D8"/>
        </a:buClr>
        <a:buFont typeface="Wingdings 3" pitchFamily="18" charset="2"/>
        <a:buChar char=""/>
        <a:defRPr kumimoji="1" lang="en-US" kern="120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1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タイトル 3"/>
          <p:cNvSpPr>
            <a:spLocks noGrp="1"/>
          </p:cNvSpPr>
          <p:nvPr>
            <p:ph type="ctrTitle"/>
          </p:nvPr>
        </p:nvSpPr>
        <p:spPr>
          <a:xfrm>
            <a:off x="863588" y="1556792"/>
            <a:ext cx="8077200" cy="1116124"/>
          </a:xfrm>
        </p:spPr>
        <p:txBody>
          <a:bodyPr/>
          <a:lstStyle/>
          <a:p>
            <a:pPr algn="l" eaLnBrk="1" hangingPunct="1"/>
            <a:r>
              <a:rPr lang="en-CA" sz="3200" dirty="0" smtClean="0"/>
              <a:t>AHG13: Disparity vector restrictions</a:t>
            </a:r>
            <a:endParaRPr lang="ja-JP" altLang="en-US" sz="3200" dirty="0" smtClean="0"/>
          </a:p>
        </p:txBody>
      </p:sp>
      <p:sp>
        <p:nvSpPr>
          <p:cNvPr id="5123" name="コンテンツ プレースホルダ 5"/>
          <p:cNvSpPr>
            <a:spLocks noGrp="1"/>
          </p:cNvSpPr>
          <p:nvPr>
            <p:ph sz="quarter" idx="10"/>
          </p:nvPr>
        </p:nvSpPr>
        <p:spPr>
          <a:xfrm>
            <a:off x="571500" y="6429375"/>
            <a:ext cx="4360540" cy="428625"/>
          </a:xfrm>
        </p:spPr>
        <p:txBody>
          <a:bodyPr/>
          <a:lstStyle/>
          <a:p>
            <a:pPr eaLnBrk="1" hangingPunct="1">
              <a:buNone/>
            </a:pPr>
            <a:r>
              <a:rPr lang="en-CA" altLang="ja-JP" dirty="0" smtClean="0"/>
              <a:t>JCT-3V </a:t>
            </a:r>
            <a:r>
              <a:rPr lang="en-CA" dirty="0" smtClean="0"/>
              <a:t>3rd Meeting: Geneva, CH, 17–23 Jan. 2013</a:t>
            </a:r>
            <a:endParaRPr lang="ja-JP" altLang="en-US" dirty="0" smtClean="0"/>
          </a:p>
        </p:txBody>
      </p:sp>
      <p:sp>
        <p:nvSpPr>
          <p:cNvPr id="5124" name="サブタイトル 6"/>
          <p:cNvSpPr>
            <a:spLocks noGrp="1"/>
          </p:cNvSpPr>
          <p:nvPr>
            <p:ph type="subTitle" idx="1"/>
          </p:nvPr>
        </p:nvSpPr>
        <p:spPr>
          <a:xfrm>
            <a:off x="1258888" y="3140969"/>
            <a:ext cx="7561262" cy="1583432"/>
          </a:xfrm>
        </p:spPr>
        <p:txBody>
          <a:bodyPr/>
          <a:lstStyle/>
          <a:p>
            <a:pPr eaLnBrk="1" hangingPunct="1"/>
            <a:endParaRPr lang="en-US" altLang="ja-JP" dirty="0" smtClean="0"/>
          </a:p>
          <a:p>
            <a:r>
              <a:rPr lang="en-US" dirty="0" smtClean="0"/>
              <a:t>Tomohiro Ikai</a:t>
            </a:r>
            <a:endParaRPr lang="ja-JP" altLang="en-US" dirty="0" smtClean="0"/>
          </a:p>
          <a:p>
            <a:r>
              <a:rPr lang="en-US" dirty="0" err="1" smtClean="0"/>
              <a:t>Yoshiya</a:t>
            </a:r>
            <a:r>
              <a:rPr lang="en-US" dirty="0" smtClean="0"/>
              <a:t> Yamamoto</a:t>
            </a:r>
          </a:p>
          <a:p>
            <a:endParaRPr lang="en-US" altLang="ja-JP" dirty="0" smtClean="0"/>
          </a:p>
          <a:p>
            <a:pPr eaLnBrk="1" hangingPunct="1"/>
            <a:r>
              <a:rPr lang="en-US" altLang="ja-JP" dirty="0" smtClean="0"/>
              <a:t>SHARP Corporation</a:t>
            </a:r>
          </a:p>
          <a:p>
            <a:pPr eaLnBrk="1" hangingPunct="1"/>
            <a:endParaRPr lang="en-US" altLang="ja-JP" dirty="0" smtClean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901726" y="836712"/>
            <a:ext cx="3348372" cy="5651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0" rIns="45720" bIns="0" numCol="1" anchor="t" anchorCtr="0" compatLnSpc="1">
            <a:prstTxWarp prst="textNoShape">
              <a:avLst/>
            </a:prstTxWarp>
          </a:bodyPr>
          <a:lstStyle/>
          <a:p>
            <a:r>
              <a:rPr lang="en-US" sz="2800" b="1" dirty="0" smtClean="0">
                <a:latin typeface="+mj-lt"/>
                <a:ea typeface="+mj-ea"/>
                <a:cs typeface="+mj-cs"/>
              </a:rPr>
              <a:t>JCTVC-C0083:</a:t>
            </a:r>
            <a:endParaRPr lang="en-GB" sz="2800" b="1" dirty="0"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Motivation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57200" y="785813"/>
            <a:ext cx="8507288" cy="5235475"/>
          </a:xfrm>
        </p:spPr>
        <p:txBody>
          <a:bodyPr/>
          <a:lstStyle/>
          <a:p>
            <a:r>
              <a:rPr lang="en-US" altLang="ja-JP" sz="2800" dirty="0" smtClean="0"/>
              <a:t>View parallelism</a:t>
            </a:r>
          </a:p>
          <a:p>
            <a:pPr lvl="1"/>
            <a:r>
              <a:rPr lang="en-US" altLang="ja-JP" sz="2800" dirty="0" smtClean="0"/>
              <a:t>Enable parallel decoding capability of base-view and </a:t>
            </a:r>
            <a:r>
              <a:rPr lang="en-US" altLang="ja-JP" sz="2800" dirty="0" smtClean="0"/>
              <a:t>dependent-view</a:t>
            </a:r>
            <a:endParaRPr lang="en-US" altLang="ja-JP" sz="2800" dirty="0" smtClean="0"/>
          </a:p>
          <a:p>
            <a:pPr lvl="1"/>
            <a:r>
              <a:rPr lang="en-US" altLang="ja-JP" sz="2800" dirty="0" smtClean="0"/>
              <a:t>Currently impossible due to disparity vector is not restricted (whole base view may be used in dependent-view decoding</a:t>
            </a:r>
            <a:r>
              <a:rPr lang="en-US" altLang="ja-JP" sz="2800" dirty="0" smtClean="0"/>
              <a:t>)</a:t>
            </a:r>
            <a:endParaRPr lang="en-US" altLang="ja-JP" sz="2800" dirty="0" smtClean="0"/>
          </a:p>
          <a:p>
            <a:r>
              <a:rPr lang="en-US" altLang="ja-JP" sz="2800" dirty="0" smtClean="0"/>
              <a:t>Assertion</a:t>
            </a:r>
            <a:endParaRPr lang="en-US" sz="2800" dirty="0" smtClean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2</a:t>
            </a:fld>
            <a:endParaRPr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Assertion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altLang="ja-JP" sz="2800" dirty="0" smtClean="0"/>
              <a:t>Mandatory </a:t>
            </a:r>
            <a:r>
              <a:rPr lang="en-US" altLang="ja-JP" sz="2800" dirty="0" smtClean="0"/>
              <a:t>constraints are required to encourage hardware/</a:t>
            </a:r>
            <a:r>
              <a:rPr lang="en-US" altLang="ja-JP" sz="2800" dirty="0" err="1" smtClean="0"/>
              <a:t>farmware</a:t>
            </a:r>
            <a:r>
              <a:rPr lang="en-US" altLang="ja-JP" sz="2800" dirty="0" smtClean="0"/>
              <a:t> design. If no mandatory constraint, designers cannot pick the parallelism as the design condition</a:t>
            </a:r>
            <a:r>
              <a:rPr lang="en-US" altLang="ja-JP" sz="2800" dirty="0" smtClean="0"/>
              <a:t>.</a:t>
            </a:r>
          </a:p>
          <a:p>
            <a:pPr lvl="1"/>
            <a:endParaRPr lang="en-US" altLang="ja-JP" sz="2800" dirty="0" smtClean="0"/>
          </a:p>
          <a:p>
            <a:pPr lvl="1"/>
            <a:endParaRPr lang="en-US" altLang="ja-JP" sz="2800" dirty="0" smtClean="0"/>
          </a:p>
          <a:p>
            <a:pPr lvl="1"/>
            <a:endParaRPr lang="en-US" altLang="ja-JP" sz="2800" dirty="0" smtClean="0"/>
          </a:p>
          <a:p>
            <a:pPr lvl="1"/>
            <a:endParaRPr lang="en-US" altLang="ja-JP" sz="2800" dirty="0" smtClean="0"/>
          </a:p>
          <a:p>
            <a:pPr lvl="1">
              <a:buNone/>
            </a:pPr>
            <a:endParaRPr lang="en-US" altLang="ja-JP" sz="2800" dirty="0" smtClean="0"/>
          </a:p>
          <a:p>
            <a:pPr lvl="1"/>
            <a:r>
              <a:rPr lang="en-US" altLang="ja-JP" sz="2800" dirty="0" smtClean="0"/>
              <a:t>Proposed </a:t>
            </a:r>
            <a:r>
              <a:rPr lang="en-US" altLang="ja-JP" sz="2800" dirty="0" smtClean="0"/>
              <a:t>parallelism scheme is the easiest </a:t>
            </a:r>
            <a:r>
              <a:rPr lang="en-US" altLang="ja-JP" sz="2800" dirty="0" smtClean="0"/>
              <a:t>way</a:t>
            </a:r>
            <a:endParaRPr lang="en-US" altLang="ja-JP" sz="2800" dirty="0" smtClean="0"/>
          </a:p>
          <a:p>
            <a:pPr lvl="2"/>
            <a:r>
              <a:rPr lang="en-US" altLang="ja-JP" sz="2800" dirty="0" smtClean="0"/>
              <a:t>There are no </a:t>
            </a:r>
            <a:r>
              <a:rPr lang="en-US" altLang="ja-JP" sz="2800" dirty="0" smtClean="0"/>
              <a:t>loss</a:t>
            </a:r>
            <a:endParaRPr lang="en-US" altLang="ja-JP" sz="2800" dirty="0" smtClean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3</a:t>
            </a:fld>
            <a:endParaRPr lang="ja-JP" altLang="en-US" dirty="0"/>
          </a:p>
        </p:txBody>
      </p:sp>
      <p:sp>
        <p:nvSpPr>
          <p:cNvPr id="6" name="右矢印 5"/>
          <p:cNvSpPr/>
          <p:nvPr/>
        </p:nvSpPr>
        <p:spPr>
          <a:xfrm>
            <a:off x="575556" y="3537012"/>
            <a:ext cx="612068" cy="612068"/>
          </a:xfrm>
          <a:prstGeom prst="rightArrow">
            <a:avLst/>
          </a:prstGeom>
          <a:noFill/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367644" y="2672916"/>
            <a:ext cx="7164796" cy="1057588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lang="en-US" altLang="ja-JP" sz="3200" dirty="0" smtClean="0"/>
              <a:t>We miss the chance of very effective design</a:t>
            </a:r>
            <a:r>
              <a:rPr kumimoji="1" lang="en-US" altLang="ja-JP" sz="3200" dirty="0" smtClean="0"/>
              <a:t> if no mandatory restriction</a:t>
            </a:r>
            <a:endParaRPr kumimoji="1" lang="ja-JP" altLang="en-US" sz="3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67644" y="3789040"/>
            <a:ext cx="7632340" cy="1550031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lang="en-US" altLang="ja-JP" sz="3200" dirty="0" smtClean="0"/>
              <a:t>This is not for Application but for Decoder. Thus restrict should be included in fundamental level)</a:t>
            </a:r>
            <a:endParaRPr kumimoji="1" lang="ja-JP" altLang="en-US" sz="32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Proposal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dirty="0" smtClean="0"/>
              <a:t>Inter-view motion derivation process</a:t>
            </a:r>
          </a:p>
          <a:p>
            <a:pPr lvl="1"/>
            <a:r>
              <a:rPr lang="en-US" altLang="ja-JP" dirty="0" smtClean="0"/>
              <a:t>Vertical </a:t>
            </a:r>
            <a:r>
              <a:rPr lang="en-US" altLang="ja-JP" dirty="0" err="1" smtClean="0"/>
              <a:t>componnt</a:t>
            </a:r>
            <a:r>
              <a:rPr lang="en-US" altLang="ja-JP" dirty="0" smtClean="0"/>
              <a:t> of DV is always zero</a:t>
            </a:r>
            <a:endParaRPr lang="ja-JP" altLang="en-US" b="1" dirty="0" smtClean="0"/>
          </a:p>
          <a:p>
            <a:endParaRPr kumimoji="1" lang="en-US" altLang="ja-JP" dirty="0" smtClean="0"/>
          </a:p>
          <a:p>
            <a:endParaRPr lang="en-US" altLang="ja-JP" dirty="0" smtClean="0"/>
          </a:p>
          <a:p>
            <a:endParaRPr kumimoji="1" lang="en-US" altLang="ja-JP" dirty="0" smtClean="0"/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endParaRPr kumimoji="1" lang="en-US" altLang="ja-JP" dirty="0" smtClean="0"/>
          </a:p>
          <a:p>
            <a:r>
              <a:rPr kumimoji="1" lang="en-US" altLang="ja-JP" dirty="0" smtClean="0"/>
              <a:t>MC stage</a:t>
            </a:r>
          </a:p>
          <a:p>
            <a:pPr lvl="1"/>
            <a:r>
              <a:rPr lang="en-US" altLang="ja-JP" dirty="0" smtClean="0"/>
              <a:t>Vertical range of DV is restricted within 56 pixel</a:t>
            </a:r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4</a:t>
            </a:fld>
            <a:endParaRPr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87624" y="1622295"/>
            <a:ext cx="6660740" cy="1550031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pPr hangingPunct="0"/>
            <a:r>
              <a:rPr lang="en-US" sz="1200" dirty="0" err="1" smtClean="0"/>
              <a:t>xRef</a:t>
            </a:r>
            <a:r>
              <a:rPr lang="en-US" sz="1200" dirty="0" smtClean="0"/>
              <a:t> = Clip3( 0, </a:t>
            </a:r>
            <a:r>
              <a:rPr lang="en-US" sz="1200" dirty="0" err="1" smtClean="0"/>
              <a:t>PicWidthInSamplesL</a:t>
            </a:r>
            <a:r>
              <a:rPr lang="en-US" sz="1200" dirty="0" smtClean="0"/>
              <a:t> – 1, </a:t>
            </a:r>
            <a:r>
              <a:rPr lang="en-US" sz="1200" dirty="0" err="1" smtClean="0"/>
              <a:t>xP</a:t>
            </a:r>
            <a:r>
              <a:rPr lang="en-US" sz="1200" dirty="0" smtClean="0"/>
              <a:t> + ( ( </a:t>
            </a:r>
            <a:r>
              <a:rPr lang="en-US" sz="1200" dirty="0" err="1" smtClean="0"/>
              <a:t>nPSW</a:t>
            </a:r>
            <a:r>
              <a:rPr lang="en-US" sz="1200" dirty="0" smtClean="0"/>
              <a:t> – 1 ) &gt;&gt; 1 ) + ( ( </a:t>
            </a:r>
            <a:r>
              <a:rPr lang="en-US" sz="1200" dirty="0" err="1" smtClean="0"/>
              <a:t>mvDisp</a:t>
            </a:r>
            <a:r>
              <a:rPr lang="en-US" sz="1200" dirty="0" smtClean="0"/>
              <a:t>[ 0 ] + 2 ) &gt;&gt; 2 ) )	(G 127)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When </a:t>
            </a:r>
            <a:r>
              <a:rPr lang="en-US" sz="1200" dirty="0" err="1" smtClean="0"/>
              <a:t>dv_constraint_enabled</a:t>
            </a:r>
            <a:r>
              <a:rPr lang="en-US" sz="1200" dirty="0" smtClean="0"/>
              <a:t> is equal to 0, the following applies.</a:t>
            </a:r>
            <a:endParaRPr lang="ja-JP" altLang="en-US" sz="1200" dirty="0" smtClean="0"/>
          </a:p>
          <a:p>
            <a:pPr hangingPunct="0"/>
            <a:r>
              <a:rPr lang="en-US" sz="1200" dirty="0" err="1" smtClean="0"/>
              <a:t>yRef</a:t>
            </a:r>
            <a:r>
              <a:rPr lang="en-US" sz="1200" dirty="0" smtClean="0"/>
              <a:t> = Clip3( 0, </a:t>
            </a:r>
            <a:r>
              <a:rPr lang="en-US" sz="1200" dirty="0" err="1" smtClean="0"/>
              <a:t>PicHeightInSamplesL</a:t>
            </a:r>
            <a:r>
              <a:rPr lang="en-US" sz="1200" dirty="0" smtClean="0"/>
              <a:t> – 1, </a:t>
            </a:r>
            <a:r>
              <a:rPr lang="en-US" sz="1200" dirty="0" err="1" smtClean="0"/>
              <a:t>yP</a:t>
            </a:r>
            <a:r>
              <a:rPr lang="en-US" sz="1200" dirty="0" smtClean="0"/>
              <a:t> + ( ( </a:t>
            </a:r>
            <a:r>
              <a:rPr lang="en-US" sz="1200" dirty="0" err="1" smtClean="0"/>
              <a:t>nPSH</a:t>
            </a:r>
            <a:r>
              <a:rPr lang="en-US" sz="1200" dirty="0" smtClean="0"/>
              <a:t> – 1 ) &gt;&gt; 1 ) + ( ( </a:t>
            </a:r>
            <a:r>
              <a:rPr lang="en-US" sz="1200" dirty="0" err="1" smtClean="0"/>
              <a:t>mvDisp</a:t>
            </a:r>
            <a:r>
              <a:rPr lang="en-US" sz="1200" dirty="0" smtClean="0"/>
              <a:t>[ 1 ] + 2 ) &gt;&gt; 2 ))	(G 128)</a:t>
            </a:r>
            <a:endParaRPr lang="ja-JP" altLang="en-US" sz="1200" dirty="0" smtClean="0"/>
          </a:p>
          <a:p>
            <a:pPr hangingPunct="0"/>
            <a:r>
              <a:rPr lang="en-CA" sz="1200" dirty="0" smtClean="0"/>
              <a:t>Otherwise (</a:t>
            </a:r>
            <a:r>
              <a:rPr lang="en-US" sz="1200" dirty="0" err="1" smtClean="0"/>
              <a:t>dv_constraint_enabled</a:t>
            </a:r>
            <a:r>
              <a:rPr lang="en-US" sz="1200" dirty="0" smtClean="0"/>
              <a:t> is equal to 1</a:t>
            </a:r>
            <a:r>
              <a:rPr lang="en-CA" sz="1200" dirty="0" smtClean="0"/>
              <a:t>) the following </a:t>
            </a:r>
            <a:r>
              <a:rPr lang="en-US" sz="1200" dirty="0" smtClean="0"/>
              <a:t>applies.</a:t>
            </a:r>
            <a:endParaRPr lang="ja-JP" altLang="en-US" sz="1200" dirty="0" smtClean="0"/>
          </a:p>
          <a:p>
            <a:pPr hangingPunct="0"/>
            <a:r>
              <a:rPr lang="en-US" sz="1200" dirty="0" err="1" smtClean="0"/>
              <a:t>yRef</a:t>
            </a:r>
            <a:r>
              <a:rPr lang="en-US" sz="1200" dirty="0" smtClean="0"/>
              <a:t> = Clip3( 0, </a:t>
            </a:r>
            <a:r>
              <a:rPr lang="en-US" sz="1200" dirty="0" err="1" smtClean="0"/>
              <a:t>PicHeightInSamplesL</a:t>
            </a:r>
            <a:r>
              <a:rPr lang="en-US" sz="1200" dirty="0" smtClean="0"/>
              <a:t> – 1, </a:t>
            </a:r>
            <a:r>
              <a:rPr lang="en-US" sz="1200" dirty="0" err="1" smtClean="0"/>
              <a:t>yP</a:t>
            </a:r>
            <a:r>
              <a:rPr lang="en-US" sz="1200" dirty="0" smtClean="0"/>
              <a:t>)) 	(G 128)</a:t>
            </a:r>
            <a:endParaRPr lang="ja-JP" altLang="en-US" sz="1200" dirty="0" smtClean="0"/>
          </a:p>
          <a:p>
            <a:endParaRPr kumimoji="1" lang="ja-JP" altLang="en-US" sz="12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115616" y="4221088"/>
            <a:ext cx="7272808" cy="1734697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pPr hangingPunct="0"/>
            <a:r>
              <a:rPr lang="en-US" sz="1200" dirty="0" smtClean="0"/>
              <a:t>When </a:t>
            </a:r>
            <a:r>
              <a:rPr lang="en-US" sz="1200" dirty="0" err="1" smtClean="0"/>
              <a:t>dv_constraint_enabled</a:t>
            </a:r>
            <a:r>
              <a:rPr lang="en-US" sz="1200" dirty="0" smtClean="0"/>
              <a:t> is equal to 1 and predFlagL0 is equal to 1 and </a:t>
            </a:r>
            <a:r>
              <a:rPr lang="en-US" sz="1200" dirty="0" err="1" smtClean="0"/>
              <a:t>ViewIdx</a:t>
            </a:r>
            <a:r>
              <a:rPr lang="en-US" sz="1200" dirty="0" smtClean="0"/>
              <a:t> is not equal to the view order index of RefPicListL0[ refIdxL0 ], the following applies.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mvL0[1] = Clip3(-56*4, 56*4, mvL0[1])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mvCL0[1] = mvL0[1]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When </a:t>
            </a:r>
            <a:r>
              <a:rPr lang="en-US" sz="1200" dirty="0" err="1" smtClean="0"/>
              <a:t>dv_constraint_enabled</a:t>
            </a:r>
            <a:r>
              <a:rPr lang="en-US" sz="1200" dirty="0" smtClean="0"/>
              <a:t> is equal to 1 and predFlagL1 is equal to 1 and </a:t>
            </a:r>
            <a:r>
              <a:rPr lang="en-US" sz="1200" dirty="0" err="1" smtClean="0"/>
              <a:t>ViewIdx</a:t>
            </a:r>
            <a:r>
              <a:rPr lang="en-US" sz="1200" dirty="0" smtClean="0"/>
              <a:t> is not equal to the view order index of RefPicListL1[ refIdxL1 ], the following applies.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mvL1[1] = Clip3(-56*4, 56*4, mvL1[1])</a:t>
            </a:r>
            <a:endParaRPr lang="ja-JP" altLang="en-US" sz="1200" dirty="0" smtClean="0"/>
          </a:p>
          <a:p>
            <a:pPr hangingPunct="0"/>
            <a:r>
              <a:rPr lang="en-US" sz="1200" dirty="0" smtClean="0"/>
              <a:t>mvCL1[1] = mvL1[1]</a:t>
            </a:r>
            <a:endParaRPr lang="ja-JP" altLang="en-US" sz="1200" dirty="0" smtClean="0"/>
          </a:p>
          <a:p>
            <a:endParaRPr kumimoji="1" lang="ja-JP" altLang="en-US" sz="1200" dirty="0"/>
          </a:p>
        </p:txBody>
      </p:sp>
      <p:sp>
        <p:nvSpPr>
          <p:cNvPr id="8" name="右矢印 7"/>
          <p:cNvSpPr/>
          <p:nvPr/>
        </p:nvSpPr>
        <p:spPr>
          <a:xfrm>
            <a:off x="683568" y="5913276"/>
            <a:ext cx="612068" cy="396044"/>
          </a:xfrm>
          <a:prstGeom prst="rightArrow">
            <a:avLst/>
          </a:prstGeom>
          <a:noFill/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67644" y="5805264"/>
            <a:ext cx="7272808" cy="996033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kumimoji="1" lang="en-US" altLang="ja-JP" sz="2000" dirty="0" smtClean="0"/>
              <a:t>If restriction is imposed in MC stage, there can’t be any evil </a:t>
            </a:r>
            <a:r>
              <a:rPr kumimoji="1" lang="en-US" altLang="ja-JP" sz="2000" dirty="0" err="1" smtClean="0"/>
              <a:t>bitstreams</a:t>
            </a:r>
            <a:r>
              <a:rPr lang="en-US" altLang="ja-JP" sz="2000" dirty="0" smtClean="0"/>
              <a:t>. Because MC stage is commonly used in decoder and encoder.</a:t>
            </a:r>
            <a:endParaRPr kumimoji="1" lang="ja-JP" altLang="en-US" sz="2000" dirty="0"/>
          </a:p>
        </p:txBody>
      </p:sp>
      <p:sp>
        <p:nvSpPr>
          <p:cNvPr id="10" name="右矢印 9"/>
          <p:cNvSpPr/>
          <p:nvPr/>
        </p:nvSpPr>
        <p:spPr>
          <a:xfrm>
            <a:off x="827584" y="3032956"/>
            <a:ext cx="612068" cy="396044"/>
          </a:xfrm>
          <a:prstGeom prst="rightArrow">
            <a:avLst/>
          </a:prstGeom>
          <a:noFill/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475656" y="2996952"/>
            <a:ext cx="7272808" cy="380480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kumimoji="1" lang="en-US" altLang="ja-JP" sz="2000" dirty="0" smtClean="0"/>
              <a:t>Easy data access</a:t>
            </a:r>
            <a:endParaRPr kumimoji="1" lang="ja-JP" altLang="en-US" sz="2000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4175956" y="2996952"/>
            <a:ext cx="4680520" cy="349702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lang="en-US" altLang="ja-JP" dirty="0" smtClean="0">
                <a:solidFill>
                  <a:srgbClr val="FF0000"/>
                </a:solidFill>
              </a:rPr>
              <a:t>ref _</a:t>
            </a:r>
            <a:r>
              <a:rPr lang="en-US" altLang="ja-JP" dirty="0" err="1" smtClean="0">
                <a:solidFill>
                  <a:srgbClr val="FF0000"/>
                </a:solidFill>
              </a:rPr>
              <a:t>addr</a:t>
            </a:r>
            <a:r>
              <a:rPr lang="en-US" altLang="ja-JP" dirty="0" smtClean="0">
                <a:solidFill>
                  <a:srgbClr val="FF0000"/>
                </a:solidFill>
              </a:rPr>
              <a:t> = </a:t>
            </a:r>
            <a:r>
              <a:rPr lang="en-US" altLang="ja-JP" dirty="0" err="1" smtClean="0">
                <a:solidFill>
                  <a:srgbClr val="FF0000"/>
                </a:solidFill>
              </a:rPr>
              <a:t>cur_addr</a:t>
            </a:r>
            <a:r>
              <a:rPr lang="en-US" altLang="ja-JP" dirty="0" smtClean="0">
                <a:solidFill>
                  <a:srgbClr val="FF0000"/>
                </a:solidFill>
              </a:rPr>
              <a:t> + offset * y + x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4139952" y="3465004"/>
            <a:ext cx="5004048" cy="257369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kumimoji="1" lang="en-US" altLang="ja-JP" sz="1200" dirty="0" smtClean="0"/>
              <a:t>only a few vertical offset means huge difference(offset) in address</a:t>
            </a:r>
            <a:endParaRPr kumimoji="1" lang="ja-JP" alt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Proposal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/>
              <a:t>SPS extension flag</a:t>
            </a:r>
          </a:p>
          <a:p>
            <a:endParaRPr lang="en-US" altLang="ja-JP" dirty="0" smtClean="0"/>
          </a:p>
          <a:p>
            <a:endParaRPr kumimoji="1" lang="en-US" altLang="ja-JP" dirty="0" smtClean="0"/>
          </a:p>
          <a:p>
            <a:endParaRPr lang="en-US" altLang="ja-JP" dirty="0" smtClean="0"/>
          </a:p>
          <a:p>
            <a:endParaRPr kumimoji="1" lang="en-US" altLang="ja-JP" dirty="0" smtClean="0"/>
          </a:p>
          <a:p>
            <a:endParaRPr lang="en-US" altLang="ja-JP" dirty="0" smtClean="0"/>
          </a:p>
          <a:p>
            <a:pPr>
              <a:buNone/>
            </a:pPr>
            <a:endParaRPr lang="en-US" altLang="ja-JP" dirty="0" smtClean="0"/>
          </a:p>
          <a:p>
            <a:r>
              <a:rPr lang="en-US" altLang="ja-JP" dirty="0" smtClean="0"/>
              <a:t>Profiles</a:t>
            </a:r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5</a:t>
            </a:fld>
            <a:endParaRPr lang="ja-JP" altLang="en-US" dirty="0"/>
          </a:p>
        </p:txBody>
      </p:sp>
      <p:graphicFrame>
        <p:nvGraphicFramePr>
          <p:cNvPr id="8" name="表 7"/>
          <p:cNvGraphicFramePr>
            <a:graphicFrameLocks noGrp="1"/>
          </p:cNvGraphicFramePr>
          <p:nvPr/>
        </p:nvGraphicFramePr>
        <p:xfrm>
          <a:off x="1007604" y="1736812"/>
          <a:ext cx="6876764" cy="1097280"/>
        </p:xfrm>
        <a:graphic>
          <a:graphicData uri="http://schemas.openxmlformats.org/drawingml/2006/table">
            <a:tbl>
              <a:tblPr/>
              <a:tblGrid>
                <a:gridCol w="5858434"/>
                <a:gridCol w="1018330"/>
              </a:tblGrid>
              <a:tr h="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800">
                          <a:latin typeface="Times"/>
                          <a:ea typeface="ＭＳ 明朝"/>
                          <a:cs typeface="Times New Roman"/>
                        </a:rPr>
                        <a:t>sp</a:t>
                      </a:r>
                      <a:r>
                        <a:rPr lang="en-GB" sz="1800">
                          <a:latin typeface="Times"/>
                          <a:ea typeface="Malgun Gothic"/>
                          <a:cs typeface="Times New Roman"/>
                        </a:rPr>
                        <a:t>s_extension( ) {</a:t>
                      </a:r>
                      <a:endParaRPr lang="ja-JP" sz="18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800" b="0">
                          <a:latin typeface="Times New Roman"/>
                          <a:ea typeface="Malgun Gothic"/>
                        </a:rPr>
                        <a:t>Descriptor</a:t>
                      </a:r>
                      <a:endParaRPr lang="ja-JP" sz="18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800" b="1" dirty="0">
                          <a:highlight>
                            <a:srgbClr val="FFFF00"/>
                          </a:highlight>
                          <a:latin typeface="Times"/>
                          <a:ea typeface="Batang"/>
                          <a:cs typeface="Times New Roman"/>
                        </a:rPr>
                        <a:t>	</a:t>
                      </a:r>
                      <a:r>
                        <a:rPr lang="en-GB" sz="1800" b="1" dirty="0" err="1">
                          <a:highlight>
                            <a:srgbClr val="FFFF00"/>
                          </a:highlight>
                          <a:latin typeface="Times"/>
                          <a:ea typeface="ＭＳ 明朝"/>
                          <a:cs typeface="Times New Roman"/>
                        </a:rPr>
                        <a:t>disparity_vector_constraint_flag</a:t>
                      </a:r>
                      <a:endParaRPr lang="ja-JP" sz="18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800" b="0"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u(</a:t>
                      </a:r>
                      <a:r>
                        <a:rPr lang="en-GB" sz="1800" b="0">
                          <a:highlight>
                            <a:srgbClr val="FFFF00"/>
                          </a:highlight>
                          <a:latin typeface="Times New Roman"/>
                          <a:ea typeface="ＭＳ 明朝"/>
                        </a:rPr>
                        <a:t>1</a:t>
                      </a:r>
                      <a:r>
                        <a:rPr lang="en-GB" sz="1800" b="0"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)</a:t>
                      </a:r>
                      <a:endParaRPr lang="ja-JP" sz="18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  <a:tab pos="3175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800">
                          <a:latin typeface="Times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800" b="1">
                          <a:latin typeface="Times"/>
                          <a:ea typeface="ＭＳ 明朝"/>
                          <a:cs typeface="Times New Roman"/>
                        </a:rPr>
                        <a:t>}</a:t>
                      </a:r>
                      <a:endParaRPr lang="ja-JP" sz="18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800" b="0" dirty="0">
                        <a:latin typeface="Times New Roman"/>
                        <a:ea typeface="ＭＳ 明朝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" name="テキスト ボックス 9"/>
          <p:cNvSpPr txBox="1"/>
          <p:nvPr/>
        </p:nvSpPr>
        <p:spPr>
          <a:xfrm>
            <a:off x="971600" y="3825044"/>
            <a:ext cx="7056784" cy="2842692"/>
          </a:xfrm>
          <a:prstGeom prst="rect">
            <a:avLst/>
          </a:prstGeom>
          <a:noFill/>
        </p:spPr>
        <p:txBody>
          <a:bodyPr wrap="square" lIns="36000" tIns="36000" rIns="36000" bIns="36000" rtlCol="0">
            <a:spAutoFit/>
          </a:bodyPr>
          <a:lstStyle/>
          <a:p>
            <a:r>
              <a:rPr lang="en-GB" b="1" dirty="0" smtClean="0"/>
              <a:t>F.1.1  Stereo profile</a:t>
            </a:r>
            <a:endParaRPr lang="ja-JP" altLang="en-US" b="1" dirty="0" smtClean="0"/>
          </a:p>
          <a:p>
            <a:pPr hangingPunct="0"/>
            <a:r>
              <a:rPr lang="en-US" dirty="0" err="1" smtClean="0"/>
              <a:t>Bitstreams</a:t>
            </a:r>
            <a:r>
              <a:rPr lang="en-US" dirty="0" smtClean="0"/>
              <a:t> conforming to the Stereo profile shall obey the following constraints:</a:t>
            </a:r>
            <a:endParaRPr lang="ja-JP" altLang="en-US" dirty="0" smtClean="0"/>
          </a:p>
          <a:p>
            <a:pPr hangingPunct="0"/>
            <a:r>
              <a:rPr lang="en-US" dirty="0" smtClean="0"/>
              <a:t>Sequence parameter set extensions shall have </a:t>
            </a:r>
            <a:r>
              <a:rPr lang="en-US" dirty="0" err="1" smtClean="0"/>
              <a:t>disparity_vector_constraint_flag</a:t>
            </a:r>
            <a:r>
              <a:rPr lang="en-US" dirty="0" smtClean="0"/>
              <a:t> equal to 1 only.</a:t>
            </a:r>
            <a:endParaRPr lang="ja-JP" altLang="en-US" dirty="0" smtClean="0"/>
          </a:p>
          <a:p>
            <a:pPr hangingPunct="0"/>
            <a:r>
              <a:rPr lang="en-US" dirty="0" smtClean="0"/>
              <a:t> </a:t>
            </a:r>
            <a:endParaRPr lang="ja-JP" altLang="en-US" dirty="0" smtClean="0"/>
          </a:p>
          <a:p>
            <a:pPr hangingPunct="0"/>
            <a:r>
              <a:rPr lang="en-US" b="1" dirty="0" smtClean="0"/>
              <a:t>F.1.2  </a:t>
            </a:r>
            <a:r>
              <a:rPr lang="en-US" b="1" dirty="0" err="1" smtClean="0"/>
              <a:t>Multiview</a:t>
            </a:r>
            <a:r>
              <a:rPr lang="en-US" b="1" dirty="0" smtClean="0"/>
              <a:t> profile</a:t>
            </a:r>
            <a:endParaRPr lang="ja-JP" altLang="en-US" dirty="0" smtClean="0"/>
          </a:p>
          <a:p>
            <a:pPr hangingPunct="0"/>
            <a:r>
              <a:rPr lang="en-US" dirty="0" err="1" smtClean="0"/>
              <a:t>Bitstreams</a:t>
            </a:r>
            <a:r>
              <a:rPr lang="en-US" dirty="0" smtClean="0"/>
              <a:t> conforming to the </a:t>
            </a:r>
            <a:r>
              <a:rPr lang="en-US" dirty="0" err="1" smtClean="0"/>
              <a:t>Multiview</a:t>
            </a:r>
            <a:r>
              <a:rPr lang="en-US" dirty="0" smtClean="0"/>
              <a:t> profile shall obey the following constraints:</a:t>
            </a:r>
            <a:endParaRPr lang="ja-JP" altLang="en-US" dirty="0" smtClean="0"/>
          </a:p>
          <a:p>
            <a:endParaRPr kumimoji="1" lang="ja-JP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Experimental results i</a:t>
            </a:r>
            <a:r>
              <a:rPr lang="en-US" altLang="ja-JP" dirty="0" smtClean="0"/>
              <a:t>n CTC</a:t>
            </a:r>
            <a:endParaRPr kumimoji="1" lang="ja-JP" altLang="en-US" dirty="0"/>
          </a:p>
        </p:txBody>
      </p:sp>
      <p:graphicFrame>
        <p:nvGraphicFramePr>
          <p:cNvPr id="5" name="コンテンツ プレースホルダ 4"/>
          <p:cNvGraphicFramePr>
            <a:graphicFrameLocks noGrp="1"/>
          </p:cNvGraphicFramePr>
          <p:nvPr>
            <p:ph idx="1"/>
          </p:nvPr>
        </p:nvGraphicFramePr>
        <p:xfrm>
          <a:off x="179510" y="1160748"/>
          <a:ext cx="8604956" cy="4632960"/>
        </p:xfrm>
        <a:graphic>
          <a:graphicData uri="http://schemas.openxmlformats.org/drawingml/2006/table">
            <a:tbl>
              <a:tblPr/>
              <a:tblGrid>
                <a:gridCol w="1029685"/>
                <a:gridCol w="839417"/>
                <a:gridCol w="839417"/>
                <a:gridCol w="839417"/>
                <a:gridCol w="839417"/>
                <a:gridCol w="849676"/>
                <a:gridCol w="849676"/>
                <a:gridCol w="839417"/>
                <a:gridCol w="839417"/>
                <a:gridCol w="839417"/>
              </a:tblGrid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ja-JP" sz="1600">
                          <a:solidFill>
                            <a:srgbClr val="000000"/>
                          </a:solidFill>
                          <a:latin typeface="Times New Roman"/>
                          <a:ea typeface="ＭＳ Ｐゴシック"/>
                          <a:cs typeface="ＭＳ Ｐゴシック"/>
                        </a:rPr>
                        <a:t>　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0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1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2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only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synthesized only 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coded &amp; synthesized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enc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dec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ren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Balloons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Kendo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-0.3%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99.9%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Newspapercc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GhostTownFly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99.6%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PoznanHall2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99.9%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PoznanStreet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100.3%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UndoDancer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100.6%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1024x768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1920x1088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-0.1%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average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99.9%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 dirty="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 dirty="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6</a:t>
            </a:fld>
            <a:endParaRPr lang="ja-JP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Experimental results in MVC</a:t>
            </a:r>
            <a:endParaRPr kumimoji="1" lang="ja-JP" altLang="en-US" dirty="0"/>
          </a:p>
        </p:txBody>
      </p:sp>
      <p:graphicFrame>
        <p:nvGraphicFramePr>
          <p:cNvPr id="5" name="コンテンツ プレースホルダ 4"/>
          <p:cNvGraphicFramePr>
            <a:graphicFrameLocks noGrp="1"/>
          </p:cNvGraphicFramePr>
          <p:nvPr>
            <p:ph idx="1"/>
          </p:nvPr>
        </p:nvGraphicFramePr>
        <p:xfrm>
          <a:off x="251520" y="944724"/>
          <a:ext cx="8676965" cy="4632960"/>
        </p:xfrm>
        <a:graphic>
          <a:graphicData uri="http://schemas.openxmlformats.org/drawingml/2006/table">
            <a:tbl>
              <a:tblPr/>
              <a:tblGrid>
                <a:gridCol w="1558895"/>
                <a:gridCol w="867697"/>
                <a:gridCol w="867697"/>
                <a:gridCol w="867697"/>
                <a:gridCol w="570904"/>
                <a:gridCol w="570904"/>
                <a:gridCol w="770080"/>
                <a:gridCol w="867697"/>
                <a:gridCol w="867697"/>
                <a:gridCol w="867697"/>
              </a:tblGrid>
              <a:tr h="36957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ja-JP" sz="1600" dirty="0">
                          <a:solidFill>
                            <a:srgbClr val="000000"/>
                          </a:solidFill>
                          <a:latin typeface="Times New Roman"/>
                          <a:ea typeface="ＭＳ Ｐゴシック"/>
                          <a:cs typeface="ＭＳ Ｐゴシック"/>
                        </a:rPr>
                        <a:t>　</a:t>
                      </a:r>
                      <a:endParaRPr lang="ja-JP" sz="1600" dirty="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0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1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2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PSNR / video bitrate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video PSNR / total bitrate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dirty="0" err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synth</a:t>
                      </a:r>
                      <a:r>
                        <a:rPr lang="en-US" sz="1600" dirty="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 PSNR / total </a:t>
                      </a:r>
                      <a:r>
                        <a:rPr lang="en-US" sz="1600" dirty="0" err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bitrate</a:t>
                      </a:r>
                      <a:r>
                        <a:rPr lang="en-US" sz="1600" dirty="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 </a:t>
                      </a:r>
                      <a:endParaRPr lang="ja-JP" sz="1600" dirty="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enc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dec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ren time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Flamenco2_0_1_3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6.8%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6.1%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3.4%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3.4%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100.9%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98.2%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Flamenco2_2_1_3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6.6%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4.7%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2.2%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2.2%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100.9%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97.5%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Akko&amp;Kayo_48_46_50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100.5%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Akko&amp;Kayo_48_26_70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28.1%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29.8%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14.7%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latin typeface="Arial"/>
                          <a:ea typeface="ＭＳ Ｐゴシック"/>
                        </a:rPr>
                        <a:t>14.5%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97.7%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97.2%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Breakdancers_4_1_7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Arial"/>
                          <a:ea typeface="ＭＳ Ｐゴシック"/>
                        </a:rPr>
                        <a:t>0.2%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99.5%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98.5%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average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0.0%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latin typeface="ＭＳ Ｐゴシック"/>
                          <a:ea typeface="ＭＳ 明朝"/>
                          <a:cs typeface="ＭＳ Ｐゴシック"/>
                        </a:rPr>
                        <a:t>8.4%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latin typeface="ＭＳ Ｐゴシック"/>
                          <a:ea typeface="ＭＳ 明朝"/>
                          <a:cs typeface="ＭＳ Ｐゴシック"/>
                        </a:rPr>
                        <a:t>8.2%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latin typeface="ＭＳ Ｐゴシック"/>
                          <a:ea typeface="ＭＳ 明朝"/>
                          <a:cs typeface="ＭＳ Ｐゴシック"/>
                        </a:rPr>
                        <a:t>4.1%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latin typeface="ＭＳ Ｐゴシック"/>
                          <a:ea typeface="ＭＳ 明朝"/>
                          <a:cs typeface="ＭＳ Ｐゴシック"/>
                        </a:rPr>
                        <a:t>4.1%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sz="16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99.8%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1600" b="1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98.4%</a:t>
                      </a:r>
                      <a:endParaRPr lang="ja-JP" sz="16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ja-JP" sz="1600" dirty="0">
                        <a:latin typeface="Times New Roman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7</a:t>
            </a:fld>
            <a:endParaRPr lang="ja-JP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97080"/>
            <a:ext cx="8507288" cy="416032"/>
          </a:xfrm>
        </p:spPr>
        <p:txBody>
          <a:bodyPr/>
          <a:lstStyle/>
          <a:p>
            <a:r>
              <a:rPr lang="en-CA" dirty="0" smtClean="0"/>
              <a:t>Experimental results on artificially shifted CTC</a:t>
            </a:r>
            <a:endParaRPr kumimoji="1" lang="ja-JP" altLang="en-US" dirty="0"/>
          </a:p>
        </p:txBody>
      </p:sp>
      <p:graphicFrame>
        <p:nvGraphicFramePr>
          <p:cNvPr id="5" name="コンテンツ プレースホルダ 4"/>
          <p:cNvGraphicFramePr>
            <a:graphicFrameLocks noGrp="1"/>
          </p:cNvGraphicFramePr>
          <p:nvPr>
            <p:ph idx="1"/>
          </p:nvPr>
        </p:nvGraphicFramePr>
        <p:xfrm>
          <a:off x="1187624" y="2600908"/>
          <a:ext cx="6948773" cy="1828800"/>
        </p:xfrm>
        <a:graphic>
          <a:graphicData uri="http://schemas.openxmlformats.org/drawingml/2006/table">
            <a:tbl>
              <a:tblPr/>
              <a:tblGrid>
                <a:gridCol w="2086133"/>
                <a:gridCol w="1620880"/>
                <a:gridCol w="1620880"/>
                <a:gridCol w="1620880"/>
              </a:tblGrid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ja-JP" sz="2400">
                          <a:solidFill>
                            <a:srgbClr val="000000"/>
                          </a:solidFill>
                          <a:latin typeface="Times New Roman"/>
                          <a:ea typeface="ＭＳ Ｐゴシック"/>
                          <a:cs typeface="ＭＳ Ｐゴシック"/>
                        </a:rPr>
                        <a:t>　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shift = 16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shift = 32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shift = 64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Balloons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2.19%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3.64%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48.97%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Kendo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1.50%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2.49%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41.41%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Newspaper_CC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0.91%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1.42%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47.13%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GT_Fly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0.82%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1.59%</a:t>
                      </a:r>
                      <a:endParaRPr lang="ja-JP" sz="240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33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ＭＳ Ｐゴシック"/>
                          <a:ea typeface="ＭＳ 明朝"/>
                          <a:cs typeface="ＭＳ Ｐゴシック"/>
                        </a:rPr>
                        <a:t>112.06%</a:t>
                      </a:r>
                      <a:endParaRPr lang="ja-JP" sz="2400" dirty="0"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8</a:t>
            </a:fld>
            <a:endParaRPr lang="ja-JP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Conclusion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Proposal</a:t>
            </a:r>
          </a:p>
          <a:p>
            <a:pPr lvl="1"/>
            <a:r>
              <a:rPr lang="en-US" altLang="ja-JP" dirty="0" smtClean="0"/>
              <a:t>SPS extension flag – </a:t>
            </a:r>
            <a:r>
              <a:rPr lang="en-US" altLang="ja-JP" dirty="0" err="1" smtClean="0"/>
              <a:t>dv_constraint_flag</a:t>
            </a:r>
            <a:endParaRPr lang="en-US" altLang="ja-JP" dirty="0" smtClean="0"/>
          </a:p>
          <a:p>
            <a:pPr lvl="1"/>
            <a:r>
              <a:rPr lang="en-US" altLang="ja-JP" dirty="0" smtClean="0"/>
              <a:t>Profiles</a:t>
            </a:r>
          </a:p>
          <a:p>
            <a:pPr lvl="2"/>
            <a:r>
              <a:rPr kumimoji="1" lang="en-US" altLang="ja-JP" dirty="0" smtClean="0"/>
              <a:t>stereo profile in which impose </a:t>
            </a:r>
            <a:r>
              <a:rPr kumimoji="1" lang="en-US" altLang="ja-JP" dirty="0" err="1" smtClean="0"/>
              <a:t>dv_constraint_flag</a:t>
            </a:r>
            <a:r>
              <a:rPr kumimoji="1" lang="en-US" altLang="ja-JP" dirty="0" smtClean="0"/>
              <a:t> shall be true</a:t>
            </a:r>
            <a:endParaRPr lang="en-US" altLang="ja-JP" dirty="0" smtClean="0"/>
          </a:p>
          <a:p>
            <a:pPr lvl="1"/>
            <a:r>
              <a:rPr kumimoji="1" lang="en-US" altLang="ja-JP" dirty="0" smtClean="0"/>
              <a:t>Easy access</a:t>
            </a:r>
          </a:p>
          <a:p>
            <a:pPr lvl="2"/>
            <a:r>
              <a:rPr lang="en-US" altLang="ja-JP" dirty="0" smtClean="0"/>
              <a:t>Vertical </a:t>
            </a:r>
            <a:r>
              <a:rPr lang="en-US" altLang="ja-JP" dirty="0" err="1" smtClean="0"/>
              <a:t>componnt</a:t>
            </a:r>
            <a:r>
              <a:rPr lang="en-US" altLang="ja-JP" dirty="0" smtClean="0"/>
              <a:t> of DV is always zero in IV motion derivation</a:t>
            </a:r>
            <a:endParaRPr lang="en-US" altLang="ja-JP" b="1" dirty="0" smtClean="0"/>
          </a:p>
          <a:p>
            <a:pPr lvl="1"/>
            <a:r>
              <a:rPr lang="en-US" altLang="ja-JP" dirty="0" smtClean="0"/>
              <a:t>No evil </a:t>
            </a:r>
            <a:r>
              <a:rPr lang="en-US" altLang="ja-JP" dirty="0" err="1" smtClean="0"/>
              <a:t>bitstream</a:t>
            </a:r>
            <a:r>
              <a:rPr lang="en-US" altLang="ja-JP" dirty="0" smtClean="0"/>
              <a:t> DV restriction</a:t>
            </a:r>
          </a:p>
          <a:p>
            <a:pPr lvl="2"/>
            <a:r>
              <a:rPr lang="en-US" altLang="ja-JP" dirty="0" smtClean="0"/>
              <a:t>DV is clipped in MC stage</a:t>
            </a:r>
          </a:p>
          <a:p>
            <a:r>
              <a:rPr lang="en-US" altLang="ja-JP" dirty="0" smtClean="0"/>
              <a:t>Results</a:t>
            </a:r>
          </a:p>
          <a:p>
            <a:pPr lvl="1"/>
            <a:r>
              <a:rPr lang="en-US" altLang="ja-JP" dirty="0" smtClean="0"/>
              <a:t>No loss in CTC</a:t>
            </a:r>
          </a:p>
          <a:p>
            <a:pPr lvl="1"/>
            <a:r>
              <a:rPr lang="en-US" altLang="ja-JP" dirty="0" smtClean="0"/>
              <a:t>Small loss in some non-</a:t>
            </a:r>
            <a:r>
              <a:rPr lang="en-US" altLang="ja-JP" dirty="0" err="1" smtClean="0"/>
              <a:t>reftified</a:t>
            </a:r>
            <a:r>
              <a:rPr lang="en-US" altLang="ja-JP" dirty="0" smtClean="0"/>
              <a:t> video</a:t>
            </a:r>
          </a:p>
          <a:p>
            <a:pPr lvl="1"/>
            <a:r>
              <a:rPr lang="en-US" altLang="ja-JP" dirty="0" smtClean="0"/>
              <a:t>Significant loss in 2D array setting and large artificially shifted CTC</a:t>
            </a:r>
          </a:p>
          <a:p>
            <a:r>
              <a:rPr lang="en-US" altLang="ja-JP" dirty="0" smtClean="0"/>
              <a:t>Recommendation</a:t>
            </a:r>
          </a:p>
          <a:p>
            <a:pPr lvl="1"/>
            <a:r>
              <a:rPr lang="en-US" altLang="ja-JP" dirty="0" smtClean="0"/>
              <a:t>Adopt this proposal in the next HTM and WD. </a:t>
            </a:r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0D651E-858F-4495-ADC9-7922E391B54B}" type="slidenum">
              <a:rPr lang="ja-JP" altLang="en-US" smtClean="0"/>
              <a:pPr>
                <a:defRPr/>
              </a:pPr>
              <a:t>9</a:t>
            </a:fld>
            <a:endParaRPr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611052" y="6129300"/>
            <a:ext cx="853294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dirty="0" smtClean="0">
                <a:sym typeface="Wingdings" pitchFamily="2" charset="2"/>
              </a:rPr>
              <a:t>Many thanks to Sony for cross-checking this contribution </a:t>
            </a:r>
            <a:r>
              <a:rPr lang="en-US" altLang="ja-JP" smtClean="0">
                <a:sym typeface="Wingdings" pitchFamily="2" charset="2"/>
              </a:rPr>
              <a:t>(JCT3V-C0080)</a:t>
            </a:r>
            <a:endParaRPr lang="en-US" altLang="ja-JP" dirty="0" smtClean="0">
              <a:sym typeface="Wingdings" pitchFamily="2" charset="2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符号化グループ">
  <a:themeElements>
    <a:clrScheme name="シック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ユーザー定義 5">
      <a:majorFont>
        <a:latin typeface="Tahoma"/>
        <a:ea typeface="ＭＳ Ｐゴシック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>
    <a:spDef>
      <a:spPr>
        <a:noFill/>
        <a:effectLst/>
      </a:spPr>
      <a:bodyPr lIns="36000" tIns="36000" rIns="36000" bIns="36000" rtlCol="0" anchor="ctr"/>
      <a:lstStyle>
        <a:defPPr algn="ctr">
          <a:defRPr kumimoji="1"/>
        </a:defPPr>
      </a:lstStyle>
      <a:style>
        <a:lnRef idx="1">
          <a:schemeClr val="dk1"/>
        </a:lnRef>
        <a:fillRef idx="2">
          <a:schemeClr val="dk1"/>
        </a:fillRef>
        <a:effectRef idx="1">
          <a:schemeClr val="dk1"/>
        </a:effectRef>
        <a:fontRef idx="minor">
          <a:schemeClr val="dk1"/>
        </a:fontRef>
      </a:style>
    </a:spDef>
    <a:lnDef>
      <a:spPr>
        <a:ln>
          <a:solidFill>
            <a:schemeClr val="tx1"/>
          </a:solidFill>
          <a:tailEnd type="non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lIns="36000" tIns="36000" rIns="36000" bIns="36000" rtlCol="0">
        <a:spAutoFit/>
      </a:bodyPr>
      <a:lstStyle>
        <a:defPPr>
          <a:defRPr kumimoji="1" sz="120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シック">
    <a:dk1>
      <a:sysClr val="windowText" lastClr="000000"/>
    </a:dk1>
    <a:lt1>
      <a:sysClr val="window" lastClr="FFFFFF"/>
    </a:lt1>
    <a:dk2>
      <a:srgbClr val="323232"/>
    </a:dk2>
    <a:lt2>
      <a:srgbClr val="E3DED1"/>
    </a:lt2>
    <a:accent1>
      <a:srgbClr val="F07F09"/>
    </a:accent1>
    <a:accent2>
      <a:srgbClr val="9F2936"/>
    </a:accent2>
    <a:accent3>
      <a:srgbClr val="1B587C"/>
    </a:accent3>
    <a:accent4>
      <a:srgbClr val="4E8542"/>
    </a:accent4>
    <a:accent5>
      <a:srgbClr val="604878"/>
    </a:accent5>
    <a:accent6>
      <a:srgbClr val="C19859"/>
    </a:accent6>
    <a:hlink>
      <a:srgbClr val="6B9F25"/>
    </a:hlink>
    <a:folHlink>
      <a:srgbClr val="B26B0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符号化グループ</Template>
  <TotalTime>6594</TotalTime>
  <Words>779</Words>
  <Application>Microsoft Office PowerPoint</Application>
  <PresentationFormat>画面に合わせる (4:3)</PresentationFormat>
  <Paragraphs>284</Paragraphs>
  <Slides>9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0" baseType="lpstr">
      <vt:lpstr>符号化グループ</vt:lpstr>
      <vt:lpstr>AHG13: Disparity vector restrictions</vt:lpstr>
      <vt:lpstr>Motivation</vt:lpstr>
      <vt:lpstr>Assertion</vt:lpstr>
      <vt:lpstr>Proposal</vt:lpstr>
      <vt:lpstr>Proposal</vt:lpstr>
      <vt:lpstr>Experimental results in CTC</vt:lpstr>
      <vt:lpstr>Experimental results in MVC</vt:lpstr>
      <vt:lpstr>Experimental results on artificially shifted CTC</vt:lpstr>
      <vt:lpstr>Conclusion</vt:lpstr>
    </vt:vector>
  </TitlesOfParts>
  <Company>SHARP Corp.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.</dc:title>
  <dc:creator>.</dc:creator>
  <cp:lastModifiedBy>s124087_0209</cp:lastModifiedBy>
  <cp:revision>2939</cp:revision>
  <dcterms:created xsi:type="dcterms:W3CDTF">2011-03-24T05:19:20Z</dcterms:created>
  <dcterms:modified xsi:type="dcterms:W3CDTF">2013-01-19T11:53:10Z</dcterms:modified>
</cp:coreProperties>
</file>

<file path=docProps/thumbnail.jpeg>
</file>