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12"/>
  </p:notesMasterIdLst>
  <p:handoutMasterIdLst>
    <p:handoutMasterId r:id="rId13"/>
  </p:handoutMasterIdLst>
  <p:sldIdLst>
    <p:sldId id="349" r:id="rId2"/>
    <p:sldId id="351" r:id="rId3"/>
    <p:sldId id="353" r:id="rId4"/>
    <p:sldId id="354" r:id="rId5"/>
    <p:sldId id="355" r:id="rId6"/>
    <p:sldId id="357" r:id="rId7"/>
    <p:sldId id="352" r:id="rId8"/>
    <p:sldId id="356" r:id="rId9"/>
    <p:sldId id="358" r:id="rId10"/>
    <p:sldId id="315" r:id="rId11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DADA"/>
    <a:srgbClr val="B17ED8"/>
    <a:srgbClr val="00050B"/>
    <a:srgbClr val="F48F97"/>
    <a:srgbClr val="006600"/>
    <a:srgbClr val="B7BDBD"/>
    <a:srgbClr val="001738"/>
    <a:srgbClr val="010712"/>
    <a:srgbClr val="91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333" autoAdjust="0"/>
  </p:normalViewPr>
  <p:slideViewPr>
    <p:cSldViewPr snapToGrid="0" snapToObjects="1">
      <p:cViewPr>
        <p:scale>
          <a:sx n="90" d="100"/>
          <a:sy n="90" d="100"/>
        </p:scale>
        <p:origin x="-1422" y="-186"/>
      </p:cViewPr>
      <p:guideLst>
        <p:guide orient="horz" pos="228"/>
        <p:guide orient="horz" pos="1290"/>
        <p:guide orient="horz" pos="2154"/>
        <p:guide orient="horz" pos="119"/>
        <p:guide pos="56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F4F8D44-AB41-4F53-AFFC-635DDA4B1CC5}" type="datetime1">
              <a:rPr lang="ja-JP" altLang="en-US"/>
              <a:pPr>
                <a:defRPr/>
              </a:pPr>
              <a:t>2013/1/16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0D9B57B-060B-4162-B92D-318F430665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2072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177C0DB-4DE5-46AB-809F-7820C5EACC3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452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77C0DB-4DE5-46AB-809F-7820C5EACC3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50045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6" descr="16_9_logo位置0902w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318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 Black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Arial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Arial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sp>
        <p:nvSpPr>
          <p:cNvPr id="3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smtClean="0"/>
              <a:t>JCT3V-C0079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smtClean="0"/>
              <a:t>JCT3V-C0079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34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tx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7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JCT3V-C0079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図 9" descr="mblogo_w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00450" y="3114675"/>
            <a:ext cx="19431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60363" y="6011863"/>
            <a:ext cx="8423275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lang="en-US" altLang="ja-JP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JCT3V-C0079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9266-F4DA-4507-B3F2-FE8D01DBA4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01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23" descr="GBM_top_4-3.jpg"/>
          <p:cNvPicPr>
            <a:picLocks noChangeAspect="1"/>
          </p:cNvPicPr>
          <p:nvPr userDrawn="1"/>
        </p:nvPicPr>
        <p:blipFill>
          <a:blip r:embed="rId8"/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4942-A49D-46B4-8763-97B0B1962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6" r:id="rId3"/>
    <p:sldLayoutId id="2147484042" r:id="rId4"/>
    <p:sldLayoutId id="2147484044" r:id="rId5"/>
    <p:sldLayoutId id="2147484045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altLang="ja-JP" sz="2800" dirty="0"/>
              <a:t>AHG7: </a:t>
            </a:r>
            <a:r>
              <a:rPr lang="en-CA" altLang="ja-JP" sz="2800" dirty="0" smtClean="0"/>
              <a:t>On </a:t>
            </a:r>
            <a:r>
              <a:rPr lang="en-US" altLang="ja-JP" sz="2800" dirty="0"/>
              <a:t>initialization process for reference picture lists</a:t>
            </a:r>
            <a:endParaRPr kumimoji="1" lang="ja-JP" altLang="en-US" sz="2800" b="1" dirty="0">
              <a:latin typeface="+mj-lt"/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ja-JP" dirty="0" smtClean="0"/>
              <a:t>JCT3V-C</a:t>
            </a:r>
            <a:r>
              <a:rPr lang="en-US" altLang="ja-JP" dirty="0" smtClean="0"/>
              <a:t>0079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O</a:t>
            </a:r>
            <a:r>
              <a:rPr lang="en-US" altLang="ja-JP" sz="2000" dirty="0">
                <a:solidFill>
                  <a:schemeClr val="bg1"/>
                </a:solidFill>
              </a:rPr>
              <a:t>. </a:t>
            </a:r>
            <a:r>
              <a:rPr lang="en-US" altLang="ja-JP" sz="2000" dirty="0" smtClean="0">
                <a:solidFill>
                  <a:schemeClr val="bg1"/>
                </a:solidFill>
              </a:rPr>
              <a:t>Nakagami, </a:t>
            </a:r>
            <a:r>
              <a:rPr lang="en-US" altLang="ja-JP" sz="2000" dirty="0">
                <a:latin typeface="Arial" pitchFamily="34" charset="0"/>
                <a:ea typeface="HGPｺﾞｼｯｸE" pitchFamily="50" charset="-128"/>
                <a:cs typeface="Arial" pitchFamily="34" charset="0"/>
              </a:rPr>
              <a:t>Y. </a:t>
            </a:r>
            <a:r>
              <a:rPr lang="en-US" altLang="ja-JP" sz="2000" dirty="0" smtClean="0">
                <a:latin typeface="Arial" pitchFamily="34" charset="0"/>
                <a:ea typeface="HGPｺﾞｼｯｸE" pitchFamily="50" charset="-128"/>
                <a:cs typeface="Arial" pitchFamily="34" charset="0"/>
              </a:rPr>
              <a:t>Takahashi</a:t>
            </a:r>
            <a:r>
              <a:rPr lang="en-US" altLang="ja-JP" sz="2000" dirty="0" smtClean="0">
                <a:solidFill>
                  <a:schemeClr val="bg1"/>
                </a:solidFill>
              </a:rPr>
              <a:t> and </a:t>
            </a:r>
            <a:r>
              <a:rPr lang="en-US" altLang="ja-JP" sz="2000" dirty="0">
                <a:solidFill>
                  <a:schemeClr val="bg1"/>
                </a:solidFill>
              </a:rPr>
              <a:t>T. </a:t>
            </a:r>
            <a:r>
              <a:rPr lang="en-US" altLang="ja-JP" sz="2000" dirty="0" smtClean="0">
                <a:solidFill>
                  <a:schemeClr val="bg1"/>
                </a:solidFill>
              </a:rPr>
              <a:t>Suzuki</a:t>
            </a:r>
            <a:endParaRPr lang="en-US" altLang="ja-JP" sz="2000" dirty="0">
              <a:solidFill>
                <a:schemeClr val="bg1"/>
              </a:solidFill>
            </a:endParaRPr>
          </a:p>
          <a:p>
            <a:r>
              <a:rPr lang="en-US" altLang="ja-JP" sz="2000" dirty="0"/>
              <a:t>Sony </a:t>
            </a:r>
            <a:r>
              <a:rPr lang="en-US" altLang="ja-JP" sz="2000" dirty="0" smtClean="0"/>
              <a:t>Corporation</a:t>
            </a:r>
            <a:endParaRPr kumimoji="1" lang="ja-JP" altLang="en-US" sz="2000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altLang="ja-JP" b="1" dirty="0" smtClean="0"/>
              <a:t>Joint </a:t>
            </a:r>
            <a:r>
              <a:rPr lang="en-CA" altLang="ja-JP" b="1" dirty="0"/>
              <a:t>Collaborative Team on 3D Video Coding Extension </a:t>
            </a:r>
            <a:r>
              <a:rPr lang="en-CA" altLang="ja-JP" b="1" dirty="0" smtClean="0"/>
              <a:t>Development of </a:t>
            </a:r>
            <a:r>
              <a:rPr lang="en-CA" altLang="ja-JP" b="1" dirty="0" err="1"/>
              <a:t>ITU</a:t>
            </a:r>
            <a:r>
              <a:rPr lang="en-CA" altLang="ja-JP" b="1" dirty="0"/>
              <a:t>-T </a:t>
            </a:r>
            <a:r>
              <a:rPr lang="en-CA" altLang="ja-JP" b="1" dirty="0" err="1"/>
              <a:t>SG</a:t>
            </a:r>
            <a:r>
              <a:rPr lang="en-CA" altLang="ja-JP" b="1" dirty="0"/>
              <a:t> 16 WP 3 and ISO/</a:t>
            </a:r>
            <a:r>
              <a:rPr lang="en-CA" altLang="ja-JP" b="1" dirty="0" err="1"/>
              <a:t>IEC</a:t>
            </a:r>
            <a:r>
              <a:rPr lang="en-CA" altLang="ja-JP" b="1" dirty="0"/>
              <a:t> </a:t>
            </a:r>
            <a:r>
              <a:rPr lang="en-CA" altLang="ja-JP" b="1" dirty="0" err="1"/>
              <a:t>JTC</a:t>
            </a:r>
            <a:r>
              <a:rPr lang="en-CA" altLang="ja-JP" b="1" dirty="0"/>
              <a:t> 1/SC 29/</a:t>
            </a:r>
            <a:r>
              <a:rPr lang="en-CA" altLang="ja-JP" b="1" dirty="0" err="1"/>
              <a:t>WG</a:t>
            </a:r>
            <a:r>
              <a:rPr lang="en-CA" altLang="ja-JP" b="1" dirty="0"/>
              <a:t> 11</a:t>
            </a:r>
            <a:endParaRPr lang="ja-JP" altLang="ja-JP" dirty="0"/>
          </a:p>
          <a:p>
            <a:r>
              <a:rPr lang="en-CA" altLang="ja-JP" dirty="0"/>
              <a:t>3rd Meeting: Geneva, CH, 17–23 Jan. 2013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534150"/>
            <a:ext cx="252413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043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 smtClean="0"/>
              <a:t>Summary</a:t>
            </a:r>
            <a:endParaRPr kumimoji="1" lang="ja-JP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CA" altLang="ja-JP" b="1" dirty="0"/>
              <a:t>Problem Statement</a:t>
            </a:r>
            <a:endParaRPr lang="ja-JP" altLang="ja-JP" b="1" dirty="0"/>
          </a:p>
          <a:p>
            <a:pPr lvl="1"/>
            <a:r>
              <a:rPr lang="en-US" altLang="ja-JP" dirty="0" smtClean="0"/>
              <a:t>Inter-view </a:t>
            </a:r>
            <a:r>
              <a:rPr lang="en-US" altLang="ja-JP" dirty="0"/>
              <a:t>reference picture is appended at the end of temporal reference picture </a:t>
            </a:r>
            <a:r>
              <a:rPr lang="en-US" altLang="ja-JP" dirty="0" smtClean="0"/>
              <a:t>list </a:t>
            </a:r>
            <a:r>
              <a:rPr lang="en-GB" altLang="ja-JP" dirty="0" smtClean="0"/>
              <a:t>in </a:t>
            </a:r>
            <a:r>
              <a:rPr lang="en-GB" altLang="ja-JP" dirty="0"/>
              <a:t>the current </a:t>
            </a:r>
            <a:r>
              <a:rPr lang="en-US" altLang="ja-JP" dirty="0"/>
              <a:t>MV-HEVC </a:t>
            </a:r>
            <a:r>
              <a:rPr lang="en-US" altLang="ja-JP" dirty="0" smtClean="0"/>
              <a:t>draft.</a:t>
            </a:r>
          </a:p>
          <a:p>
            <a:pPr lvl="1"/>
            <a:r>
              <a:rPr lang="en-US" altLang="ja-JP" dirty="0" smtClean="0"/>
              <a:t>Reference </a:t>
            </a:r>
            <a:r>
              <a:rPr lang="en-US" altLang="ja-JP" dirty="0"/>
              <a:t>picture list modification (</a:t>
            </a:r>
            <a:r>
              <a:rPr lang="en-US" altLang="ja-JP" dirty="0" err="1"/>
              <a:t>RPLM</a:t>
            </a:r>
            <a:r>
              <a:rPr lang="en-US" altLang="ja-JP" dirty="0"/>
              <a:t>) syntax is necessary to put the inter-view reference </a:t>
            </a:r>
            <a:r>
              <a:rPr lang="en-US" altLang="ja-JP" dirty="0" smtClean="0"/>
              <a:t>picture forward.</a:t>
            </a:r>
          </a:p>
          <a:p>
            <a:r>
              <a:rPr lang="en-US" altLang="ja-JP" b="1" dirty="0" smtClean="0"/>
              <a:t>Proposal</a:t>
            </a:r>
          </a:p>
          <a:p>
            <a:pPr lvl="1"/>
            <a:r>
              <a:rPr lang="en-US" altLang="ja-JP" dirty="0" smtClean="0"/>
              <a:t>To modify the </a:t>
            </a:r>
            <a:r>
              <a:rPr lang="en-US" altLang="ja-JP" dirty="0"/>
              <a:t>initialization </a:t>
            </a:r>
            <a:r>
              <a:rPr lang="en-US" altLang="ja-JP" dirty="0" smtClean="0"/>
              <a:t>process </a:t>
            </a:r>
            <a:r>
              <a:rPr lang="en-US" altLang="ja-JP" dirty="0"/>
              <a:t>of </a:t>
            </a:r>
            <a:r>
              <a:rPr lang="en-US" altLang="ja-JP" dirty="0" smtClean="0"/>
              <a:t>reference </a:t>
            </a:r>
            <a:r>
              <a:rPr lang="en-US" altLang="ja-JP" dirty="0"/>
              <a:t>picture </a:t>
            </a:r>
            <a:r>
              <a:rPr lang="en-US" altLang="ja-JP" dirty="0" smtClean="0"/>
              <a:t>list.</a:t>
            </a:r>
          </a:p>
          <a:p>
            <a:pPr lvl="1"/>
            <a:r>
              <a:rPr lang="en-US" altLang="ja-JP" dirty="0" smtClean="0"/>
              <a:t>It enables </a:t>
            </a:r>
            <a:r>
              <a:rPr lang="en-US" altLang="ja-JP" dirty="0"/>
              <a:t>to skip </a:t>
            </a:r>
            <a:r>
              <a:rPr lang="en-US" altLang="ja-JP" dirty="0" err="1"/>
              <a:t>RPLM</a:t>
            </a:r>
            <a:r>
              <a:rPr lang="en-US" altLang="ja-JP" dirty="0"/>
              <a:t> </a:t>
            </a:r>
            <a:r>
              <a:rPr lang="en-US" altLang="ja-JP" dirty="0" err="1" smtClean="0"/>
              <a:t>signalling</a:t>
            </a:r>
            <a:r>
              <a:rPr lang="en-US" altLang="ja-JP" dirty="0" smtClean="0"/>
              <a:t> in common </a:t>
            </a:r>
            <a:r>
              <a:rPr lang="en-US" altLang="ja-JP" dirty="0"/>
              <a:t>reference picture </a:t>
            </a:r>
            <a:r>
              <a:rPr lang="en-US" altLang="ja-JP" dirty="0" smtClean="0"/>
              <a:t>structure.</a:t>
            </a:r>
            <a:endParaRPr lang="en-US" altLang="ja-JP" dirty="0"/>
          </a:p>
          <a:p>
            <a:pPr lvl="1"/>
            <a:r>
              <a:rPr lang="en-GB" altLang="ja-JP" dirty="0" smtClean="0"/>
              <a:t>BD-rate </a:t>
            </a:r>
            <a:r>
              <a:rPr lang="en-GB" altLang="ja-JP" dirty="0"/>
              <a:t>difference </a:t>
            </a:r>
            <a:r>
              <a:rPr lang="en-GB" altLang="ja-JP" dirty="0" smtClean="0"/>
              <a:t>under CTC is -</a:t>
            </a:r>
            <a:r>
              <a:rPr lang="en-GB" altLang="ja-JP" dirty="0"/>
              <a:t>0.1</a:t>
            </a:r>
            <a:r>
              <a:rPr lang="en-GB" altLang="ja-JP" dirty="0" smtClean="0"/>
              <a:t>% in total due to the reduction of </a:t>
            </a:r>
            <a:r>
              <a:rPr lang="en-GB" altLang="ja-JP" dirty="0" err="1" smtClean="0"/>
              <a:t>RPLM</a:t>
            </a:r>
            <a:r>
              <a:rPr lang="en-GB" altLang="ja-JP" dirty="0" smtClean="0"/>
              <a:t>.</a:t>
            </a:r>
          </a:p>
          <a:p>
            <a:endParaRPr kumimoji="1" lang="en-GB" altLang="ja-JP" i="1" dirty="0" smtClean="0"/>
          </a:p>
          <a:p>
            <a:r>
              <a:rPr kumimoji="1" lang="en-US" altLang="ja-JP" sz="2600" i="1" dirty="0" smtClean="0">
                <a:solidFill>
                  <a:schemeClr val="tx1"/>
                </a:solidFill>
              </a:rPr>
              <a:t>T</a:t>
            </a:r>
            <a:r>
              <a:rPr kumimoji="1" lang="en-GB" altLang="ja-JP" sz="2600" i="1" dirty="0" smtClean="0">
                <a:solidFill>
                  <a:schemeClr val="tx1"/>
                </a:solidFill>
              </a:rPr>
              <a:t>hanks </a:t>
            </a:r>
            <a:r>
              <a:rPr kumimoji="1" lang="en-GB" altLang="ja-JP" sz="2600" i="1" dirty="0" smtClean="0">
                <a:solidFill>
                  <a:schemeClr val="tx1"/>
                </a:solidFill>
              </a:rPr>
              <a:t>to NTT </a:t>
            </a:r>
            <a:r>
              <a:rPr lang="en-GB" altLang="ja-JP" sz="2600" i="1" dirty="0" smtClean="0">
                <a:solidFill>
                  <a:schemeClr val="tx1"/>
                </a:solidFill>
              </a:rPr>
              <a:t>for the cross </a:t>
            </a:r>
            <a:r>
              <a:rPr lang="en-GB" altLang="ja-JP" sz="2600" i="1" dirty="0" smtClean="0">
                <a:solidFill>
                  <a:schemeClr val="tx1"/>
                </a:solidFill>
              </a:rPr>
              <a:t>check (JCT3V-C0187).</a:t>
            </a:r>
            <a:endParaRPr kumimoji="1" lang="ja-JP" altLang="en-US" sz="260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JCT3V-C0079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476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sz="2800" dirty="0" smtClean="0"/>
              <a:t>Four </a:t>
            </a:r>
            <a:r>
              <a:rPr lang="en-CA" altLang="ja-JP" sz="2800" dirty="0"/>
              <a:t>types of reference </a:t>
            </a:r>
            <a:r>
              <a:rPr lang="en-CA" altLang="ja-JP" sz="2800" dirty="0" smtClean="0"/>
              <a:t>picture</a:t>
            </a:r>
            <a:endParaRPr lang="ja-JP" altLang="ja-JP" sz="2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79266-F4DA-4507-B3F2-FE8D01DBA46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220072" y="429309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6372200" y="429309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644008" y="429309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4067944" y="429309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3491880" y="429309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6948264" y="429309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7524328" y="429309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8100392" y="429309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2555776" y="4293096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1979712" y="4293096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1403648" y="4293096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827584" y="4293096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5796136" y="3717032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5796136" y="3212976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5796136" y="270892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5796136" y="2204864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5796136" y="4293096"/>
            <a:ext cx="432048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31729" y="5029145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000" dirty="0" smtClean="0"/>
              <a:t>POC</a:t>
            </a:r>
            <a:endParaRPr lang="ja-JP" altLang="en-US" sz="2000" dirty="0"/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4644008" y="5229200"/>
            <a:ext cx="32403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6372200" y="1715691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000" dirty="0" smtClean="0"/>
              <a:t>View</a:t>
            </a:r>
            <a:endParaRPr lang="ja-JP" altLang="en-US" sz="2000" dirty="0"/>
          </a:p>
        </p:txBody>
      </p:sp>
      <p:cxnSp>
        <p:nvCxnSpPr>
          <p:cNvPr id="27" name="直線矢印コネクタ 26"/>
          <p:cNvCxnSpPr/>
          <p:nvPr/>
        </p:nvCxnSpPr>
        <p:spPr>
          <a:xfrm flipV="1">
            <a:off x="6588224" y="2204864"/>
            <a:ext cx="0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3059832" y="42210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…</a:t>
            </a:r>
            <a:endParaRPr kumimoji="1" lang="ja-JP" altLang="en-US" dirty="0" err="1" smtClean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347864" y="3861048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Short-term before </a:t>
            </a:r>
            <a:r>
              <a:rPr lang="en-GB" altLang="ja-JP" sz="1600" dirty="0" err="1" smtClean="0"/>
              <a:t>Curr</a:t>
            </a:r>
            <a:endParaRPr kumimoji="1" lang="ja-JP" altLang="en-US" sz="1600" dirty="0" err="1" smtClean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444208" y="3861048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Short-term after </a:t>
            </a:r>
            <a:r>
              <a:rPr lang="en-GB" altLang="ja-JP" sz="1600" dirty="0" err="1" smtClean="0"/>
              <a:t>Curr</a:t>
            </a:r>
            <a:endParaRPr kumimoji="1" lang="ja-JP" altLang="en-US" sz="1600" dirty="0" err="1" smtClean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995936" y="2924944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Inter-view</a:t>
            </a:r>
            <a:endParaRPr kumimoji="1" lang="ja-JP" altLang="en-US" sz="1600" dirty="0" err="1" smtClean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83568" y="3861048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Long-term</a:t>
            </a:r>
            <a:endParaRPr kumimoji="1" lang="ja-JP" altLang="en-US" sz="1600" dirty="0" err="1" smtClean="0"/>
          </a:p>
        </p:txBody>
      </p:sp>
      <p:sp>
        <p:nvSpPr>
          <p:cNvPr id="23" name="TextBox 22"/>
          <p:cNvSpPr txBox="1"/>
          <p:nvPr/>
        </p:nvSpPr>
        <p:spPr>
          <a:xfrm>
            <a:off x="1323042" y="5702597"/>
            <a:ext cx="6626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Note: the reference pictures are indexed based on </a:t>
            </a:r>
            <a:r>
              <a:rPr kumimoji="1" lang="en-US" altLang="ja-JP" sz="1600" dirty="0" err="1" smtClean="0"/>
              <a:t>POC</a:t>
            </a:r>
            <a:r>
              <a:rPr kumimoji="1" lang="en-US" altLang="ja-JP" sz="1600" dirty="0" smtClean="0"/>
              <a:t> or </a:t>
            </a:r>
            <a:r>
              <a:rPr kumimoji="1" lang="en-US" altLang="ja-JP" sz="1600" dirty="0" err="1" smtClean="0"/>
              <a:t>LayerId</a:t>
            </a:r>
            <a:r>
              <a:rPr kumimoji="1" lang="en-US" altLang="ja-JP" sz="1600" dirty="0" smtClean="0"/>
              <a:t>.</a:t>
            </a:r>
            <a:endParaRPr kumimoji="1" lang="ja-JP" altLang="en-US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JCT3V-C0079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81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dirty="0" smtClean="0"/>
              <a:t>Current reference list initialization process</a:t>
            </a:r>
            <a:endParaRPr kumimoji="1" lang="ja-JP" altLang="en-US" sz="2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79266-F4DA-4507-B3F2-FE8D01DBA46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259632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3347864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691680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123728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2555776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779912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4211960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4644008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5220072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652120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084168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6516216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7092280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7524328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7956376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8388424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71600" y="1556792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RefPicSetStCurrBefore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87824" y="1556792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RefPicSetStCurrAfter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04048" y="155679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RefPicSetLtCurr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020272" y="1556792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RefPicSetIvCurr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195736" y="3284984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RefPicListTemp0[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267744" y="4941168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RefPicListTemp1[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732240" y="321297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RefPicList0[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804248" y="486916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RefPicList1[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331640" y="3717032"/>
            <a:ext cx="3888432" cy="360040"/>
            <a:chOff x="1331640" y="3717032"/>
            <a:chExt cx="3888432" cy="360040"/>
          </a:xfrm>
        </p:grpSpPr>
        <p:sp>
          <p:nvSpPr>
            <p:cNvPr id="28" name="正方形/長方形 27"/>
            <p:cNvSpPr/>
            <p:nvPr/>
          </p:nvSpPr>
          <p:spPr>
            <a:xfrm>
              <a:off x="1331640" y="3717032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763688" y="3717032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2195736" y="3717032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2627784" y="3717032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3059832" y="3717032"/>
              <a:ext cx="432048" cy="360040"/>
            </a:xfrm>
            <a:prstGeom prst="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3491880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3923928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4355976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2</a:t>
              </a:r>
              <a:endParaRPr kumimoji="1" lang="ja-JP" altLang="en-US" dirty="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4788024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3</a:t>
              </a:r>
              <a:endParaRPr kumimoji="1" lang="ja-JP" alt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331640" y="5373216"/>
            <a:ext cx="3878907" cy="360040"/>
            <a:chOff x="1403648" y="5373216"/>
            <a:chExt cx="3878907" cy="360040"/>
          </a:xfrm>
        </p:grpSpPr>
        <p:sp>
          <p:nvSpPr>
            <p:cNvPr id="38" name="正方形/長方形 37"/>
            <p:cNvSpPr/>
            <p:nvPr/>
          </p:nvSpPr>
          <p:spPr>
            <a:xfrm>
              <a:off x="2267744" y="5373216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2699792" y="5373216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403648" y="5373216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1835696" y="5373216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3131840" y="5373216"/>
              <a:ext cx="432048" cy="360040"/>
            </a:xfrm>
            <a:prstGeom prst="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3563888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3986411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4418459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2</a:t>
              </a:r>
              <a:endParaRPr kumimoji="1" lang="ja-JP" altLang="en-US" dirty="0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4850507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3</a:t>
              </a:r>
              <a:endParaRPr kumimoji="1" lang="ja-JP" altLang="en-US" dirty="0"/>
            </a:p>
          </p:txBody>
        </p:sp>
      </p:grpSp>
      <p:sp>
        <p:nvSpPr>
          <p:cNvPr id="51" name="右中かっこ 50"/>
          <p:cNvSpPr/>
          <p:nvPr/>
        </p:nvSpPr>
        <p:spPr>
          <a:xfrm rot="5400000">
            <a:off x="2267744" y="3212976"/>
            <a:ext cx="288032" cy="2160240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971600" y="4437112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num_ref_idx_l0_active_minus1 = 4</a:t>
            </a:r>
            <a:endParaRPr lang="ja-JP" altLang="en-US" sz="1400" dirty="0" smtClean="0"/>
          </a:p>
        </p:txBody>
      </p:sp>
      <p:sp>
        <p:nvSpPr>
          <p:cNvPr id="54" name="右中かっこ 53"/>
          <p:cNvSpPr/>
          <p:nvPr/>
        </p:nvSpPr>
        <p:spPr>
          <a:xfrm rot="5400000">
            <a:off x="2123728" y="5157192"/>
            <a:ext cx="288032" cy="1728192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43608" y="616530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num_ref_idx_l1_active_minus1 = 3</a:t>
            </a:r>
            <a:endParaRPr lang="ja-JP" altLang="en-US" sz="1400" dirty="0" smtClean="0"/>
          </a:p>
        </p:txBody>
      </p:sp>
      <p:sp>
        <p:nvSpPr>
          <p:cNvPr id="56" name="正方形/長方形 55"/>
          <p:cNvSpPr/>
          <p:nvPr/>
        </p:nvSpPr>
        <p:spPr>
          <a:xfrm>
            <a:off x="6516216" y="3717032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57" name="正方形/長方形 56"/>
          <p:cNvSpPr/>
          <p:nvPr/>
        </p:nvSpPr>
        <p:spPr>
          <a:xfrm>
            <a:off x="6948264" y="3717032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7380312" y="3717032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59" name="正方形/長方形 58"/>
          <p:cNvSpPr/>
          <p:nvPr/>
        </p:nvSpPr>
        <p:spPr>
          <a:xfrm>
            <a:off x="7812360" y="3717032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0" name="正方形/長方形 59"/>
          <p:cNvSpPr/>
          <p:nvPr/>
        </p:nvSpPr>
        <p:spPr>
          <a:xfrm>
            <a:off x="8244408" y="3717032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1" name="正方形/長方形 60"/>
          <p:cNvSpPr/>
          <p:nvPr/>
        </p:nvSpPr>
        <p:spPr>
          <a:xfrm>
            <a:off x="7380312" y="537321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2" name="正方形/長方形 61"/>
          <p:cNvSpPr/>
          <p:nvPr/>
        </p:nvSpPr>
        <p:spPr>
          <a:xfrm>
            <a:off x="7812360" y="537321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3" name="正方形/長方形 62"/>
          <p:cNvSpPr/>
          <p:nvPr/>
        </p:nvSpPr>
        <p:spPr>
          <a:xfrm>
            <a:off x="6516216" y="537321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4" name="正方形/長方形 63"/>
          <p:cNvSpPr/>
          <p:nvPr/>
        </p:nvSpPr>
        <p:spPr>
          <a:xfrm>
            <a:off x="6948264" y="537321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5" name="右矢印 64"/>
          <p:cNvSpPr/>
          <p:nvPr/>
        </p:nvSpPr>
        <p:spPr>
          <a:xfrm>
            <a:off x="5580112" y="3717032"/>
            <a:ext cx="576064" cy="288032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右矢印 65"/>
          <p:cNvSpPr/>
          <p:nvPr/>
        </p:nvSpPr>
        <p:spPr>
          <a:xfrm>
            <a:off x="5652120" y="5373216"/>
            <a:ext cx="576064" cy="288032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516216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948264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380312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2</a:t>
            </a:r>
            <a:endParaRPr lang="ja-JP" altLang="en-US" sz="1600" dirty="0" smtClean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7812360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3</a:t>
            </a:r>
            <a:endParaRPr lang="ja-JP" altLang="en-US" sz="1600" dirty="0" smtClean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244408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4</a:t>
            </a:r>
            <a:endParaRPr lang="ja-JP" altLang="en-US" sz="1600" dirty="0" smtClean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516216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6948264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7380312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2</a:t>
            </a:r>
            <a:endParaRPr lang="ja-JP" altLang="en-US" sz="1600" dirty="0" smtClean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812360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3</a:t>
            </a:r>
            <a:endParaRPr lang="ja-JP" altLang="en-US" sz="1600" dirty="0" smtClean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-19050" y="2348880"/>
            <a:ext cx="1403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400" dirty="0" err="1" smtClean="0"/>
              <a:t>used_by_curr</a:t>
            </a:r>
            <a:endParaRPr lang="ja-JP" altLang="en-US" sz="1400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25963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69168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12372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55577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347864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77991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421196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64400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22007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65212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08416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51621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09228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752432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95637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8388424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08123" y="3698354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List0</a:t>
            </a:r>
            <a:endParaRPr kumimoji="1" lang="ja-JP" alt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208123" y="5322403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List1</a:t>
            </a:r>
            <a:endParaRPr kumimoji="1" lang="ja-JP" alt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JCT3V-C0079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614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dirty="0" smtClean="0"/>
              <a:t>Proposed </a:t>
            </a:r>
            <a:r>
              <a:rPr lang="en-US" altLang="ja-JP" sz="2800" dirty="0"/>
              <a:t>reference list initialization process</a:t>
            </a:r>
            <a:endParaRPr kumimoji="1" lang="ja-JP" altLang="en-US" sz="2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79266-F4DA-4507-B3F2-FE8D01DBA46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259632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3347864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691680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123728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2555776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779912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4211960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4644008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5220072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652120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084168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6516216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7092280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7524328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7956376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8388424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71600" y="1556792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RefPicSetStCurrBefore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87824" y="1556792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RefPicSetStCurrAfter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04048" y="155679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RefPicSetLtCurr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020272" y="1556792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RefPicSetIvCurr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195736" y="3284984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RefPicListTemp0[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267744" y="4941168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RefPicListTemp1[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732240" y="321297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RefPicList0[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804248" y="486916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RefPicList1[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1331640" y="3717032"/>
            <a:ext cx="3888432" cy="360040"/>
            <a:chOff x="1331640" y="3717032"/>
            <a:chExt cx="3888432" cy="360040"/>
          </a:xfrm>
        </p:grpSpPr>
        <p:sp>
          <p:nvSpPr>
            <p:cNvPr id="28" name="正方形/長方形 27"/>
            <p:cNvSpPr/>
            <p:nvPr/>
          </p:nvSpPr>
          <p:spPr>
            <a:xfrm>
              <a:off x="1331640" y="3717032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763688" y="3717032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3923928" y="3717032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4355976" y="3717032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4788024" y="3717032"/>
              <a:ext cx="432048" cy="360040"/>
            </a:xfrm>
            <a:prstGeom prst="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2195736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2627784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3059832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2</a:t>
              </a:r>
              <a:endParaRPr kumimoji="1" lang="ja-JP" altLang="en-US" dirty="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3491880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3</a:t>
              </a:r>
              <a:endParaRPr kumimoji="1" lang="ja-JP" altLang="en-US" dirty="0"/>
            </a:p>
          </p:txBody>
        </p:sp>
      </p:grpSp>
      <p:sp>
        <p:nvSpPr>
          <p:cNvPr id="51" name="右中かっこ 50"/>
          <p:cNvSpPr/>
          <p:nvPr/>
        </p:nvSpPr>
        <p:spPr>
          <a:xfrm rot="5400000">
            <a:off x="2267744" y="3212976"/>
            <a:ext cx="288032" cy="2160240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971600" y="4437112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num_ref_idx_l0_active_minus1 = 4</a:t>
            </a:r>
            <a:endParaRPr lang="ja-JP" altLang="en-US" sz="1400" dirty="0" smtClean="0"/>
          </a:p>
        </p:txBody>
      </p:sp>
      <p:sp>
        <p:nvSpPr>
          <p:cNvPr id="54" name="右中かっこ 53"/>
          <p:cNvSpPr/>
          <p:nvPr/>
        </p:nvSpPr>
        <p:spPr>
          <a:xfrm rot="5400000">
            <a:off x="2123728" y="5157192"/>
            <a:ext cx="288032" cy="1728192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43608" y="616530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num_ref_idx_l1_active_minus1 = 3</a:t>
            </a:r>
            <a:endParaRPr lang="ja-JP" altLang="en-US" sz="1400" dirty="0" smtClean="0"/>
          </a:p>
        </p:txBody>
      </p:sp>
      <p:sp>
        <p:nvSpPr>
          <p:cNvPr id="56" name="正方形/長方形 55"/>
          <p:cNvSpPr/>
          <p:nvPr/>
        </p:nvSpPr>
        <p:spPr>
          <a:xfrm>
            <a:off x="6516216" y="3717032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57" name="正方形/長方形 56"/>
          <p:cNvSpPr/>
          <p:nvPr/>
        </p:nvSpPr>
        <p:spPr>
          <a:xfrm>
            <a:off x="6948264" y="3717032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3" name="正方形/長方形 62"/>
          <p:cNvSpPr/>
          <p:nvPr/>
        </p:nvSpPr>
        <p:spPr>
          <a:xfrm>
            <a:off x="6516216" y="537321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4" name="正方形/長方形 63"/>
          <p:cNvSpPr/>
          <p:nvPr/>
        </p:nvSpPr>
        <p:spPr>
          <a:xfrm>
            <a:off x="6948264" y="537321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5" name="右矢印 64"/>
          <p:cNvSpPr/>
          <p:nvPr/>
        </p:nvSpPr>
        <p:spPr>
          <a:xfrm>
            <a:off x="5580112" y="3717032"/>
            <a:ext cx="576064" cy="288032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右矢印 65"/>
          <p:cNvSpPr/>
          <p:nvPr/>
        </p:nvSpPr>
        <p:spPr>
          <a:xfrm>
            <a:off x="5652120" y="5373216"/>
            <a:ext cx="576064" cy="288032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516216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948264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380312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2</a:t>
            </a:r>
            <a:endParaRPr lang="ja-JP" altLang="en-US" sz="1600" dirty="0" smtClean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7812360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3</a:t>
            </a:r>
            <a:endParaRPr lang="ja-JP" altLang="en-US" sz="1600" dirty="0" smtClean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244408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4</a:t>
            </a:r>
            <a:endParaRPr lang="ja-JP" altLang="en-US" sz="1600" dirty="0" smtClean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516216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6948264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7380312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2</a:t>
            </a:r>
            <a:endParaRPr lang="ja-JP" altLang="en-US" sz="1600" dirty="0" smtClean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812360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3</a:t>
            </a:r>
            <a:endParaRPr lang="ja-JP" altLang="en-US" sz="1600" dirty="0" smtClean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-19050" y="2348880"/>
            <a:ext cx="1403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400" dirty="0" err="1" smtClean="0"/>
              <a:t>used_by_curr</a:t>
            </a:r>
            <a:endParaRPr lang="ja-JP" altLang="en-US" sz="1400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25963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69168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12372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55577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347864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77991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421196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64400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22007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65212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08416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51621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09228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752432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95637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8388424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6" name="正方形/長方形 95"/>
          <p:cNvSpPr/>
          <p:nvPr/>
        </p:nvSpPr>
        <p:spPr>
          <a:xfrm>
            <a:off x="7380312" y="3717032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97" name="正方形/長方形 96"/>
          <p:cNvSpPr/>
          <p:nvPr/>
        </p:nvSpPr>
        <p:spPr>
          <a:xfrm>
            <a:off x="7812360" y="3717032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98" name="正方形/長方形 97"/>
          <p:cNvSpPr/>
          <p:nvPr/>
        </p:nvSpPr>
        <p:spPr>
          <a:xfrm>
            <a:off x="8244408" y="3717032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99" name="正方形/長方形 98"/>
          <p:cNvSpPr/>
          <p:nvPr/>
        </p:nvSpPr>
        <p:spPr>
          <a:xfrm>
            <a:off x="7380312" y="537321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00" name="正方形/長方形 99"/>
          <p:cNvSpPr/>
          <p:nvPr/>
        </p:nvSpPr>
        <p:spPr>
          <a:xfrm>
            <a:off x="7812360" y="537321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331640" y="5373216"/>
            <a:ext cx="3878907" cy="360040"/>
            <a:chOff x="1403648" y="5373216"/>
            <a:chExt cx="3878907" cy="360040"/>
          </a:xfrm>
        </p:grpSpPr>
        <p:sp>
          <p:nvSpPr>
            <p:cNvPr id="101" name="正方形/長方形 37"/>
            <p:cNvSpPr/>
            <p:nvPr/>
          </p:nvSpPr>
          <p:spPr>
            <a:xfrm>
              <a:off x="2267744" y="5373216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02" name="正方形/長方形 38"/>
            <p:cNvSpPr/>
            <p:nvPr/>
          </p:nvSpPr>
          <p:spPr>
            <a:xfrm>
              <a:off x="2699792" y="5373216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103" name="正方形/長方形 39"/>
            <p:cNvSpPr/>
            <p:nvPr/>
          </p:nvSpPr>
          <p:spPr>
            <a:xfrm>
              <a:off x="1403648" y="5373216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04" name="正方形/長方形 40"/>
            <p:cNvSpPr/>
            <p:nvPr/>
          </p:nvSpPr>
          <p:spPr>
            <a:xfrm>
              <a:off x="1835696" y="5373216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105" name="正方形/長方形 41"/>
            <p:cNvSpPr/>
            <p:nvPr/>
          </p:nvSpPr>
          <p:spPr>
            <a:xfrm>
              <a:off x="3131840" y="5373216"/>
              <a:ext cx="432048" cy="360040"/>
            </a:xfrm>
            <a:prstGeom prst="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06" name="正方形/長方形 42"/>
            <p:cNvSpPr/>
            <p:nvPr/>
          </p:nvSpPr>
          <p:spPr>
            <a:xfrm>
              <a:off x="3563888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07" name="正方形/長方形 43"/>
            <p:cNvSpPr/>
            <p:nvPr/>
          </p:nvSpPr>
          <p:spPr>
            <a:xfrm>
              <a:off x="3986411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108" name="正方形/長方形 44"/>
            <p:cNvSpPr/>
            <p:nvPr/>
          </p:nvSpPr>
          <p:spPr>
            <a:xfrm>
              <a:off x="4418459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2</a:t>
              </a:r>
              <a:endParaRPr kumimoji="1" lang="ja-JP" altLang="en-US" dirty="0"/>
            </a:p>
          </p:txBody>
        </p:sp>
        <p:sp>
          <p:nvSpPr>
            <p:cNvPr id="109" name="正方形/長方形 49"/>
            <p:cNvSpPr/>
            <p:nvPr/>
          </p:nvSpPr>
          <p:spPr>
            <a:xfrm>
              <a:off x="4850507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3</a:t>
              </a:r>
              <a:endParaRPr kumimoji="1" lang="ja-JP" altLang="en-US" dirty="0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208123" y="3698354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List0</a:t>
            </a:r>
            <a:endParaRPr kumimoji="1" lang="ja-JP" alt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208123" y="5322403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List1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JCT3V-C0079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1457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Draft text</a:t>
            </a:r>
            <a:endParaRPr kumimoji="1" lang="ja-JP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JCT3V-C0079</a:t>
            </a:r>
            <a:endParaRPr lang="ja-JP" altLang="en-US" dirty="0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433546"/>
            <a:ext cx="8351837" cy="4621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urved Left Arrow 7"/>
          <p:cNvSpPr/>
          <p:nvPr/>
        </p:nvSpPr>
        <p:spPr>
          <a:xfrm flipV="1">
            <a:off x="6991350" y="3457575"/>
            <a:ext cx="742950" cy="1314450"/>
          </a:xfrm>
          <a:prstGeom prst="curvedLef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4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z="2800" dirty="0" err="1"/>
              <a:t>RPLM</a:t>
            </a:r>
            <a:r>
              <a:rPr lang="en-GB" altLang="ja-JP" sz="2800" dirty="0"/>
              <a:t> signalling to align </a:t>
            </a:r>
            <a:r>
              <a:rPr lang="en-GB" altLang="ja-JP" sz="2800" dirty="0" smtClean="0"/>
              <a:t>CTC</a:t>
            </a:r>
            <a:endParaRPr kumimoji="1" lang="ja-JP" alt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JCT3V-C0079</a:t>
            </a:r>
            <a:endParaRPr lang="ja-JP" alt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050210"/>
              </p:ext>
            </p:extLst>
          </p:nvPr>
        </p:nvGraphicFramePr>
        <p:xfrm>
          <a:off x="873124" y="1312863"/>
          <a:ext cx="7661276" cy="5000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文書" r:id="rId3" imgW="5988046" imgH="3908571" progId="Word.Document.12">
                  <p:embed/>
                </p:oleObj>
              </mc:Choice>
              <mc:Fallback>
                <p:oleObj name="文書" r:id="rId3" imgW="5988046" imgH="3908571" progId="Word.Document.1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124" y="1312863"/>
                        <a:ext cx="7661276" cy="5000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532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CTC result</a:t>
            </a:r>
            <a:endParaRPr kumimoji="1" lang="ja-JP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JCT3V-C0079</a:t>
            </a:r>
            <a:endParaRPr lang="ja-JP" alt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740276"/>
              </p:ext>
            </p:extLst>
          </p:nvPr>
        </p:nvGraphicFramePr>
        <p:xfrm>
          <a:off x="1053640" y="1349016"/>
          <a:ext cx="7472625" cy="4818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文書" r:id="rId3" imgW="5975458" imgH="3852456" progId="Word.Document.12">
                  <p:embed/>
                </p:oleObj>
              </mc:Choice>
              <mc:Fallback>
                <p:oleObj name="文書" r:id="rId3" imgW="5975458" imgH="385245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3640" y="1349016"/>
                        <a:ext cx="7472625" cy="48182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38157" y="5837935"/>
            <a:ext cx="4095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i="1" dirty="0" smtClean="0"/>
              <a:t>Only the difference is </a:t>
            </a:r>
            <a:r>
              <a:rPr lang="en-US" altLang="ja-JP" sz="1800" i="1" dirty="0" err="1" smtClean="0"/>
              <a:t>RPLM</a:t>
            </a:r>
            <a:r>
              <a:rPr lang="en-US" altLang="ja-JP" sz="1800" i="1" dirty="0" smtClean="0"/>
              <a:t> signaling.</a:t>
            </a:r>
            <a:endParaRPr kumimoji="1" lang="ja-JP" alt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317753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proposed change enables to skip RPLM signaling in common reference picture structure </a:t>
            </a:r>
            <a:r>
              <a:rPr lang="en-US" altLang="ja-JP" dirty="0"/>
              <a:t>without </a:t>
            </a:r>
            <a:r>
              <a:rPr lang="en-US" altLang="ja-JP" dirty="0" smtClean="0"/>
              <a:t>additional syntax.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E.g. B-pictures in M=3, N=15</a:t>
            </a:r>
          </a:p>
          <a:p>
            <a:r>
              <a:rPr lang="en-US" altLang="ja-JP" dirty="0" smtClean="0"/>
              <a:t>It </a:t>
            </a:r>
            <a:r>
              <a:rPr lang="en-US" altLang="ja-JP" dirty="0"/>
              <a:t>k</a:t>
            </a:r>
            <a:r>
              <a:rPr lang="en-US" altLang="ja-JP" dirty="0" smtClean="0"/>
              <a:t>eeps the original design of reference picture set in the base spec.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JCT3V-C0079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928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442</Words>
  <Application>Microsoft Office PowerPoint</Application>
  <PresentationFormat>On-screen Show (4:3)</PresentationFormat>
  <Paragraphs>232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GBM_Master</vt:lpstr>
      <vt:lpstr>文書</vt:lpstr>
      <vt:lpstr>AHG7: On initialization process for reference picture lists</vt:lpstr>
      <vt:lpstr>Summary</vt:lpstr>
      <vt:lpstr>Four types of reference picture</vt:lpstr>
      <vt:lpstr>Current reference list initialization process</vt:lpstr>
      <vt:lpstr>Proposed reference list initialization process</vt:lpstr>
      <vt:lpstr>Draft text</vt:lpstr>
      <vt:lpstr>RPLM signalling to align CTC</vt:lpstr>
      <vt:lpstr>CTC result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</cp:revision>
  <dcterms:created xsi:type="dcterms:W3CDTF">2010-06-25T05:44:48Z</dcterms:created>
  <dcterms:modified xsi:type="dcterms:W3CDTF">2013-01-16T17:37:22Z</dcterms:modified>
  <cp:contentStatus>fix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  <property fmtid="{D5CDD505-2E9C-101B-9397-08002B2CF9AE}" pid="3" name="ImageCreateDate">
    <vt:lpwstr/>
  </property>
  <property fmtid="{D5CDD505-2E9C-101B-9397-08002B2CF9AE}" pid="4" name="Description">
    <vt:lpwstr/>
  </property>
</Properties>
</file>