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1"/>
  </p:sldMasterIdLst>
  <p:notesMasterIdLst>
    <p:notesMasterId r:id="rId13"/>
  </p:notesMasterIdLst>
  <p:handoutMasterIdLst>
    <p:handoutMasterId r:id="rId14"/>
  </p:handoutMasterIdLst>
  <p:sldIdLst>
    <p:sldId id="349" r:id="rId2"/>
    <p:sldId id="351" r:id="rId3"/>
    <p:sldId id="356" r:id="rId4"/>
    <p:sldId id="360" r:id="rId5"/>
    <p:sldId id="354" r:id="rId6"/>
    <p:sldId id="357" r:id="rId7"/>
    <p:sldId id="353" r:id="rId8"/>
    <p:sldId id="358" r:id="rId9"/>
    <p:sldId id="352" r:id="rId10"/>
    <p:sldId id="355" r:id="rId11"/>
    <p:sldId id="315" r:id="rId12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BDBD"/>
    <a:srgbClr val="DADADA"/>
    <a:srgbClr val="B17ED8"/>
    <a:srgbClr val="00050B"/>
    <a:srgbClr val="F48F97"/>
    <a:srgbClr val="006600"/>
    <a:srgbClr val="001738"/>
    <a:srgbClr val="010712"/>
    <a:srgbClr val="9191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96333" autoAdjust="0"/>
  </p:normalViewPr>
  <p:slideViewPr>
    <p:cSldViewPr snapToGrid="0" snapToObjects="1">
      <p:cViewPr>
        <p:scale>
          <a:sx n="75" d="100"/>
          <a:sy n="75" d="100"/>
        </p:scale>
        <p:origin x="-450" y="-198"/>
      </p:cViewPr>
      <p:guideLst>
        <p:guide orient="horz" pos="228"/>
        <p:guide orient="horz" pos="1290"/>
        <p:guide orient="horz" pos="2154"/>
        <p:guide orient="horz" pos="119"/>
        <p:guide pos="56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F4F8D44-AB41-4F53-AFFC-635DDA4B1CC5}" type="datetime1">
              <a:rPr lang="ja-JP" altLang="en-US"/>
              <a:pPr>
                <a:defRPr/>
              </a:pPr>
              <a:t>2013/1/16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40D9B57B-060B-4162-B92D-318F430665B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920722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E177C0DB-4DE5-46AB-809F-7820C5EACC3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345238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77C0DB-4DE5-46AB-809F-7820C5EACC34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50045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6" descr="16_9_logo位置0902w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318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Arial Black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Arial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Arial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Arial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sp>
        <p:nvSpPr>
          <p:cNvPr id="3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1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cxnSp>
        <p:nvCxnSpPr>
          <p:cNvPr id="6" name="直線コネクタ 25"/>
          <p:cNvCxnSpPr/>
          <p:nvPr userDrawn="1"/>
        </p:nvCxnSpPr>
        <p:spPr>
          <a:xfrm rot="5400000">
            <a:off x="323057" y="6641306"/>
            <a:ext cx="215900" cy="1587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36" descr="16_9_logo位置0902w"/>
          <p:cNvPicPr>
            <a:picLocks noChangeAspect="1" noChangeArrowheads="1"/>
          </p:cNvPicPr>
          <p:nvPr userDrawn="1"/>
        </p:nvPicPr>
        <p:blipFill>
          <a:blip r:embed="rId2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>
                <a:solidFill>
                  <a:srgbClr val="000000"/>
                </a:solidFill>
                <a:latin typeface="Arial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•"/>
              <a:defRPr baseline="0">
                <a:solidFill>
                  <a:srgbClr val="000000"/>
                </a:solidFill>
                <a:latin typeface="Arial"/>
              </a:defRPr>
            </a:lvl1pPr>
            <a:lvl2pPr>
              <a:lnSpc>
                <a:spcPts val="3400"/>
              </a:lnSpc>
              <a:spcBef>
                <a:spcPts val="0"/>
              </a:spcBef>
              <a:buFont typeface="Arial" pitchFamily="34" charset="0"/>
              <a:buChar char="•"/>
              <a:defRPr baseline="0">
                <a:solidFill>
                  <a:srgbClr val="000000"/>
                </a:solidFill>
                <a:latin typeface="Arial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11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6191250" y="64595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ja-JP" smtClean="0"/>
              <a:t>JCT3V-C0078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1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5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cxnSp>
        <p:nvCxnSpPr>
          <p:cNvPr id="6" name="直線コネクタ 25"/>
          <p:cNvCxnSpPr/>
          <p:nvPr userDrawn="1"/>
        </p:nvCxnSpPr>
        <p:spPr>
          <a:xfrm rot="5400000">
            <a:off x="323057" y="6641306"/>
            <a:ext cx="215900" cy="1587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36" descr="16_9_logo位置0902w"/>
          <p:cNvPicPr>
            <a:picLocks noChangeAspect="1" noChangeArrowheads="1"/>
          </p:cNvPicPr>
          <p:nvPr userDrawn="1"/>
        </p:nvPicPr>
        <p:blipFill>
          <a:blip r:embed="rId2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>
                <a:solidFill>
                  <a:srgbClr val="000000"/>
                </a:solidFill>
                <a:latin typeface="Arial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11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6191250" y="64595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altLang="ja-JP" smtClean="0"/>
              <a:t>JCT3V-C0078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8349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3" name="Picture 36" descr="16_9_logo位置0902w"/>
          <p:cNvPicPr>
            <a:picLocks noChangeAspect="1" noChangeArrowheads="1"/>
          </p:cNvPicPr>
          <p:nvPr userDrawn="1"/>
        </p:nvPicPr>
        <p:blipFill>
          <a:blip r:embed="rId2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直線コネクタ 25"/>
          <p:cNvCxnSpPr/>
          <p:nvPr userDrawn="1"/>
        </p:nvCxnSpPr>
        <p:spPr>
          <a:xfrm rot="5400000">
            <a:off x="323057" y="6641306"/>
            <a:ext cx="215900" cy="1587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1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25413" y="6534150"/>
            <a:ext cx="252412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tx1"/>
                </a:solidFill>
                <a:latin typeface="Arial"/>
                <a:ea typeface="メイリオ"/>
              </a:defRPr>
            </a:lvl1pPr>
          </a:lstStyle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7" name="フッター プレースホルダー 1"/>
          <p:cNvSpPr>
            <a:spLocks noGrp="1"/>
          </p:cNvSpPr>
          <p:nvPr>
            <p:ph type="ftr" sz="quarter" idx="3"/>
          </p:nvPr>
        </p:nvSpPr>
        <p:spPr>
          <a:xfrm>
            <a:off x="6191250" y="64595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altLang="ja-JP" smtClean="0"/>
              <a:t>JCT3V-C0078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pic>
        <p:nvPicPr>
          <p:cNvPr id="3" name="図 9" descr="mblogo_w.pdf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600450" y="3114675"/>
            <a:ext cx="19431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60363" y="6011863"/>
            <a:ext cx="8423275" cy="685800"/>
          </a:xfrm>
          <a:prstGeom prst="rect">
            <a:avLst/>
          </a:prstGeom>
          <a:noFill/>
        </p:spPr>
        <p:txBody>
          <a:bodyPr wrap="none" lIns="0" tIns="0" rIns="0" bIns="0"/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lang="en-US" altLang="ja-JP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  <a:defRPr/>
            </a:pPr>
            <a:r>
              <a:rPr lang="en-US" altLang="ja-JP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JCT3V-C0078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495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23" descr="GBM_top_4-3.jpg"/>
          <p:cNvPicPr>
            <a:picLocks noChangeAspect="1"/>
          </p:cNvPicPr>
          <p:nvPr userDrawn="1"/>
        </p:nvPicPr>
        <p:blipFill>
          <a:blip r:embed="rId8"/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74942-A49D-46B4-8763-97B0B19620E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6" r:id="rId3"/>
    <p:sldLayoutId id="2147484042" r:id="rId4"/>
    <p:sldLayoutId id="2147484044" r:id="rId5"/>
    <p:sldLayoutId id="2147484047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altLang="ja-JP" sz="2800" dirty="0" err="1" smtClean="0"/>
              <a:t>AHG</a:t>
            </a:r>
            <a:r>
              <a:rPr lang="en-US" altLang="ja-JP" sz="2800" dirty="0" smtClean="0"/>
              <a:t>13</a:t>
            </a:r>
            <a:r>
              <a:rPr lang="en-CA" altLang="ja-JP" sz="2800" dirty="0" smtClean="0"/>
              <a:t>: </a:t>
            </a:r>
            <a:r>
              <a:rPr lang="en-CA" altLang="ja-JP" sz="2800" dirty="0"/>
              <a:t>On disparity vector constraints</a:t>
            </a:r>
            <a:endParaRPr kumimoji="1" lang="ja-JP" altLang="en-US" sz="2800" b="1" dirty="0">
              <a:latin typeface="+mj-lt"/>
            </a:endParaRP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altLang="ja-JP" dirty="0" smtClean="0"/>
              <a:t>JCT3V-C0078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ja-JP" sz="2000" dirty="0" smtClean="0">
                <a:solidFill>
                  <a:schemeClr val="bg1"/>
                </a:solidFill>
              </a:rPr>
              <a:t>O</a:t>
            </a:r>
            <a:r>
              <a:rPr lang="en-US" altLang="ja-JP" sz="2000" dirty="0">
                <a:solidFill>
                  <a:schemeClr val="bg1"/>
                </a:solidFill>
              </a:rPr>
              <a:t>. </a:t>
            </a:r>
            <a:r>
              <a:rPr lang="en-US" altLang="ja-JP" sz="2000" dirty="0" smtClean="0">
                <a:solidFill>
                  <a:schemeClr val="bg1"/>
                </a:solidFill>
              </a:rPr>
              <a:t>Nakagami</a:t>
            </a:r>
            <a:r>
              <a:rPr lang="ja-JP" altLang="en-US" sz="2000" dirty="0" smtClean="0">
                <a:solidFill>
                  <a:schemeClr val="bg1"/>
                </a:solidFill>
              </a:rPr>
              <a:t> </a:t>
            </a:r>
            <a:r>
              <a:rPr lang="en-US" altLang="ja-JP" sz="2000" dirty="0" smtClean="0">
                <a:solidFill>
                  <a:schemeClr val="bg1"/>
                </a:solidFill>
              </a:rPr>
              <a:t>and </a:t>
            </a:r>
            <a:r>
              <a:rPr lang="en-US" altLang="ja-JP" sz="2000" dirty="0">
                <a:solidFill>
                  <a:schemeClr val="bg1"/>
                </a:solidFill>
              </a:rPr>
              <a:t>T. </a:t>
            </a:r>
            <a:r>
              <a:rPr lang="en-US" altLang="ja-JP" sz="2000" dirty="0" smtClean="0">
                <a:solidFill>
                  <a:schemeClr val="bg1"/>
                </a:solidFill>
              </a:rPr>
              <a:t>Suzuki</a:t>
            </a:r>
            <a:endParaRPr lang="en-US" altLang="ja-JP" sz="2000" dirty="0">
              <a:solidFill>
                <a:schemeClr val="bg1"/>
              </a:solidFill>
            </a:endParaRPr>
          </a:p>
          <a:p>
            <a:r>
              <a:rPr lang="en-US" altLang="ja-JP" sz="2000" dirty="0"/>
              <a:t>Sony </a:t>
            </a:r>
            <a:r>
              <a:rPr lang="en-US" altLang="ja-JP" sz="2000" dirty="0" smtClean="0"/>
              <a:t>Corporation</a:t>
            </a:r>
            <a:endParaRPr kumimoji="1" lang="ja-JP" altLang="en-US" sz="2000" dirty="0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A" altLang="ja-JP" b="1" dirty="0" smtClean="0"/>
              <a:t>Joint </a:t>
            </a:r>
            <a:r>
              <a:rPr lang="en-CA" altLang="ja-JP" b="1" dirty="0"/>
              <a:t>Collaborative Team on 3D Video Coding Extension </a:t>
            </a:r>
            <a:r>
              <a:rPr lang="en-CA" altLang="ja-JP" b="1" dirty="0" smtClean="0"/>
              <a:t>Development of </a:t>
            </a:r>
            <a:r>
              <a:rPr lang="en-CA" altLang="ja-JP" b="1" dirty="0" err="1"/>
              <a:t>ITU</a:t>
            </a:r>
            <a:r>
              <a:rPr lang="en-CA" altLang="ja-JP" b="1" dirty="0"/>
              <a:t>-T </a:t>
            </a:r>
            <a:r>
              <a:rPr lang="en-CA" altLang="ja-JP" b="1" dirty="0" err="1"/>
              <a:t>SG</a:t>
            </a:r>
            <a:r>
              <a:rPr lang="en-CA" altLang="ja-JP" b="1" dirty="0"/>
              <a:t> 16 WP 3 and ISO/</a:t>
            </a:r>
            <a:r>
              <a:rPr lang="en-CA" altLang="ja-JP" b="1" dirty="0" err="1"/>
              <a:t>IEC</a:t>
            </a:r>
            <a:r>
              <a:rPr lang="en-CA" altLang="ja-JP" b="1" dirty="0"/>
              <a:t> </a:t>
            </a:r>
            <a:r>
              <a:rPr lang="en-CA" altLang="ja-JP" b="1" dirty="0" err="1"/>
              <a:t>JTC</a:t>
            </a:r>
            <a:r>
              <a:rPr lang="en-CA" altLang="ja-JP" b="1" dirty="0"/>
              <a:t> 1/SC 29/</a:t>
            </a:r>
            <a:r>
              <a:rPr lang="en-CA" altLang="ja-JP" b="1" dirty="0" err="1"/>
              <a:t>WG</a:t>
            </a:r>
            <a:r>
              <a:rPr lang="en-CA" altLang="ja-JP" b="1" dirty="0"/>
              <a:t> 11</a:t>
            </a:r>
            <a:endParaRPr lang="ja-JP" altLang="ja-JP" dirty="0"/>
          </a:p>
          <a:p>
            <a:r>
              <a:rPr lang="en-CA" altLang="ja-JP" dirty="0"/>
              <a:t>3rd Meeting: Geneva, CH, 17–23 Jan. 2013</a:t>
            </a:r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0" y="6534150"/>
            <a:ext cx="252413" cy="2159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043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439162" y="2444435"/>
            <a:ext cx="4087644" cy="14430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1488206" y="2596836"/>
            <a:ext cx="1988496" cy="762000"/>
          </a:xfrm>
          <a:prstGeom prst="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800" dirty="0"/>
          </a:p>
        </p:txBody>
      </p:sp>
      <p:sp>
        <p:nvSpPr>
          <p:cNvPr id="2" name="Rectangle 1"/>
          <p:cNvSpPr/>
          <p:nvPr/>
        </p:nvSpPr>
        <p:spPr>
          <a:xfrm>
            <a:off x="1609802" y="2701003"/>
            <a:ext cx="762000" cy="533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base view0</a:t>
            </a:r>
            <a:endParaRPr kumimoji="1" lang="ja-JP" alt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55006" y="2701003"/>
            <a:ext cx="762000" cy="533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dep.</a:t>
            </a:r>
          </a:p>
          <a:p>
            <a:pPr algn="ctr"/>
            <a:r>
              <a:rPr kumimoji="1" lang="en-US" altLang="ja-JP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view1</a:t>
            </a:r>
            <a:endParaRPr kumimoji="1" lang="ja-JP" alt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21806" y="2701003"/>
            <a:ext cx="762000" cy="533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dep.</a:t>
            </a:r>
          </a:p>
          <a:p>
            <a:pPr algn="ctr"/>
            <a:r>
              <a:rPr kumimoji="1" lang="en-US" altLang="ja-JP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view2</a:t>
            </a:r>
            <a:endParaRPr kumimoji="1" lang="ja-JP" alt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12406" y="2701003"/>
            <a:ext cx="762000" cy="533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dep.</a:t>
            </a:r>
          </a:p>
          <a:p>
            <a:pPr algn="ctr"/>
            <a:r>
              <a:rPr kumimoji="1" lang="en-US" altLang="ja-JP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view3</a:t>
            </a:r>
            <a:endParaRPr kumimoji="1" lang="ja-JP" alt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726074" y="3508951"/>
            <a:ext cx="1772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sz="1800" i="1" dirty="0" smtClean="0">
                <a:latin typeface="Times New Roman" pitchFamily="18" charset="0"/>
                <a:cs typeface="Times New Roman" pitchFamily="18" charset="0"/>
              </a:rPr>
              <a:t>Multiview profile</a:t>
            </a:r>
            <a:endParaRPr kumimoji="1" lang="ja-JP" altLang="en-US" sz="1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88206" y="4501836"/>
            <a:ext cx="1939452" cy="11105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800" dirty="0"/>
          </a:p>
        </p:txBody>
      </p:sp>
      <p:sp>
        <p:nvSpPr>
          <p:cNvPr id="11" name="Rectangle 10"/>
          <p:cNvSpPr/>
          <p:nvPr/>
        </p:nvSpPr>
        <p:spPr>
          <a:xfrm>
            <a:off x="1582240" y="4654236"/>
            <a:ext cx="762000" cy="533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base view0</a:t>
            </a:r>
            <a:endParaRPr kumimoji="1" lang="ja-JP" alt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55006" y="4644986"/>
            <a:ext cx="762000" cy="533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dep.</a:t>
            </a:r>
          </a:p>
          <a:p>
            <a:pPr algn="ctr"/>
            <a:r>
              <a:rPr kumimoji="1" lang="en-US" altLang="ja-JP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view1</a:t>
            </a:r>
            <a:endParaRPr kumimoji="1" lang="ja-JP" altLang="en-US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28836" y="5243078"/>
            <a:ext cx="1430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sz="1800" i="1" dirty="0" smtClean="0">
                <a:latin typeface="Times New Roman" pitchFamily="18" charset="0"/>
                <a:cs typeface="Times New Roman" pitchFamily="18" charset="0"/>
              </a:rPr>
              <a:t>Stereo profile</a:t>
            </a:r>
            <a:endParaRPr kumimoji="1" lang="ja-JP" altLang="en-US" sz="18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433410" y="3508951"/>
            <a:ext cx="0" cy="8888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644997" y="4920936"/>
            <a:ext cx="45640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latin typeface="Times New Roman" pitchFamily="18" charset="0"/>
                <a:cs typeface="Times New Roman" pitchFamily="18" charset="0"/>
              </a:rPr>
              <a:t>Bitstream level transcode is possible </a:t>
            </a:r>
          </a:p>
          <a:p>
            <a:r>
              <a:rPr kumimoji="1" lang="en-US" altLang="ja-JP" sz="180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altLang="ja-JP" sz="1800" dirty="0" err="1" smtClean="0">
                <a:latin typeface="Times New Roman" pitchFamily="18" charset="0"/>
                <a:cs typeface="Times New Roman" pitchFamily="18" charset="0"/>
              </a:rPr>
              <a:t>disparity_vector_constraint_flag</a:t>
            </a:r>
            <a:r>
              <a:rPr lang="en-US" altLang="ja-JP" sz="1800" dirty="0" smtClean="0">
                <a:latin typeface="Times New Roman" pitchFamily="18" charset="0"/>
                <a:cs typeface="Times New Roman" pitchFamily="18" charset="0"/>
              </a:rPr>
              <a:t> is equal to 1</a:t>
            </a:r>
            <a:endParaRPr kumimoji="1" lang="ja-JP" alt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44240" y="1545930"/>
            <a:ext cx="5029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 smtClean="0">
                <a:latin typeface="Times New Roman" pitchFamily="18" charset="0"/>
                <a:cs typeface="Times New Roman" pitchFamily="18" charset="0"/>
              </a:rPr>
              <a:t>Without the flag, only encoders know the constraint </a:t>
            </a:r>
          </a:p>
          <a:p>
            <a:r>
              <a:rPr kumimoji="1" lang="en-US" altLang="ja-JP" sz="1800" dirty="0" smtClean="0">
                <a:latin typeface="Times New Roman" pitchFamily="18" charset="0"/>
                <a:cs typeface="Times New Roman" pitchFamily="18" charset="0"/>
              </a:rPr>
              <a:t>in Multiview profile.</a:t>
            </a:r>
            <a:endParaRPr kumimoji="1" lang="ja-JP" alt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Straight Arrow Connector 22"/>
          <p:cNvCxnSpPr>
            <a:stCxn id="21" idx="2"/>
            <a:endCxn id="3" idx="0"/>
          </p:cNvCxnSpPr>
          <p:nvPr/>
        </p:nvCxnSpPr>
        <p:spPr>
          <a:xfrm flipH="1">
            <a:off x="2936006" y="2192261"/>
            <a:ext cx="1922897" cy="508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1" idx="2"/>
            <a:endCxn id="4" idx="0"/>
          </p:cNvCxnSpPr>
          <p:nvPr/>
        </p:nvCxnSpPr>
        <p:spPr>
          <a:xfrm flipH="1">
            <a:off x="4002806" y="2192261"/>
            <a:ext cx="856097" cy="508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1" idx="2"/>
            <a:endCxn id="5" idx="0"/>
          </p:cNvCxnSpPr>
          <p:nvPr/>
        </p:nvCxnSpPr>
        <p:spPr>
          <a:xfrm>
            <a:off x="4858903" y="2192261"/>
            <a:ext cx="134503" cy="508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altLang="ja-JP" sz="2800" dirty="0" smtClean="0"/>
              <a:t/>
            </a:r>
            <a:br>
              <a:rPr lang="en-CA" altLang="ja-JP" sz="2800" dirty="0" smtClean="0"/>
            </a:br>
            <a:r>
              <a:rPr lang="en-CA" altLang="ja-JP" sz="2800" dirty="0" err="1" smtClean="0"/>
              <a:t>SPS</a:t>
            </a:r>
            <a:r>
              <a:rPr lang="en-CA" altLang="ja-JP" sz="2800" dirty="0" smtClean="0"/>
              <a:t> flag for bitstream </a:t>
            </a:r>
            <a:r>
              <a:rPr lang="en-CA" altLang="ja-JP" sz="2800" dirty="0"/>
              <a:t>level transcoding from Multiview to Stereo </a:t>
            </a:r>
            <a:r>
              <a:rPr lang="en-CA" altLang="ja-JP" sz="2800" dirty="0" smtClean="0"/>
              <a:t>profile</a:t>
            </a:r>
            <a:endParaRPr kumimoji="1" lang="ja-JP" altLang="en-US" sz="28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JCT3V-C0078</a:t>
            </a:r>
            <a:endParaRPr lang="ja-JP" alt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10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0631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800" dirty="0" smtClean="0"/>
              <a:t>Summary</a:t>
            </a:r>
            <a:endParaRPr kumimoji="1" lang="ja-JP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998" y="1224000"/>
            <a:ext cx="7805011" cy="363424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ja-JP" sz="2000" dirty="0" smtClean="0"/>
              <a:t>Background</a:t>
            </a:r>
          </a:p>
          <a:p>
            <a:pPr lvl="1">
              <a:lnSpc>
                <a:spcPct val="120000"/>
              </a:lnSpc>
            </a:pPr>
            <a:r>
              <a:rPr lang="en-US" altLang="ja-JP" sz="1400" dirty="0" smtClean="0"/>
              <a:t>Coding </a:t>
            </a:r>
            <a:r>
              <a:rPr lang="en-US" altLang="ja-JP" sz="1400" dirty="0"/>
              <a:t>efficiency impact of disparity vector </a:t>
            </a:r>
            <a:r>
              <a:rPr lang="en-US" altLang="ja-JP" sz="1400" dirty="0" smtClean="0"/>
              <a:t>constraint </a:t>
            </a:r>
            <a:r>
              <a:rPr lang="en-US" altLang="ja-JP" sz="1400" dirty="0"/>
              <a:t>is studied for input video having vertical offset as AHG13 activity. </a:t>
            </a:r>
            <a:endParaRPr lang="en-US" altLang="ja-JP" sz="1400" dirty="0" smtClean="0"/>
          </a:p>
          <a:p>
            <a:pPr>
              <a:lnSpc>
                <a:spcPct val="120000"/>
              </a:lnSpc>
            </a:pPr>
            <a:r>
              <a:rPr lang="en-US" altLang="ja-JP" sz="2000" dirty="0" smtClean="0"/>
              <a:t>Results</a:t>
            </a:r>
          </a:p>
          <a:p>
            <a:pPr lvl="1">
              <a:lnSpc>
                <a:spcPct val="120000"/>
              </a:lnSpc>
            </a:pPr>
            <a:r>
              <a:rPr lang="en-US" altLang="ja-JP" sz="1400" dirty="0" smtClean="0"/>
              <a:t>If </a:t>
            </a:r>
            <a:r>
              <a:rPr lang="en-US" altLang="ja-JP" sz="1400" dirty="0"/>
              <a:t>the </a:t>
            </a:r>
            <a:r>
              <a:rPr lang="en-US" altLang="ja-JP" sz="1400" dirty="0" smtClean="0"/>
              <a:t>offset</a:t>
            </a:r>
            <a:r>
              <a:rPr lang="ja-JP" altLang="en-US" sz="1400" dirty="0" smtClean="0"/>
              <a:t> </a:t>
            </a:r>
            <a:r>
              <a:rPr lang="en-US" altLang="ja-JP" sz="1400" dirty="0" smtClean="0"/>
              <a:t>of input </a:t>
            </a:r>
            <a:r>
              <a:rPr lang="en-US" altLang="ja-JP" sz="1400" dirty="0"/>
              <a:t>is smaller than the </a:t>
            </a:r>
            <a:r>
              <a:rPr lang="en-US" altLang="ja-JP" sz="1400" dirty="0" smtClean="0"/>
              <a:t>constraint, BD-rate </a:t>
            </a:r>
            <a:r>
              <a:rPr lang="en-US" altLang="ja-JP" sz="1400" dirty="0"/>
              <a:t>difference is 0.0% in </a:t>
            </a:r>
            <a:r>
              <a:rPr lang="en-US" altLang="ja-JP" sz="1400" dirty="0" smtClean="0"/>
              <a:t>total. </a:t>
            </a:r>
          </a:p>
          <a:p>
            <a:pPr lvl="1">
              <a:lnSpc>
                <a:spcPct val="120000"/>
              </a:lnSpc>
            </a:pPr>
            <a:r>
              <a:rPr lang="en-US" altLang="ja-JP" sz="1400" dirty="0" smtClean="0"/>
              <a:t>Otherwise,</a:t>
            </a:r>
            <a:r>
              <a:rPr lang="ja-JP" altLang="en-US" sz="1400" dirty="0" smtClean="0"/>
              <a:t> </a:t>
            </a:r>
            <a:r>
              <a:rPr lang="en-US" altLang="ja-JP" sz="1400" dirty="0" smtClean="0"/>
              <a:t>the </a:t>
            </a:r>
            <a:r>
              <a:rPr lang="en-US" altLang="ja-JP" sz="1400" dirty="0"/>
              <a:t>difference is more than about 40</a:t>
            </a:r>
            <a:r>
              <a:rPr lang="en-US" altLang="ja-JP" sz="1400" dirty="0" smtClean="0"/>
              <a:t>%.</a:t>
            </a:r>
            <a:endParaRPr lang="ja-JP" altLang="ja-JP" sz="1400" dirty="0"/>
          </a:p>
          <a:p>
            <a:pPr>
              <a:lnSpc>
                <a:spcPct val="120000"/>
              </a:lnSpc>
            </a:pPr>
            <a:r>
              <a:rPr lang="en-US" altLang="ja-JP" sz="2000" dirty="0" smtClean="0"/>
              <a:t>Proposal</a:t>
            </a:r>
          </a:p>
          <a:p>
            <a:pPr lvl="1">
              <a:lnSpc>
                <a:spcPct val="120000"/>
              </a:lnSpc>
            </a:pPr>
            <a:r>
              <a:rPr lang="en-US" altLang="ja-JP" sz="1400" dirty="0" smtClean="0"/>
              <a:t>To </a:t>
            </a:r>
            <a:r>
              <a:rPr lang="en-US" altLang="ja-JP" sz="1400" dirty="0"/>
              <a:t>define two profiles as </a:t>
            </a:r>
            <a:r>
              <a:rPr lang="en-US" altLang="ja-JP" sz="1400" dirty="0" err="1" smtClean="0"/>
              <a:t>MVC</a:t>
            </a:r>
            <a:r>
              <a:rPr lang="en-US" altLang="ja-JP" sz="1400" dirty="0" smtClean="0"/>
              <a:t>; Stereo-profile </a:t>
            </a:r>
            <a:r>
              <a:rPr lang="en-US" altLang="ja-JP" sz="1400" dirty="0"/>
              <a:t>and </a:t>
            </a:r>
            <a:r>
              <a:rPr lang="en-US" altLang="ja-JP" sz="1400" dirty="0" smtClean="0"/>
              <a:t>Multi-view </a:t>
            </a:r>
            <a:r>
              <a:rPr lang="en-US" altLang="ja-JP" sz="1400" dirty="0"/>
              <a:t>profile, where the disparity vector </a:t>
            </a:r>
            <a:r>
              <a:rPr lang="en-US" altLang="ja-JP" sz="1400" dirty="0" smtClean="0"/>
              <a:t>constraint is </a:t>
            </a:r>
            <a:r>
              <a:rPr lang="en-US" altLang="ja-JP" sz="1400" dirty="0"/>
              <a:t>mandated in the former but not mandated in the latter</a:t>
            </a:r>
            <a:r>
              <a:rPr lang="en-US" altLang="ja-JP" sz="1400" dirty="0" smtClean="0"/>
              <a:t>.</a:t>
            </a:r>
          </a:p>
          <a:p>
            <a:pPr lvl="1">
              <a:lnSpc>
                <a:spcPct val="120000"/>
              </a:lnSpc>
            </a:pPr>
            <a:r>
              <a:rPr lang="en-US" altLang="ja-JP" sz="1400" dirty="0" smtClean="0"/>
              <a:t>Regarding </a:t>
            </a:r>
            <a:r>
              <a:rPr lang="en-US" altLang="ja-JP" sz="1400" dirty="0"/>
              <a:t>the constraint value, </a:t>
            </a:r>
            <a:r>
              <a:rPr lang="en-US" altLang="ja-JP" sz="1400" dirty="0" smtClean="0"/>
              <a:t>fixed value 56 in pixel </a:t>
            </a:r>
            <a:r>
              <a:rPr lang="en-US" altLang="ja-JP" sz="1400" dirty="0"/>
              <a:t>is </a:t>
            </a:r>
            <a:r>
              <a:rPr lang="en-US" altLang="ja-JP" sz="1400" dirty="0" smtClean="0"/>
              <a:t>proposed.</a:t>
            </a:r>
            <a:endParaRPr lang="ja-JP" altLang="ja-JP" sz="1400" dirty="0"/>
          </a:p>
          <a:p>
            <a:pPr lvl="1">
              <a:lnSpc>
                <a:spcPct val="120000"/>
              </a:lnSpc>
            </a:pPr>
            <a:r>
              <a:rPr lang="en-US" altLang="ja-JP" sz="1400" dirty="0" smtClean="0"/>
              <a:t>Add a 1-bit </a:t>
            </a:r>
            <a:r>
              <a:rPr lang="en-US" altLang="ja-JP" sz="1400" dirty="0"/>
              <a:t>sequence level flag in SPS </a:t>
            </a:r>
            <a:r>
              <a:rPr lang="en-US" altLang="ja-JP" sz="1400" dirty="0" smtClean="0"/>
              <a:t>extension to </a:t>
            </a:r>
            <a:r>
              <a:rPr lang="en-US" altLang="ja-JP" sz="1400" dirty="0"/>
              <a:t>clarify the </a:t>
            </a:r>
            <a:r>
              <a:rPr lang="en-US" altLang="ja-JP" sz="1400" dirty="0" smtClean="0"/>
              <a:t>constraint.</a:t>
            </a:r>
            <a:endParaRPr lang="ja-JP" altLang="ja-JP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JCT3V-C0078</a:t>
            </a:r>
            <a:endParaRPr lang="ja-JP" alt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345803" y="4931415"/>
            <a:ext cx="2536071" cy="1274925"/>
            <a:chOff x="6743135" y="1628800"/>
            <a:chExt cx="2005329" cy="1008112"/>
          </a:xfrm>
        </p:grpSpPr>
        <p:sp>
          <p:nvSpPr>
            <p:cNvPr id="7" name="Rectangle 6"/>
            <p:cNvSpPr/>
            <p:nvPr/>
          </p:nvSpPr>
          <p:spPr>
            <a:xfrm>
              <a:off x="6804248" y="1988840"/>
              <a:ext cx="792088" cy="64807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956376" y="1988840"/>
              <a:ext cx="792088" cy="6480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>
              <a:off x="7090156" y="2222866"/>
              <a:ext cx="1154252" cy="4500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Up-Down Arrow 9"/>
            <p:cNvSpPr/>
            <p:nvPr/>
          </p:nvSpPr>
          <p:spPr>
            <a:xfrm>
              <a:off x="6985145" y="2155029"/>
              <a:ext cx="105011" cy="180020"/>
            </a:xfrm>
            <a:prstGeom prst="upDown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743135" y="1628800"/>
              <a:ext cx="8835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Base</a:t>
              </a:r>
              <a:r>
                <a:rPr kumimoji="1" lang="ja-JP" altLang="en-US" sz="1200" dirty="0" smtClean="0"/>
                <a:t> </a:t>
              </a:r>
              <a:r>
                <a:rPr kumimoji="1" lang="en-US" altLang="ja-JP" sz="1200" dirty="0" smtClean="0"/>
                <a:t>view</a:t>
              </a:r>
              <a:endParaRPr kumimoji="1" lang="ja-JP" altLang="en-US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10634" y="1628800"/>
              <a:ext cx="8146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err="1" smtClean="0"/>
                <a:t>Dep.view</a:t>
              </a:r>
              <a:endParaRPr kumimoji="1" lang="ja-JP" altLang="en-US" sz="12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394173" y="5865055"/>
            <a:ext cx="15968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DV Constraint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13476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Background: Disparity vector constraint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999" y="1224000"/>
            <a:ext cx="8122728" cy="3976153"/>
          </a:xfrm>
        </p:spPr>
        <p:txBody>
          <a:bodyPr/>
          <a:lstStyle/>
          <a:p>
            <a:r>
              <a:rPr kumimoji="1" lang="en-US" altLang="ja-JP" sz="2000" dirty="0" smtClean="0"/>
              <a:t>In order to enable parallel decoding of base and dependent views, it is proposed to constrain vertical component of disparity vector.</a:t>
            </a:r>
          </a:p>
          <a:p>
            <a:r>
              <a:rPr lang="en-US" altLang="ja-JP" sz="2000" dirty="0" smtClean="0"/>
              <a:t>In the last meeting, coding efficiency impact for input having </a:t>
            </a:r>
            <a:r>
              <a:rPr lang="en-US" altLang="ja-JP" sz="2000" dirty="0"/>
              <a:t>vertical </a:t>
            </a:r>
            <a:r>
              <a:rPr lang="en-US" altLang="ja-JP" sz="2000" dirty="0" smtClean="0"/>
              <a:t>offset was questioned.</a:t>
            </a:r>
          </a:p>
          <a:p>
            <a:r>
              <a:rPr lang="en-US" altLang="ja-JP" sz="2000" dirty="0"/>
              <a:t>The </a:t>
            </a:r>
            <a:r>
              <a:rPr lang="en-US" altLang="ja-JP" sz="2000" dirty="0" smtClean="0"/>
              <a:t>impact of </a:t>
            </a:r>
            <a:r>
              <a:rPr lang="en-US" altLang="ja-JP" sz="2000" dirty="0"/>
              <a:t>the </a:t>
            </a:r>
            <a:r>
              <a:rPr lang="en-US" altLang="ja-JP" sz="2000" dirty="0" smtClean="0"/>
              <a:t>constraint is tested </a:t>
            </a:r>
            <a:r>
              <a:rPr lang="en-US" altLang="ja-JP" sz="2000" dirty="0"/>
              <a:t>on HTM5.1 by changing following configuration parameters.</a:t>
            </a:r>
          </a:p>
          <a:p>
            <a:pPr lvl="1"/>
            <a:r>
              <a:rPr lang="en-US" altLang="ja-JP" sz="1600" i="1" dirty="0" err="1"/>
              <a:t>DisparitySearchRangeRestriction</a:t>
            </a:r>
            <a:r>
              <a:rPr lang="en-US" altLang="ja-JP" sz="1600" i="1" dirty="0"/>
              <a:t> and </a:t>
            </a:r>
            <a:r>
              <a:rPr lang="en-US" altLang="ja-JP" sz="1600" i="1" dirty="0" err="1"/>
              <a:t>VerticalDisparitySearchRange</a:t>
            </a:r>
            <a:endParaRPr lang="en-US" altLang="ja-JP" sz="1600" i="1" dirty="0"/>
          </a:p>
          <a:p>
            <a:endParaRPr lang="en-US" altLang="ja-JP" sz="2000" dirty="0" smtClean="0"/>
          </a:p>
          <a:p>
            <a:r>
              <a:rPr kumimoji="1" lang="en-US" altLang="ja-JP" sz="2000" i="1" dirty="0" smtClean="0"/>
              <a:t>Related documents: JCT3V-B0037 and B0112.</a:t>
            </a:r>
            <a:endParaRPr kumimoji="1" lang="ja-JP" altLang="en-US" sz="20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JCT3V-C0078</a:t>
            </a:r>
            <a:endParaRPr lang="ja-JP" alt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345803" y="4931415"/>
            <a:ext cx="2536071" cy="1274925"/>
            <a:chOff x="6743135" y="1628800"/>
            <a:chExt cx="2005329" cy="1008112"/>
          </a:xfrm>
        </p:grpSpPr>
        <p:sp>
          <p:nvSpPr>
            <p:cNvPr id="7" name="Rectangle 6"/>
            <p:cNvSpPr/>
            <p:nvPr/>
          </p:nvSpPr>
          <p:spPr>
            <a:xfrm>
              <a:off x="6804248" y="1988840"/>
              <a:ext cx="792088" cy="64807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956376" y="1988840"/>
              <a:ext cx="792088" cy="6480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>
              <a:off x="7090156" y="2222866"/>
              <a:ext cx="1154252" cy="4500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Up-Down Arrow 9"/>
            <p:cNvSpPr/>
            <p:nvPr/>
          </p:nvSpPr>
          <p:spPr>
            <a:xfrm>
              <a:off x="6985145" y="2155029"/>
              <a:ext cx="105011" cy="180020"/>
            </a:xfrm>
            <a:prstGeom prst="upDown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743135" y="1628800"/>
              <a:ext cx="8835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Base</a:t>
              </a:r>
              <a:r>
                <a:rPr kumimoji="1" lang="ja-JP" altLang="en-US" sz="1200" dirty="0" smtClean="0"/>
                <a:t> </a:t>
              </a:r>
              <a:r>
                <a:rPr kumimoji="1" lang="en-US" altLang="ja-JP" sz="1200" dirty="0" smtClean="0"/>
                <a:t>view</a:t>
              </a:r>
              <a:endParaRPr kumimoji="1" lang="ja-JP" altLang="en-US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10634" y="1628800"/>
              <a:ext cx="8146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err="1" smtClean="0"/>
                <a:t>Dep.view</a:t>
              </a:r>
              <a:endParaRPr kumimoji="1" lang="ja-JP" altLang="en-US" sz="12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394173" y="5865055"/>
            <a:ext cx="15968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DV Constraint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3930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2800" dirty="0" smtClean="0"/>
              <a:t>DV constraint and p</a:t>
            </a:r>
            <a:r>
              <a:rPr kumimoji="1" lang="en-US" altLang="ja-JP" sz="2800" dirty="0" smtClean="0"/>
              <a:t>arallel decode functionality</a:t>
            </a:r>
            <a:endParaRPr kumimoji="1" lang="ja-JP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000" dirty="0" smtClean="0"/>
              <a:t>This contribution proposes 56 in pixel as DV constraint. </a:t>
            </a:r>
            <a:r>
              <a:rPr lang="ja-JP" altLang="en-US" sz="2000" dirty="0" smtClean="0"/>
              <a:t> </a:t>
            </a:r>
            <a:endParaRPr lang="en-US" altLang="ja-JP" sz="2000" dirty="0" smtClean="0"/>
          </a:p>
          <a:p>
            <a:r>
              <a:rPr lang="en-US" altLang="ja-JP" sz="2000" dirty="0" smtClean="0"/>
              <a:t>For a disparity vector DV=(</a:t>
            </a:r>
            <a:r>
              <a:rPr lang="en-US" altLang="ja-JP" sz="2000" dirty="0" err="1" smtClean="0"/>
              <a:t>DVx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DVy</a:t>
            </a:r>
            <a:r>
              <a:rPr lang="en-US" altLang="ja-JP" sz="2000" dirty="0" smtClean="0"/>
              <a:t>)</a:t>
            </a:r>
          </a:p>
          <a:p>
            <a:pPr marL="0" indent="0">
              <a:buNone/>
            </a:pPr>
            <a:r>
              <a:rPr lang="en-US" altLang="ja-JP" sz="2000" dirty="0" smtClean="0"/>
              <a:t>         ABS(</a:t>
            </a:r>
            <a:r>
              <a:rPr lang="en-US" altLang="ja-JP" sz="2000" dirty="0" err="1" smtClean="0"/>
              <a:t>DVy</a:t>
            </a:r>
            <a:r>
              <a:rPr lang="en-US" altLang="ja-JP" sz="2000" dirty="0" smtClean="0"/>
              <a:t>) </a:t>
            </a:r>
            <a:r>
              <a:rPr lang="ja-JP" altLang="en-US" sz="2000" dirty="0" smtClean="0"/>
              <a:t>≦ </a:t>
            </a:r>
            <a:r>
              <a:rPr lang="en-US" altLang="ja-JP" sz="2000" dirty="0" smtClean="0"/>
              <a:t>56 </a:t>
            </a:r>
          </a:p>
          <a:p>
            <a:pPr marL="0" indent="0">
              <a:buNone/>
            </a:pPr>
            <a:r>
              <a:rPr lang="en-US" altLang="ja-JP" sz="2000" dirty="0" smtClean="0"/>
              <a:t>, where 56 comes from 64 (</a:t>
            </a:r>
            <a:r>
              <a:rPr lang="en-US" altLang="ja-JP" sz="2000" dirty="0">
                <a:latin typeface="Arial" pitchFamily="34" charset="0"/>
                <a:cs typeface="Arial" pitchFamily="34" charset="0"/>
              </a:rPr>
              <a:t>max LCU size</a:t>
            </a:r>
            <a:r>
              <a:rPr lang="en-US" altLang="ja-JP" sz="2000" dirty="0" smtClean="0"/>
              <a:t>) – 8 (interpolation &amp; loop filter).</a:t>
            </a:r>
            <a:endParaRPr lang="en-US" altLang="ja-JP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ja-JP" sz="2000" dirty="0" smtClean="0"/>
              <a:t>Then, it is possible to decode a dependent view in</a:t>
            </a:r>
            <a:endParaRPr lang="en-US" altLang="ja-JP" sz="2000" dirty="0"/>
          </a:p>
          <a:p>
            <a:pPr lvl="1"/>
            <a:r>
              <a:rPr lang="en-US" altLang="ja-JP" sz="2000" dirty="0"/>
              <a:t>2 </a:t>
            </a:r>
            <a:r>
              <a:rPr lang="en-US" altLang="ja-JP" sz="2000" dirty="0" err="1" smtClean="0"/>
              <a:t>LCU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line </a:t>
            </a:r>
            <a:r>
              <a:rPr lang="en-US" altLang="ja-JP" sz="2000" dirty="0"/>
              <a:t>delay </a:t>
            </a:r>
            <a:r>
              <a:rPr lang="en-US" altLang="ja-JP" sz="2000" dirty="0" smtClean="0"/>
              <a:t>for </a:t>
            </a:r>
            <a:r>
              <a:rPr lang="en-US" altLang="ja-JP" sz="2000" dirty="0" err="1"/>
              <a:t>LCU</a:t>
            </a:r>
            <a:r>
              <a:rPr lang="en-US" altLang="ja-JP" sz="2000" dirty="0"/>
              <a:t> size = 64</a:t>
            </a:r>
          </a:p>
          <a:p>
            <a:pPr lvl="1"/>
            <a:r>
              <a:rPr lang="en-US" altLang="ja-JP" sz="2000" dirty="0"/>
              <a:t>3 </a:t>
            </a:r>
            <a:r>
              <a:rPr lang="en-US" altLang="ja-JP" sz="2000" dirty="0" err="1"/>
              <a:t>LCU</a:t>
            </a:r>
            <a:r>
              <a:rPr lang="ja-JP" altLang="en-US" sz="2000" dirty="0"/>
              <a:t> </a:t>
            </a:r>
            <a:r>
              <a:rPr lang="en-US" altLang="ja-JP" sz="2000" dirty="0"/>
              <a:t>line delay </a:t>
            </a:r>
            <a:r>
              <a:rPr lang="en-US" altLang="ja-JP" sz="2000" dirty="0" smtClean="0"/>
              <a:t>for </a:t>
            </a:r>
            <a:r>
              <a:rPr lang="en-US" altLang="ja-JP" sz="2000" dirty="0" err="1"/>
              <a:t>LCU</a:t>
            </a:r>
            <a:r>
              <a:rPr lang="en-US" altLang="ja-JP" sz="2000" dirty="0"/>
              <a:t> size = 32</a:t>
            </a:r>
          </a:p>
          <a:p>
            <a:pPr lvl="1"/>
            <a:r>
              <a:rPr lang="en-US" altLang="ja-JP" sz="2000" dirty="0"/>
              <a:t>4 </a:t>
            </a:r>
            <a:r>
              <a:rPr lang="en-US" altLang="ja-JP" sz="2000" dirty="0" err="1"/>
              <a:t>LCU</a:t>
            </a:r>
            <a:r>
              <a:rPr lang="ja-JP" altLang="en-US" sz="2000" dirty="0"/>
              <a:t> </a:t>
            </a:r>
            <a:r>
              <a:rPr lang="en-US" altLang="ja-JP" sz="2000" dirty="0"/>
              <a:t>line delay </a:t>
            </a:r>
            <a:r>
              <a:rPr lang="en-US" altLang="ja-JP" sz="2000" dirty="0" smtClean="0"/>
              <a:t>for </a:t>
            </a:r>
            <a:r>
              <a:rPr lang="en-US" altLang="ja-JP" sz="2000" dirty="0"/>
              <a:t>LCU size = </a:t>
            </a:r>
            <a:r>
              <a:rPr lang="en-US" altLang="ja-JP" sz="2000" dirty="0" smtClean="0"/>
              <a:t>16</a:t>
            </a:r>
            <a:endParaRPr lang="en-US" altLang="ja-JP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JCT3V-C0078</a:t>
            </a:r>
            <a:endParaRPr lang="ja-JP" alt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345803" y="4931415"/>
            <a:ext cx="2536071" cy="1274925"/>
            <a:chOff x="6743135" y="1628800"/>
            <a:chExt cx="2005329" cy="1008112"/>
          </a:xfrm>
        </p:grpSpPr>
        <p:sp>
          <p:nvSpPr>
            <p:cNvPr id="7" name="Rectangle 6"/>
            <p:cNvSpPr/>
            <p:nvPr/>
          </p:nvSpPr>
          <p:spPr>
            <a:xfrm>
              <a:off x="6804248" y="1988840"/>
              <a:ext cx="792088" cy="64807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7956376" y="1988840"/>
              <a:ext cx="792088" cy="6480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>
              <a:off x="7090156" y="2222866"/>
              <a:ext cx="1154252" cy="4500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Up-Down Arrow 9"/>
            <p:cNvSpPr/>
            <p:nvPr/>
          </p:nvSpPr>
          <p:spPr>
            <a:xfrm>
              <a:off x="6985145" y="2155029"/>
              <a:ext cx="105011" cy="180020"/>
            </a:xfrm>
            <a:prstGeom prst="upDown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743135" y="1628800"/>
              <a:ext cx="8835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Base</a:t>
              </a:r>
              <a:r>
                <a:rPr kumimoji="1" lang="ja-JP" altLang="en-US" sz="1200" dirty="0" smtClean="0"/>
                <a:t> </a:t>
              </a:r>
              <a:r>
                <a:rPr kumimoji="1" lang="en-US" altLang="ja-JP" sz="1200" dirty="0" smtClean="0"/>
                <a:t>view</a:t>
              </a:r>
              <a:endParaRPr kumimoji="1" lang="ja-JP" altLang="en-US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10634" y="1628800"/>
              <a:ext cx="8146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err="1" smtClean="0"/>
                <a:t>Dep.view</a:t>
              </a:r>
              <a:endParaRPr kumimoji="1" lang="ja-JP" altLang="en-US" sz="12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394173" y="5865055"/>
            <a:ext cx="15968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DV Constraint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55710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1552575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2419350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00200" y="2419350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b="1" dirty="0">
                <a:latin typeface="Times New Roman" pitchFamily="18" charset="0"/>
                <a:cs typeface="Times New Roman" pitchFamily="18" charset="0"/>
              </a:rPr>
              <a:t>0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00200" y="3248025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kumimoji="1"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90800" y="2419350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b="1" dirty="0">
                <a:latin typeface="Times New Roman" pitchFamily="18" charset="0"/>
                <a:cs typeface="Times New Roman" pitchFamily="18" charset="0"/>
              </a:rPr>
              <a:t>3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81600" y="1666875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27</a:t>
            </a:r>
            <a:endParaRPr kumimoji="1"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76950" y="1666875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28</a:t>
            </a:r>
            <a:endParaRPr kumimoji="1"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972300" y="1666875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29</a:t>
            </a:r>
            <a:endParaRPr kumimoji="1"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848600" y="1666875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30</a:t>
            </a:r>
            <a:endParaRPr kumimoji="1"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267200" y="1666875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26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181600" y="2409825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47</a:t>
            </a:r>
            <a:endParaRPr kumimoji="1"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076950" y="2409825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48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972300" y="2409825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49</a:t>
            </a:r>
            <a:endParaRPr kumimoji="1"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848600" y="2409825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50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267200" y="2409825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46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181600" y="3171825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67</a:t>
            </a:r>
            <a:endParaRPr kumimoji="1"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076950" y="3171825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68</a:t>
            </a:r>
            <a:endParaRPr kumimoji="1"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972300" y="3171825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69</a:t>
            </a:r>
            <a:endParaRPr kumimoji="1"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848600" y="3171825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70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267200" y="3171825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66</a:t>
            </a:r>
            <a:endParaRPr kumimoji="1"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276475" y="5086350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171825" y="5086350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kumimoji="1"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067175" y="5086350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kumimoji="1"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943475" y="5086350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362075" y="5086350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kumimoji="1"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800725" y="5086350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kumimoji="1"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677025" y="5086350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kumimoji="1"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591425" y="5086350"/>
            <a:ext cx="762000" cy="60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View</a:t>
            </a:r>
          </a:p>
          <a:p>
            <a:pPr algn="ctr"/>
            <a:r>
              <a:rPr kumimoji="1" lang="en-US" altLang="ja-JP" sz="16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kumimoji="1" lang="ja-JP" alt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04850" y="4057650"/>
            <a:ext cx="2628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smtClean="0">
                <a:latin typeface="Times New Roman" pitchFamily="18" charset="0"/>
                <a:cs typeface="Times New Roman" pitchFamily="18" charset="0"/>
              </a:rPr>
              <a:t>Flamenco2</a:t>
            </a:r>
          </a:p>
          <a:p>
            <a:pPr algn="ctr"/>
            <a:r>
              <a:rPr lang="en-US" altLang="ja-JP" sz="1600" dirty="0" smtClean="0">
                <a:latin typeface="Times New Roman" pitchFamily="18" charset="0"/>
                <a:cs typeface="Times New Roman" pitchFamily="18" charset="0"/>
              </a:rPr>
              <a:t>(non-rectified)</a:t>
            </a:r>
            <a:endParaRPr kumimoji="1"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105400" y="4057650"/>
            <a:ext cx="2628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err="1" smtClean="0">
                <a:latin typeface="Times New Roman" pitchFamily="18" charset="0"/>
                <a:cs typeface="Times New Roman" pitchFamily="18" charset="0"/>
              </a:rPr>
              <a:t>Akko&amp;Kayo</a:t>
            </a:r>
            <a:endParaRPr kumimoji="1" lang="en-US" altLang="ja-JP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381375" y="5800725"/>
            <a:ext cx="2628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 err="1" smtClean="0">
                <a:latin typeface="Times New Roman" pitchFamily="18" charset="0"/>
                <a:cs typeface="Times New Roman" pitchFamily="18" charset="0"/>
              </a:rPr>
              <a:t>Breakdancers</a:t>
            </a:r>
            <a:endParaRPr kumimoji="1" lang="en-US" altLang="ja-JP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ja-JP" sz="1600" dirty="0" smtClean="0">
                <a:latin typeface="Times New Roman" pitchFamily="18" charset="0"/>
                <a:cs typeface="Times New Roman" pitchFamily="18" charset="0"/>
              </a:rPr>
              <a:t>(non-rectified)</a:t>
            </a:r>
            <a:endParaRPr kumimoji="1" lang="ja-JP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800" dirty="0" smtClean="0"/>
              <a:t>Test for </a:t>
            </a:r>
            <a:r>
              <a:rPr kumimoji="1" lang="en-US" altLang="ja-JP" sz="2800" dirty="0" err="1" smtClean="0"/>
              <a:t>MVC</a:t>
            </a:r>
            <a:r>
              <a:rPr kumimoji="1" lang="en-US" altLang="ja-JP" sz="2800" dirty="0" smtClean="0"/>
              <a:t> sequence</a:t>
            </a:r>
            <a:endParaRPr kumimoji="1" lang="ja-JP" altLang="en-US" sz="28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314325" y="2724150"/>
            <a:ext cx="3409950" cy="9525"/>
          </a:xfrm>
          <a:prstGeom prst="line">
            <a:avLst/>
          </a:prstGeom>
          <a:ln>
            <a:prstDash val="dash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8723" y="2061746"/>
            <a:ext cx="938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pattern1</a:t>
            </a:r>
            <a:endParaRPr kumimoji="1" lang="ja-JP" altLang="en-US" sz="16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695325" y="1838325"/>
            <a:ext cx="2552700" cy="1276350"/>
            <a:chOff x="695325" y="1838325"/>
            <a:chExt cx="2552700" cy="1276350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695325" y="1838325"/>
              <a:ext cx="1276350" cy="1276350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 flipV="1">
              <a:off x="1971675" y="1838325"/>
              <a:ext cx="1276350" cy="1276350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128723" y="3214271"/>
            <a:ext cx="938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accent1"/>
                </a:solidFill>
              </a:rPr>
              <a:t>pattern2</a:t>
            </a:r>
            <a:endParaRPr kumimoji="1" lang="ja-JP" altLang="en-US" sz="1600" dirty="0">
              <a:solidFill>
                <a:schemeClr val="accent1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 flipV="1">
            <a:off x="4226786" y="2705100"/>
            <a:ext cx="4410075" cy="9525"/>
          </a:xfrm>
          <a:prstGeom prst="line">
            <a:avLst/>
          </a:prstGeom>
          <a:ln>
            <a:prstDash val="dash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4448175" y="1800225"/>
            <a:ext cx="4048125" cy="1809750"/>
          </a:xfrm>
          <a:prstGeom prst="line">
            <a:avLst/>
          </a:prstGeom>
          <a:ln>
            <a:solidFill>
              <a:schemeClr val="accent1"/>
            </a:solidFill>
            <a:prstDash val="dash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381375" y="2061746"/>
            <a:ext cx="938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pattern1</a:t>
            </a:r>
            <a:endParaRPr kumimoji="1" lang="ja-JP" altLang="en-US" sz="1600" dirty="0"/>
          </a:p>
        </p:txBody>
      </p:sp>
      <p:sp>
        <p:nvSpPr>
          <p:cNvPr id="53" name="TextBox 52"/>
          <p:cNvSpPr txBox="1"/>
          <p:nvPr/>
        </p:nvSpPr>
        <p:spPr>
          <a:xfrm>
            <a:off x="4226786" y="1227892"/>
            <a:ext cx="938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chemeClr val="accent1"/>
                </a:solidFill>
              </a:rPr>
              <a:t>pattern2</a:t>
            </a:r>
            <a:endParaRPr kumimoji="1" lang="ja-JP" altLang="en-US" sz="1600" dirty="0">
              <a:solidFill>
                <a:schemeClr val="accent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JCT3V-C0078</a:t>
            </a:r>
            <a:endParaRPr lang="ja-JP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6874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AHG13 </a:t>
            </a:r>
            <a:r>
              <a:rPr lang="en-US" altLang="ja-JP" dirty="0" smtClean="0"/>
              <a:t>software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6000" y="1224000"/>
            <a:ext cx="8352000" cy="326227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70000"/>
              </a:lnSpc>
            </a:pPr>
            <a:r>
              <a:rPr lang="en-US" altLang="ja-JP" dirty="0" smtClean="0"/>
              <a:t>It is based on HTM5.1 and has a </a:t>
            </a:r>
            <a:r>
              <a:rPr lang="en-US" altLang="ja-JP" dirty="0"/>
              <a:t>functionality to shift input image of dependent view in a vertical direction before encode</a:t>
            </a:r>
            <a:r>
              <a:rPr lang="en-US" altLang="ja-JP" dirty="0" smtClean="0"/>
              <a:t>.</a:t>
            </a:r>
          </a:p>
          <a:p>
            <a:pPr lvl="1">
              <a:lnSpc>
                <a:spcPct val="170000"/>
              </a:lnSpc>
            </a:pPr>
            <a:r>
              <a:rPr lang="en-US" altLang="ja-JP" sz="2000" dirty="0"/>
              <a:t>The shift parameter can be set from configuration file</a:t>
            </a:r>
            <a:r>
              <a:rPr lang="en-US" altLang="ja-JP" sz="2000" dirty="0" smtClean="0"/>
              <a:t>. (</a:t>
            </a:r>
            <a:r>
              <a:rPr lang="en-US" altLang="ja-JP" sz="2000" i="1" dirty="0" err="1" smtClean="0"/>
              <a:t>VerticalShiftValueinPixel</a:t>
            </a:r>
            <a:r>
              <a:rPr lang="en-US" altLang="ja-JP" sz="2000" i="1" dirty="0" smtClean="0"/>
              <a:t> </a:t>
            </a:r>
            <a:r>
              <a:rPr lang="en-US" altLang="ja-JP" sz="2000" i="1" dirty="0"/>
              <a:t>: </a:t>
            </a:r>
            <a:r>
              <a:rPr lang="en-US" altLang="ja-JP" sz="2000" i="1" dirty="0" smtClean="0"/>
              <a:t>X </a:t>
            </a:r>
            <a:endParaRPr lang="en-US" altLang="ja-JP" sz="2000" dirty="0" smtClean="0"/>
          </a:p>
          <a:p>
            <a:pPr>
              <a:lnSpc>
                <a:spcPct val="170000"/>
              </a:lnSpc>
            </a:pPr>
            <a:r>
              <a:rPr lang="en-US" altLang="ja-JP" dirty="0" smtClean="0"/>
              <a:t>It was </a:t>
            </a:r>
            <a:r>
              <a:rPr lang="en-US" altLang="ja-JP" dirty="0"/>
              <a:t>released in the JCT3V </a:t>
            </a:r>
            <a:r>
              <a:rPr lang="en-US" altLang="ja-JP" dirty="0" smtClean="0"/>
              <a:t>reflector on 13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 Dec 2012.</a:t>
            </a:r>
          </a:p>
          <a:p>
            <a:pPr lvl="1">
              <a:lnSpc>
                <a:spcPct val="170000"/>
              </a:lnSpc>
            </a:pPr>
            <a:r>
              <a:rPr lang="en-US" altLang="ja-JP" sz="1800" dirty="0" smtClean="0"/>
              <a:t>Sharp, </a:t>
            </a:r>
            <a:r>
              <a:rPr lang="en-US" altLang="ja-JP" sz="1800" dirty="0" err="1" smtClean="0"/>
              <a:t>MediaTek</a:t>
            </a:r>
            <a:r>
              <a:rPr lang="en-US" altLang="ja-JP" sz="1800" dirty="0" smtClean="0"/>
              <a:t> and Sony did a cross check for the software before release.</a:t>
            </a:r>
          </a:p>
          <a:p>
            <a:pPr>
              <a:lnSpc>
                <a:spcPct val="170000"/>
              </a:lnSpc>
            </a:pPr>
            <a:r>
              <a:rPr lang="en-US" altLang="ja-JP" sz="2600" dirty="0" smtClean="0"/>
              <a:t>CTC sequence with artificial offset is studied using the software.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JCT3V-C0078</a:t>
            </a:r>
            <a:endParaRPr lang="ja-JP" altLang="en-US" dirty="0"/>
          </a:p>
        </p:txBody>
      </p:sp>
      <p:sp>
        <p:nvSpPr>
          <p:cNvPr id="6" name="Rectangle 5"/>
          <p:cNvSpPr/>
          <p:nvPr/>
        </p:nvSpPr>
        <p:spPr>
          <a:xfrm>
            <a:off x="4123450" y="5022265"/>
            <a:ext cx="1428750" cy="9906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View 0</a:t>
            </a:r>
            <a:endParaRPr kumimoji="1" lang="ja-JP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2227975" y="5022265"/>
            <a:ext cx="1428750" cy="990600"/>
          </a:xfrm>
          <a:prstGeom prst="rect">
            <a:avLst/>
          </a:prstGeom>
          <a:solidFill>
            <a:srgbClr val="B7BDBD"/>
          </a:solidFill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View1</a:t>
            </a:r>
            <a:endParaRPr kumimoji="1" lang="ja-JP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6066550" y="5022265"/>
            <a:ext cx="1428750" cy="990600"/>
          </a:xfrm>
          <a:prstGeom prst="rect">
            <a:avLst/>
          </a:prstGeom>
          <a:solidFill>
            <a:srgbClr val="B7BDBD"/>
          </a:solidFill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View2</a:t>
            </a:r>
            <a:endParaRPr kumimoji="1" lang="ja-JP" altLang="en-US" dirty="0"/>
          </a:p>
        </p:txBody>
      </p:sp>
      <p:sp>
        <p:nvSpPr>
          <p:cNvPr id="9" name="Down Arrow 8"/>
          <p:cNvSpPr/>
          <p:nvPr/>
        </p:nvSpPr>
        <p:spPr>
          <a:xfrm>
            <a:off x="1913650" y="5022265"/>
            <a:ext cx="314325" cy="295275"/>
          </a:xfrm>
          <a:prstGeom prst="downArrow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Rectangle 10"/>
          <p:cNvSpPr/>
          <p:nvPr/>
        </p:nvSpPr>
        <p:spPr>
          <a:xfrm>
            <a:off x="2227975" y="5317540"/>
            <a:ext cx="1428750" cy="9906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View1</a:t>
            </a:r>
            <a:endParaRPr kumimoji="1" lang="ja-JP" altLang="en-US" dirty="0"/>
          </a:p>
        </p:txBody>
      </p:sp>
      <p:sp>
        <p:nvSpPr>
          <p:cNvPr id="12" name="Down Arrow 11"/>
          <p:cNvSpPr/>
          <p:nvPr/>
        </p:nvSpPr>
        <p:spPr>
          <a:xfrm rot="10800000">
            <a:off x="7609600" y="5717590"/>
            <a:ext cx="314325" cy="295275"/>
          </a:xfrm>
          <a:prstGeom prst="downArrow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6066550" y="4726990"/>
            <a:ext cx="1428750" cy="99060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View2</a:t>
            </a:r>
            <a:endParaRPr kumimoji="1" lang="ja-JP" altLang="en-US" dirty="0"/>
          </a:p>
        </p:txBody>
      </p:sp>
      <p:sp>
        <p:nvSpPr>
          <p:cNvPr id="16" name="Rectangle 15"/>
          <p:cNvSpPr/>
          <p:nvPr/>
        </p:nvSpPr>
        <p:spPr>
          <a:xfrm>
            <a:off x="1350812" y="5311706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 smtClean="0"/>
              <a:t>X pixel</a:t>
            </a:r>
            <a:endParaRPr lang="ja-JP" altLang="en-US" sz="1800" dirty="0"/>
          </a:p>
        </p:txBody>
      </p:sp>
      <p:sp>
        <p:nvSpPr>
          <p:cNvPr id="17" name="Rectangle 16"/>
          <p:cNvSpPr/>
          <p:nvPr/>
        </p:nvSpPr>
        <p:spPr>
          <a:xfrm>
            <a:off x="7609599" y="5311706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 smtClean="0"/>
              <a:t>X pixel</a:t>
            </a:r>
            <a:endParaRPr lang="ja-JP" alt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1052512" y="4316998"/>
            <a:ext cx="34667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i="1" dirty="0" smtClean="0"/>
              <a:t>When </a:t>
            </a:r>
            <a:r>
              <a:rPr lang="en-US" altLang="ja-JP" sz="1600" i="1" dirty="0" err="1" smtClean="0"/>
              <a:t>VerticalShiftValueinPixel</a:t>
            </a:r>
            <a:r>
              <a:rPr lang="en-US" altLang="ja-JP" sz="1600" i="1" dirty="0" smtClean="0"/>
              <a:t> = X, </a:t>
            </a:r>
            <a:endParaRPr lang="ja-JP" altLang="en-US" sz="16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2227975" y="5022265"/>
            <a:ext cx="5267325" cy="0"/>
          </a:xfrm>
          <a:prstGeom prst="line">
            <a:avLst/>
          </a:prstGeom>
          <a:ln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227975" y="6012866"/>
            <a:ext cx="5267325" cy="0"/>
          </a:xfrm>
          <a:prstGeom prst="line">
            <a:avLst/>
          </a:prstGeom>
          <a:ln>
            <a:prstDash val="sysDot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854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/>
              <a:t>Summary of </a:t>
            </a:r>
            <a:r>
              <a:rPr lang="en-US" altLang="ja-JP" sz="2400" dirty="0" err="1" smtClean="0"/>
              <a:t>VerticalDisparitySearchRange</a:t>
            </a:r>
            <a:r>
              <a:rPr lang="en-US" altLang="ja-JP" sz="2400" dirty="0" smtClean="0"/>
              <a:t>=56</a:t>
            </a:r>
            <a:br>
              <a:rPr lang="en-US" altLang="ja-JP" sz="2400" dirty="0" smtClean="0"/>
            </a:br>
            <a:r>
              <a:rPr lang="en-US" altLang="ja-JP" sz="2400" dirty="0" smtClean="0"/>
              <a:t>on AHG13 software</a:t>
            </a:r>
            <a:endParaRPr kumimoji="1" lang="ja-JP" altLang="en-US" sz="24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532118"/>
              </p:ext>
            </p:extLst>
          </p:nvPr>
        </p:nvGraphicFramePr>
        <p:xfrm>
          <a:off x="509588" y="1719263"/>
          <a:ext cx="8351838" cy="392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3946"/>
                <a:gridCol w="2783946"/>
                <a:gridCol w="27839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Sequence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MV-HEVC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3D-HEVC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CTC Seq. with Shift 0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CTC Seq. with Shift 16</a:t>
                      </a:r>
                      <a:endParaRPr kumimoji="1" lang="ja-JP" altLang="en-US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CTC Seq. with Shift 32</a:t>
                      </a:r>
                      <a:endParaRPr kumimoji="1" lang="ja-JP" altLang="en-US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CTC Seq. with Shift 64</a:t>
                      </a:r>
                      <a:endParaRPr kumimoji="1" lang="ja-JP" altLang="en-US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39.9%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68.3%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MVC</a:t>
                      </a:r>
                      <a:r>
                        <a:rPr kumimoji="1" lang="en-US" altLang="ja-JP" sz="1800" baseline="0" dirty="0" smtClean="0">
                          <a:latin typeface="Arial" pitchFamily="34" charset="0"/>
                          <a:cs typeface="Arial" pitchFamily="34" charset="0"/>
                        </a:rPr>
                        <a:t> Seq.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aseline="0" dirty="0" smtClean="0">
                          <a:latin typeface="Arial" pitchFamily="34" charset="0"/>
                          <a:cs typeface="Arial" pitchFamily="34" charset="0"/>
                        </a:rPr>
                        <a:t>Horizontal camera position</a:t>
                      </a:r>
                      <a:r>
                        <a:rPr kumimoji="1" lang="en-US" altLang="ja-JP" sz="18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1" lang="en-US" altLang="ja-JP" sz="1600" baseline="0" dirty="0" smtClean="0">
                          <a:latin typeface="Arial" pitchFamily="34" charset="0"/>
                          <a:cs typeface="Arial" pitchFamily="34" charset="0"/>
                        </a:rPr>
                        <a:t>(pattern1)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en-US" altLang="ja-JP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err="1" smtClean="0">
                          <a:latin typeface="Arial" pitchFamily="34" charset="0"/>
                          <a:cs typeface="Arial" pitchFamily="34" charset="0"/>
                        </a:rPr>
                        <a:t>MVC</a:t>
                      </a:r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 Seq.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aseline="0" dirty="0" smtClean="0">
                          <a:latin typeface="Arial" pitchFamily="34" charset="0"/>
                          <a:cs typeface="Arial" pitchFamily="34" charset="0"/>
                        </a:rPr>
                        <a:t>Vertical camera position  (pattern2)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0.0% for </a:t>
                      </a:r>
                      <a:r>
                        <a:rPr kumimoji="1" lang="en-US" altLang="ja-JP" baseline="0" dirty="0" smtClean="0">
                          <a:latin typeface="Arial" pitchFamily="34" charset="0"/>
                          <a:cs typeface="Arial" pitchFamily="34" charset="0"/>
                        </a:rPr>
                        <a:t>Flamenco2_2_1_3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11.1% </a:t>
                      </a:r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for </a:t>
                      </a:r>
                      <a:r>
                        <a:rPr kumimoji="1" lang="en-US" altLang="ja-JP" baseline="0" dirty="0" smtClean="0">
                          <a:latin typeface="Arial" pitchFamily="34" charset="0"/>
                          <a:cs typeface="Arial" pitchFamily="34" charset="0"/>
                        </a:rPr>
                        <a:t>Akko&amp;Kayo_48_26_70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0.0% for </a:t>
                      </a:r>
                      <a:r>
                        <a:rPr kumimoji="1" lang="en-US" altLang="ja-JP" baseline="0" dirty="0" smtClean="0">
                          <a:latin typeface="Arial" pitchFamily="34" charset="0"/>
                          <a:cs typeface="Arial" pitchFamily="34" charset="0"/>
                        </a:rPr>
                        <a:t>Flamenco2_2_1_3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14.0%</a:t>
                      </a:r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 for </a:t>
                      </a:r>
                      <a:r>
                        <a:rPr kumimoji="1" lang="en-US" altLang="ja-JP" baseline="0" dirty="0" smtClean="0">
                          <a:latin typeface="Arial" pitchFamily="34" charset="0"/>
                          <a:cs typeface="Arial" pitchFamily="34" charset="0"/>
                        </a:rPr>
                        <a:t>Akko&amp;Kayo_48_26_70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JCT3V-C0078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679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Proposal: Two profiles as </a:t>
            </a:r>
            <a:r>
              <a:rPr kumimoji="1" lang="en-US" altLang="ja-JP" dirty="0" err="1" smtClean="0"/>
              <a:t>MVC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999" y="1387774"/>
            <a:ext cx="7929826" cy="142395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ja-JP" sz="2000" dirty="0"/>
              <a:t>Stereo profile</a:t>
            </a:r>
            <a:r>
              <a:rPr lang="ja-JP" altLang="en-US" sz="2000" dirty="0"/>
              <a:t> </a:t>
            </a:r>
            <a:r>
              <a:rPr lang="en-US" altLang="ja-JP" sz="2000" dirty="0"/>
              <a:t>and Multi-view</a:t>
            </a:r>
            <a:r>
              <a:rPr lang="ja-JP" altLang="en-US" sz="2000" dirty="0"/>
              <a:t> </a:t>
            </a:r>
            <a:r>
              <a:rPr lang="en-US" altLang="ja-JP" sz="2000" dirty="0"/>
              <a:t>profile </a:t>
            </a:r>
            <a:endParaRPr lang="en-US" altLang="ja-JP" sz="2000" dirty="0" smtClean="0"/>
          </a:p>
          <a:p>
            <a:pPr>
              <a:lnSpc>
                <a:spcPct val="120000"/>
              </a:lnSpc>
            </a:pPr>
            <a:r>
              <a:rPr lang="en-US" altLang="ja-JP" sz="2000" dirty="0" smtClean="0"/>
              <a:t>Fixed </a:t>
            </a:r>
            <a:r>
              <a:rPr lang="en-US" altLang="ja-JP" sz="2000" dirty="0" smtClean="0"/>
              <a:t>DV constraint value</a:t>
            </a:r>
            <a:endParaRPr lang="en-US" altLang="ja-JP" sz="2000" dirty="0" smtClean="0"/>
          </a:p>
          <a:p>
            <a:pPr marL="342900" lvl="1" indent="-342900">
              <a:lnSpc>
                <a:spcPct val="120000"/>
              </a:lnSpc>
            </a:pPr>
            <a:r>
              <a:rPr lang="en-US" altLang="ja-JP" sz="2000" dirty="0" smtClean="0"/>
              <a:t>1-bit </a:t>
            </a:r>
            <a:r>
              <a:rPr lang="en-US" altLang="ja-JP" sz="2000" dirty="0"/>
              <a:t>sequence level flag </a:t>
            </a:r>
            <a:r>
              <a:rPr lang="en-US" altLang="ja-JP" sz="2000" dirty="0" smtClean="0"/>
              <a:t>to </a:t>
            </a:r>
            <a:r>
              <a:rPr lang="en-US" altLang="ja-JP" sz="2000" dirty="0"/>
              <a:t>clarify the constraint.</a:t>
            </a:r>
            <a:endParaRPr lang="ja-JP" altLang="ja-JP" sz="2000" dirty="0"/>
          </a:p>
          <a:p>
            <a:pPr>
              <a:lnSpc>
                <a:spcPct val="120000"/>
              </a:lnSpc>
            </a:pPr>
            <a:endParaRPr lang="en-US" altLang="ja-JP" sz="2000" dirty="0"/>
          </a:p>
          <a:p>
            <a:pPr marL="0" indent="0">
              <a:lnSpc>
                <a:spcPct val="120000"/>
              </a:lnSpc>
              <a:buNone/>
            </a:pPr>
            <a:endParaRPr lang="en-US" altLang="ja-JP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JCT3V-C0078</a:t>
            </a:r>
            <a:endParaRPr lang="ja-JP" alt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968739"/>
              </p:ext>
            </p:extLst>
          </p:nvPr>
        </p:nvGraphicFramePr>
        <p:xfrm>
          <a:off x="1006649" y="2946277"/>
          <a:ext cx="6861001" cy="257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6734"/>
                <a:gridCol w="2290775"/>
                <a:gridCol w="2443492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Stereo profile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Multi-view profile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DV constraint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56 pixel (fixed)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None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Parallel decode functionality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Always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Optional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(Parallel</a:t>
                      </a:r>
                      <a:r>
                        <a:rPr kumimoji="1" lang="en-US" altLang="ja-JP" baseline="0" dirty="0" smtClean="0">
                          <a:latin typeface="Arial" pitchFamily="34" charset="0"/>
                          <a:cs typeface="Arial" pitchFamily="34" charset="0"/>
                        </a:rPr>
                        <a:t> decode </a:t>
                      </a:r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SEI)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latin typeface="Arial" pitchFamily="34" charset="0"/>
                          <a:cs typeface="Arial" pitchFamily="34" charset="0"/>
                        </a:rPr>
                        <a:t>Supposed input 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latin typeface="Arial" pitchFamily="34" charset="0"/>
                          <a:cs typeface="Arial" pitchFamily="34" charset="0"/>
                        </a:rPr>
                        <a:t>Aligned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Aligned/Not aligned,</a:t>
                      </a:r>
                    </a:p>
                    <a:p>
                      <a:r>
                        <a:rPr kumimoji="1" lang="en-US" altLang="ja-JP" baseline="0" dirty="0" smtClean="0">
                          <a:latin typeface="Arial" pitchFamily="34" charset="0"/>
                          <a:cs typeface="Arial" pitchFamily="34" charset="0"/>
                        </a:rPr>
                        <a:t>multi-view,</a:t>
                      </a:r>
                    </a:p>
                    <a:p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Camera</a:t>
                      </a:r>
                      <a:r>
                        <a:rPr kumimoji="1" lang="en-US" altLang="ja-JP" baseline="0" dirty="0" smtClean="0">
                          <a:latin typeface="Arial" pitchFamily="34" charset="0"/>
                          <a:cs typeface="Arial" pitchFamily="34" charset="0"/>
                        </a:rPr>
                        <a:t> arrays, etc.</a:t>
                      </a:r>
                    </a:p>
                    <a:p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837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Draft text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2CEE3B-EB69-471D-9F02-F150901253F4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JCT3V-C0078</a:t>
            </a:r>
            <a:endParaRPr lang="ja-JP" altLang="en-US" dirty="0"/>
          </a:p>
        </p:txBody>
      </p:sp>
      <p:pic>
        <p:nvPicPr>
          <p:cNvPr id="1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658" y="1223963"/>
            <a:ext cx="8095046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959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66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tailEnd type="none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683</Words>
  <Application>Microsoft Office PowerPoint</Application>
  <PresentationFormat>On-screen Show (4:3)</PresentationFormat>
  <Paragraphs>205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GBM_Master</vt:lpstr>
      <vt:lpstr>AHG13: On disparity vector constraints</vt:lpstr>
      <vt:lpstr>Summary</vt:lpstr>
      <vt:lpstr>Background: Disparity vector constraint</vt:lpstr>
      <vt:lpstr>DV constraint and parallel decode functionality</vt:lpstr>
      <vt:lpstr>Test for MVC sequence</vt:lpstr>
      <vt:lpstr>AHG13 software</vt:lpstr>
      <vt:lpstr>Summary of VerticalDisparitySearchRange=56 on AHG13 software</vt:lpstr>
      <vt:lpstr>Proposal: Two profiles as MVC</vt:lpstr>
      <vt:lpstr>Draft text</vt:lpstr>
      <vt:lpstr> SPS flag for bitstream level transcoding from Multiview to Stereo profile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6</cp:revision>
  <dcterms:created xsi:type="dcterms:W3CDTF">2010-06-25T05:44:48Z</dcterms:created>
  <dcterms:modified xsi:type="dcterms:W3CDTF">2013-01-16T18:52:39Z</dcterms:modified>
  <cp:contentStatus>fix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  <property fmtid="{D5CDD505-2E9C-101B-9397-08002B2CF9AE}" pid="3" name="ImageCreateDate">
    <vt:lpwstr/>
  </property>
  <property fmtid="{D5CDD505-2E9C-101B-9397-08002B2CF9AE}" pid="4" name="Description">
    <vt:lpwstr/>
  </property>
</Properties>
</file>