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7" r:id="rId2"/>
    <p:sldMasterId id="2147483688" r:id="rId3"/>
    <p:sldMasterId id="2147483689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59" r:id="rId8"/>
    <p:sldId id="268" r:id="rId9"/>
    <p:sldId id="265" r:id="rId10"/>
    <p:sldId id="263" r:id="rId11"/>
    <p:sldId id="264" r:id="rId12"/>
    <p:sldId id="271" r:id="rId13"/>
    <p:sldId id="283" r:id="rId14"/>
  </p:sldIdLst>
  <p:sldSz cx="9144000" cy="6858000" type="screen4x3"/>
  <p:notesSz cx="7099300" cy="10234613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rgbClr val="000000"/>
        </a:solidFill>
        <a:latin typeface="Times New Roman" pitchFamily="18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sz="1200" kern="1200">
        <a:solidFill>
          <a:srgbClr val="000000"/>
        </a:solidFill>
        <a:latin typeface="Times New Roman" pitchFamily="18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sz="1200" kern="1200">
        <a:solidFill>
          <a:srgbClr val="000000"/>
        </a:solidFill>
        <a:latin typeface="Times New Roman" pitchFamily="18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sz="1200" kern="1200">
        <a:solidFill>
          <a:srgbClr val="000000"/>
        </a:solidFill>
        <a:latin typeface="Times New Roman" pitchFamily="18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9900"/>
    <a:srgbClr val="3366FF"/>
    <a:srgbClr val="FFCC00"/>
    <a:srgbClr val="1C3740"/>
    <a:srgbClr val="CC9900"/>
    <a:srgbClr val="3333FF"/>
    <a:srgbClr val="FFFF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92" autoAdjust="0"/>
    <p:restoredTop sz="95906" autoAdjust="0"/>
  </p:normalViewPr>
  <p:slideViewPr>
    <p:cSldViewPr>
      <p:cViewPr varScale="1">
        <p:scale>
          <a:sx n="83" d="100"/>
          <a:sy n="83" d="100"/>
        </p:scale>
        <p:origin x="-142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87700-B807-634E-A449-DEA575F740EF}" type="datetimeFigureOut">
              <a:rPr kumimoji="1" lang="zh-TW" altLang="en-US" smtClean="0"/>
              <a:t>2013/1/21</a:t>
            </a:fld>
            <a:endParaRPr kumimoji="1"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C80B48-145A-7144-B136-AD00E9947C31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6008322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>
            <a:lvl1pPr algn="r">
              <a:defRPr kumimoji="1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280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 algn="r">
              <a:defRPr kumimoji="1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08B03C6F-696E-4C67-A2E7-50A20946B59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692678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B03C6F-696E-4C67-A2E7-50A20946B59C}" type="slidenum">
              <a:rPr lang="en-US" altLang="zh-TW" smtClean="0"/>
              <a:pPr>
                <a:defRPr/>
              </a:pPr>
              <a:t>1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defTabSz="947593">
              <a:defRPr/>
            </a:pPr>
            <a:r>
              <a:rPr lang="en-US" altLang="zh-TW" dirty="0" smtClean="0"/>
              <a:t>The direction of reference frame</a:t>
            </a:r>
          </a:p>
          <a:p>
            <a:r>
              <a:rPr lang="en-US" altLang="zh-TW" dirty="0" smtClean="0"/>
              <a:t>The number</a:t>
            </a:r>
            <a:r>
              <a:rPr lang="en-US" altLang="zh-TW" baseline="0" dirty="0" smtClean="0"/>
              <a:t> of pixels in temporal 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B03C6F-696E-4C67-A2E7-50A20946B59C}" type="slidenum">
              <a:rPr lang="en-US" altLang="zh-TW" smtClean="0"/>
              <a:pPr>
                <a:defRPr/>
              </a:pPr>
              <a:t>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15570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763A9-464B-D049-B3D8-4A6B96748983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1B5FF-7CB6-4088-B82C-1CEEBE23B8C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05FD3-E4F8-3A41-A4ED-5E63FDAC0775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3AF63-CD22-4D29-887C-528FC9E13A4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6550" y="368300"/>
            <a:ext cx="2000250" cy="58039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5800" y="368300"/>
            <a:ext cx="5848350" cy="58039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91B66-E4BE-EB45-96F0-4B7492F4F729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BF57A-C293-4BD9-83E8-FB9F8D05E51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40BCC-A81C-AA4D-A62D-0B366F70DDC6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7A42C-88C8-4FAD-9908-021782A8A48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47E17-1B2B-2B40-9E80-3182A554E33F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50C9E-1B5C-41AA-B51F-88D10E4BA49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1029C-B3B5-A640-8643-101CB3131109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1B66E-071B-467B-8561-E3B544F6A22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166813"/>
            <a:ext cx="3924300" cy="5005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62500" y="1166813"/>
            <a:ext cx="3924300" cy="5005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ECF03-0A0E-984D-A524-9A600E1B3361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111F8-433E-4907-B344-9BDD7FA9466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622CF-1415-9942-846C-743079350890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8" name="投影片編號版面配置區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C9ACB-A5E1-4264-AE4B-1ACF6BD986C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82210-F290-D34E-B42E-F255959264D9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D1D10-DBFC-4AFA-B173-A940147DD40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14635-91AD-7541-BB51-CC335052FBD7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3" name="投影片編號版面配置區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97DE8-6733-4450-A60D-0DD20FDCF3C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42BA8-455F-5347-84A1-CEE90DAA4074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F56A5-2E51-46CF-853E-121935FD73F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DA705-B9C4-7D40-BC7F-3799209A8879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F6B18-281B-4091-AEE1-88938807B8C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07EAC-2F97-E64F-9714-223D244C660C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5305F-D4D3-4A0C-96D0-661A9C95BC8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D0B63-9772-CA40-A069-A8CFFAE1C378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672FA-B062-4D44-BE96-0A28C31D009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6550" y="368300"/>
            <a:ext cx="2000250" cy="58039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5800" y="368300"/>
            <a:ext cx="5848350" cy="58039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609EA-68DB-D64C-8A24-407C24DF4137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20230-BCD0-4950-9043-67109F509E3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7FC56-392B-E146-9835-C9DFA3D5F907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F4F23-F517-496C-98DC-5886ECE8D27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5B35A-FCBD-9443-B38F-986FD0E90F39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ACFBE-D33F-4B9A-853E-2AED07D6DD7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F3295-5CF9-3C46-8E75-A4C25285A3A3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98209-DFC3-4F13-B2D7-C391EBFF3D8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166813"/>
            <a:ext cx="3924300" cy="5005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62500" y="1166813"/>
            <a:ext cx="3924300" cy="5005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7C06A-CB3E-E044-8670-E2A602E5BEC1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964D8-743B-46A3-8CD8-1A47E3149EB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7B5F7-D4E0-984C-B5A6-15097A7C23ED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CBED5-3B88-4816-B365-A8504FF0BBF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6FEE2-E34C-ED47-9830-835ED91D075B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63581-38A9-4227-BAB3-77E3A734F7E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70855-46B4-8F40-BB0B-A8A0152D9223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3E156-CEB2-4FB9-982D-238EE596972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12D01-E7A3-2E43-AADB-880DD96F8CB7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7BE43-100C-40D8-8E11-8C4E18ED5AB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E7FB0-B603-1C4A-8754-99F9CA666521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2E813-663D-436A-9C3C-62C98DE4C35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5502F-A19D-8848-AE9F-CEA560066066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56414-F84F-44DC-B7A9-817E1318A64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49CBA-69D5-5842-985E-ABA1F4DF0061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51549-30D6-427E-9CE7-A412BEB1B93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6550" y="368300"/>
            <a:ext cx="2000250" cy="58039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5800" y="368300"/>
            <a:ext cx="5848350" cy="58039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DDA1B-5F0D-7040-8FD5-80DCD718827D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0F0EF-AFAA-4B85-A082-DF7F741E1FF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43C8A-025E-E345-B722-2A8A174D42FA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987D6-2763-42D5-AFBE-0C27DF3FE02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8E4B1-DA1B-E24E-BE8E-B09D87FD9BE3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C8AFC-0A9B-4353-A72A-943CC3AE82C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13024-BA68-D14D-859C-D2DCDB01AF2C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10D74-73C6-4DD4-822F-CFB6CBF3EE2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166813"/>
            <a:ext cx="3924300" cy="5005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62500" y="1166813"/>
            <a:ext cx="3924300" cy="5005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D2141-28A8-864E-A022-A2D60DA24D2C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DE95D-9FAE-4F06-ADE2-AA9CB696A1B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324BB-C304-0A48-99BF-BC218005AEF6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3C724-59B7-4DB2-AD62-E71E0A1A35B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6DCAE-46FA-CA44-BA4F-2BFEFCA275D2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06B1B-C0BE-4FA7-A63C-2DE78C6475B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166813"/>
            <a:ext cx="3924300" cy="5005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62500" y="1166813"/>
            <a:ext cx="3924300" cy="5005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F25C4-019D-3C40-93D1-2F328BF1F58A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4B00B-36AF-4204-9E2C-C31C025D4E7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34F59-81E7-0545-9C8E-B9BF07AFB40C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1CDEC-2E07-4A5B-B736-F114D08266C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E109-FB4B-6D4E-9A4B-5C73AA564367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DBFD9-CE34-4F7C-BB25-2C2EF60DD28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66D06-8FE3-D743-9644-DE6A84A08A5C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837BF-585A-4F97-8127-DA57E51FC0B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EFBB2-939D-6E4C-8066-B5664E7A4486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EA7E3-0465-4C77-9710-A240B816513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6550" y="368300"/>
            <a:ext cx="2000250" cy="58039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5800" y="368300"/>
            <a:ext cx="5848350" cy="58039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73AA3-97BE-FD4F-894F-758E9B307507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99C9C-FD96-443A-A3EE-91EC4F92935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7DC8B-450B-CE40-8124-4A941E8FBF44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ADECF-2346-46D8-983E-18264616719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83B87-2E1E-9C41-AFBB-FC0C954BAF89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D908D-D296-41D0-89C0-E54EE773893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73358-0D06-394B-AE66-1E2F65E5C6E3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FECB3-BEC3-4086-B53E-5E44359A88C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04343-FB8F-4341-BEB4-EADF40BE7B76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AD5E0-E620-482D-AA90-4E72038E9BA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EDEC8-CD74-5140-B505-0A27D0CC86DF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CB294-479E-4B3C-B0E0-939172B5AF6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685800" cy="6867525"/>
            <a:chOff x="288" y="-528"/>
            <a:chExt cx="432" cy="4326"/>
          </a:xfrm>
        </p:grpSpPr>
        <p:sp>
          <p:nvSpPr>
            <p:cNvPr id="187395" name="Rectangle 3"/>
            <p:cNvSpPr>
              <a:spLocks noChangeArrowheads="1"/>
            </p:cNvSpPr>
            <p:nvPr/>
          </p:nvSpPr>
          <p:spPr bwMode="hidden">
            <a:xfrm>
              <a:off x="288" y="-528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7396" name="Rectangle 4"/>
            <p:cNvSpPr>
              <a:spLocks noChangeArrowheads="1"/>
            </p:cNvSpPr>
            <p:nvPr/>
          </p:nvSpPr>
          <p:spPr bwMode="hidden">
            <a:xfrm>
              <a:off x="384" y="-522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7397" name="Rectangle 5"/>
            <p:cNvSpPr>
              <a:spLocks noChangeArrowheads="1"/>
            </p:cNvSpPr>
            <p:nvPr/>
          </p:nvSpPr>
          <p:spPr bwMode="hidden">
            <a:xfrm>
              <a:off x="480" y="-522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7398" name="Rectangle 6"/>
            <p:cNvSpPr>
              <a:spLocks noChangeArrowheads="1"/>
            </p:cNvSpPr>
            <p:nvPr/>
          </p:nvSpPr>
          <p:spPr bwMode="hidden">
            <a:xfrm>
              <a:off x="576" y="-522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7399" name="Rectangle 7"/>
            <p:cNvSpPr>
              <a:spLocks noChangeArrowheads="1"/>
            </p:cNvSpPr>
            <p:nvPr/>
          </p:nvSpPr>
          <p:spPr bwMode="hidden">
            <a:xfrm>
              <a:off x="672" y="-522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</p:grpSp>
      <p:sp>
        <p:nvSpPr>
          <p:cNvPr id="187400" name="Rectangle 8"/>
          <p:cNvSpPr>
            <a:spLocks noChangeArrowheads="1"/>
          </p:cNvSpPr>
          <p:nvPr/>
        </p:nvSpPr>
        <p:spPr bwMode="blackGray">
          <a:xfrm>
            <a:off x="685800" y="1054100"/>
            <a:ext cx="6950075" cy="74613"/>
          </a:xfrm>
          <a:prstGeom prst="rect">
            <a:avLst/>
          </a:prstGeom>
          <a:solidFill>
            <a:srgbClr val="476675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1638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86430"/>
            <a:ext cx="8001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1638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66813"/>
            <a:ext cx="8001000" cy="500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</a:p>
        </p:txBody>
      </p:sp>
      <p:sp>
        <p:nvSpPr>
          <p:cNvPr id="1874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91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 b="1" i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27164127-30E4-F547-B49D-3BC3A0676FFE}" type="datetime1">
              <a:rPr lang="zh-TW" altLang="en-US" smtClean="0"/>
              <a:pPr>
                <a:defRPr/>
              </a:pPr>
              <a:t>2013/1/21</a:t>
            </a:fld>
            <a:endParaRPr lang="en-US" altLang="zh-TW" dirty="0"/>
          </a:p>
        </p:txBody>
      </p:sp>
      <p:sp>
        <p:nvSpPr>
          <p:cNvPr id="1874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817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1F006B7-A6FE-4EEB-BF91-F85C77533565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87406" name="Text Box 14"/>
          <p:cNvSpPr txBox="1">
            <a:spLocks noChangeArrowheads="1"/>
          </p:cNvSpPr>
          <p:nvPr/>
        </p:nvSpPr>
        <p:spPr bwMode="auto">
          <a:xfrm>
            <a:off x="6172200" y="6491287"/>
            <a:ext cx="1981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Chun-Fu</a:t>
            </a:r>
            <a:r>
              <a:rPr lang="en-US" altLang="zh-TW" sz="1800" b="1" i="1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 Chen</a:t>
            </a:r>
            <a:endParaRPr kumimoji="1" lang="en-US" altLang="zh-TW" sz="1800" b="1" i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 userDrawn="1"/>
        </p:nvSpPr>
        <p:spPr bwMode="auto">
          <a:xfrm>
            <a:off x="533400" y="6488668"/>
            <a:ext cx="35126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1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NCKU</a:t>
            </a:r>
            <a:r>
              <a:rPr lang="en-US" altLang="zh-TW" sz="1800" b="1" i="1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and ASTRI</a:t>
            </a:r>
            <a:r>
              <a:rPr lang="en-US" altLang="zh-TW" sz="1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TW" sz="1800" b="1" i="1" baseline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JCT3V-C0070</a:t>
            </a:r>
            <a:endParaRPr kumimoji="1" lang="en-US" altLang="zh-TW" sz="1800" b="1" i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Book Antiqua" pitchFamily="18" charset="0"/>
          <a:ea typeface="微軟正黑體" pitchFamily="34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Book Antiqua" pitchFamily="18" charset="0"/>
          <a:ea typeface="微軟正黑體" pitchFamily="34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Book Antiqua" pitchFamily="18" charset="0"/>
          <a:ea typeface="微軟正黑體" pitchFamily="34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Book Antiqua" pitchFamily="18" charset="0"/>
          <a:ea typeface="微軟正黑體" pitchFamily="34" charset="-12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Times New Roman" pitchFamily="18" charset="0"/>
        <a:buChar char="─"/>
        <a:defRPr sz="1600">
          <a:solidFill>
            <a:schemeClr val="tx1"/>
          </a:solidFill>
          <a:latin typeface="+mn-lt"/>
          <a:ea typeface="微軟正黑體" pitchFamily="34" charset="-12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Arial" charset="0"/>
        <a:buChar char="─"/>
        <a:defRPr sz="1600">
          <a:solidFill>
            <a:schemeClr val="tx1"/>
          </a:solidFill>
          <a:latin typeface="+mn-lt"/>
          <a:ea typeface="微軟正黑體" pitchFamily="34" charset="-12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Arial" charset="0"/>
        <a:buChar char="─"/>
        <a:defRPr sz="1400">
          <a:solidFill>
            <a:schemeClr val="tx1"/>
          </a:solidFill>
          <a:latin typeface="+mn-lt"/>
          <a:ea typeface="微軟正黑體" pitchFamily="34" charset="-12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  <a:ea typeface="微軟正黑體" pitchFamily="34" charset="-12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0"/>
            <a:ext cx="685800" cy="6867525"/>
            <a:chOff x="288" y="-528"/>
            <a:chExt cx="432" cy="4326"/>
          </a:xfrm>
        </p:grpSpPr>
        <p:sp>
          <p:nvSpPr>
            <p:cNvPr id="187395" name="Rectangle 3"/>
            <p:cNvSpPr>
              <a:spLocks noChangeArrowheads="1"/>
            </p:cNvSpPr>
            <p:nvPr/>
          </p:nvSpPr>
          <p:spPr bwMode="hidden">
            <a:xfrm>
              <a:off x="288" y="-528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7396" name="Rectangle 4"/>
            <p:cNvSpPr>
              <a:spLocks noChangeArrowheads="1"/>
            </p:cNvSpPr>
            <p:nvPr/>
          </p:nvSpPr>
          <p:spPr bwMode="hidden">
            <a:xfrm>
              <a:off x="384" y="-522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7397" name="Rectangle 5"/>
            <p:cNvSpPr>
              <a:spLocks noChangeArrowheads="1"/>
            </p:cNvSpPr>
            <p:nvPr/>
          </p:nvSpPr>
          <p:spPr bwMode="hidden">
            <a:xfrm>
              <a:off x="480" y="-522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7398" name="Rectangle 6"/>
            <p:cNvSpPr>
              <a:spLocks noChangeArrowheads="1"/>
            </p:cNvSpPr>
            <p:nvPr/>
          </p:nvSpPr>
          <p:spPr bwMode="hidden">
            <a:xfrm>
              <a:off x="576" y="-522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7399" name="Rectangle 7"/>
            <p:cNvSpPr>
              <a:spLocks noChangeArrowheads="1"/>
            </p:cNvSpPr>
            <p:nvPr/>
          </p:nvSpPr>
          <p:spPr bwMode="hidden">
            <a:xfrm>
              <a:off x="672" y="-522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</p:grpSp>
      <p:sp>
        <p:nvSpPr>
          <p:cNvPr id="187400" name="Rectangle 8"/>
          <p:cNvSpPr>
            <a:spLocks noChangeArrowheads="1"/>
          </p:cNvSpPr>
          <p:nvPr/>
        </p:nvSpPr>
        <p:spPr bwMode="blackGray">
          <a:xfrm>
            <a:off x="685800" y="1054100"/>
            <a:ext cx="6950075" cy="74613"/>
          </a:xfrm>
          <a:prstGeom prst="rect">
            <a:avLst/>
          </a:prstGeom>
          <a:solidFill>
            <a:srgbClr val="476675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187406" name="Text Box 14"/>
          <p:cNvSpPr txBox="1">
            <a:spLocks noChangeArrowheads="1"/>
          </p:cNvSpPr>
          <p:nvPr/>
        </p:nvSpPr>
        <p:spPr bwMode="auto">
          <a:xfrm>
            <a:off x="6627813" y="6489700"/>
            <a:ext cx="1446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Media SoC Lab</a:t>
            </a:r>
            <a:endParaRPr kumimoji="1" lang="en-US" altLang="zh-TW" sz="180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41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683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741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66813"/>
            <a:ext cx="8001000" cy="500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5" name="日期版面配置區 3"/>
          <p:cNvSpPr>
            <a:spLocks noGrp="1"/>
          </p:cNvSpPr>
          <p:nvPr>
            <p:ph type="dt" sz="half" idx="2"/>
          </p:nvPr>
        </p:nvSpPr>
        <p:spPr bwMode="auto">
          <a:xfrm>
            <a:off x="5486400" y="6315075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91C9770-0A5C-0B44-A273-6654B5F7EEA8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17" name="投影片編號版面配置區 5"/>
          <p:cNvSpPr>
            <a:spLocks noGrp="1"/>
          </p:cNvSpPr>
          <p:nvPr>
            <p:ph type="sldNum" sz="quarter" idx="4"/>
          </p:nvPr>
        </p:nvSpPr>
        <p:spPr bwMode="auto">
          <a:xfrm>
            <a:off x="6934200" y="6315075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CCE1F1A-C597-44DE-9BCD-32C987F9495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Times New Roman" pitchFamily="18" charset="0"/>
        <a:buChar char="─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Arial" charset="0"/>
        <a:buChar char="─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Arial" charset="0"/>
        <a:buChar char="─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0" y="0"/>
            <a:ext cx="685800" cy="6867525"/>
            <a:chOff x="288" y="-528"/>
            <a:chExt cx="432" cy="4326"/>
          </a:xfrm>
        </p:grpSpPr>
        <p:sp>
          <p:nvSpPr>
            <p:cNvPr id="187395" name="Rectangle 3"/>
            <p:cNvSpPr>
              <a:spLocks noChangeArrowheads="1"/>
            </p:cNvSpPr>
            <p:nvPr/>
          </p:nvSpPr>
          <p:spPr bwMode="hidden">
            <a:xfrm>
              <a:off x="288" y="-528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7396" name="Rectangle 4"/>
            <p:cNvSpPr>
              <a:spLocks noChangeArrowheads="1"/>
            </p:cNvSpPr>
            <p:nvPr/>
          </p:nvSpPr>
          <p:spPr bwMode="hidden">
            <a:xfrm>
              <a:off x="384" y="-522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7397" name="Rectangle 5"/>
            <p:cNvSpPr>
              <a:spLocks noChangeArrowheads="1"/>
            </p:cNvSpPr>
            <p:nvPr/>
          </p:nvSpPr>
          <p:spPr bwMode="hidden">
            <a:xfrm>
              <a:off x="480" y="-522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7398" name="Rectangle 6"/>
            <p:cNvSpPr>
              <a:spLocks noChangeArrowheads="1"/>
            </p:cNvSpPr>
            <p:nvPr/>
          </p:nvSpPr>
          <p:spPr bwMode="hidden">
            <a:xfrm>
              <a:off x="576" y="-522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7399" name="Rectangle 7"/>
            <p:cNvSpPr>
              <a:spLocks noChangeArrowheads="1"/>
            </p:cNvSpPr>
            <p:nvPr/>
          </p:nvSpPr>
          <p:spPr bwMode="hidden">
            <a:xfrm>
              <a:off x="672" y="-522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</p:grpSp>
      <p:sp>
        <p:nvSpPr>
          <p:cNvPr id="187400" name="Rectangle 8"/>
          <p:cNvSpPr>
            <a:spLocks noChangeArrowheads="1"/>
          </p:cNvSpPr>
          <p:nvPr/>
        </p:nvSpPr>
        <p:spPr bwMode="blackGray">
          <a:xfrm>
            <a:off x="685800" y="1054100"/>
            <a:ext cx="6950075" cy="74613"/>
          </a:xfrm>
          <a:prstGeom prst="rect">
            <a:avLst/>
          </a:prstGeom>
          <a:solidFill>
            <a:srgbClr val="476675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1843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683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843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66813"/>
            <a:ext cx="8001000" cy="500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874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486400" y="63817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CB0B5D3-A4B5-6643-B6E0-A0B2189B78BF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1874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9613" y="6399213"/>
            <a:ext cx="3862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874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817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0EF9391-B041-4DCC-9049-6B72F3AA4CD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87406" name="Text Box 14"/>
          <p:cNvSpPr txBox="1">
            <a:spLocks noChangeArrowheads="1"/>
          </p:cNvSpPr>
          <p:nvPr/>
        </p:nvSpPr>
        <p:spPr bwMode="auto">
          <a:xfrm>
            <a:off x="6627813" y="6489700"/>
            <a:ext cx="1446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Media SoC Lab</a:t>
            </a:r>
            <a:endParaRPr kumimoji="1" lang="en-US" altLang="zh-TW" sz="180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Times New Roman" pitchFamily="18" charset="0"/>
        <a:buChar char="─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Arial" charset="0"/>
        <a:buChar char="─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Arial" charset="0"/>
        <a:buChar char="─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0" y="0"/>
            <a:ext cx="685800" cy="6867525"/>
            <a:chOff x="288" y="-528"/>
            <a:chExt cx="432" cy="4326"/>
          </a:xfrm>
        </p:grpSpPr>
        <p:sp>
          <p:nvSpPr>
            <p:cNvPr id="187395" name="Rectangle 3"/>
            <p:cNvSpPr>
              <a:spLocks noChangeArrowheads="1"/>
            </p:cNvSpPr>
            <p:nvPr/>
          </p:nvSpPr>
          <p:spPr bwMode="hidden">
            <a:xfrm>
              <a:off x="288" y="-528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7396" name="Rectangle 4"/>
            <p:cNvSpPr>
              <a:spLocks noChangeArrowheads="1"/>
            </p:cNvSpPr>
            <p:nvPr/>
          </p:nvSpPr>
          <p:spPr bwMode="hidden">
            <a:xfrm>
              <a:off x="384" y="-522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7397" name="Rectangle 5"/>
            <p:cNvSpPr>
              <a:spLocks noChangeArrowheads="1"/>
            </p:cNvSpPr>
            <p:nvPr/>
          </p:nvSpPr>
          <p:spPr bwMode="hidden">
            <a:xfrm>
              <a:off x="480" y="-522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7398" name="Rectangle 6"/>
            <p:cNvSpPr>
              <a:spLocks noChangeArrowheads="1"/>
            </p:cNvSpPr>
            <p:nvPr/>
          </p:nvSpPr>
          <p:spPr bwMode="hidden">
            <a:xfrm>
              <a:off x="576" y="-522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7399" name="Rectangle 7"/>
            <p:cNvSpPr>
              <a:spLocks noChangeArrowheads="1"/>
            </p:cNvSpPr>
            <p:nvPr/>
          </p:nvSpPr>
          <p:spPr bwMode="hidden">
            <a:xfrm>
              <a:off x="672" y="-522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</p:grpSp>
      <p:sp>
        <p:nvSpPr>
          <p:cNvPr id="187400" name="Rectangle 8"/>
          <p:cNvSpPr>
            <a:spLocks noChangeArrowheads="1"/>
          </p:cNvSpPr>
          <p:nvPr/>
        </p:nvSpPr>
        <p:spPr bwMode="blackGray">
          <a:xfrm>
            <a:off x="685800" y="1054100"/>
            <a:ext cx="6950075" cy="74613"/>
          </a:xfrm>
          <a:prstGeom prst="rect">
            <a:avLst/>
          </a:prstGeom>
          <a:solidFill>
            <a:srgbClr val="476675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187406" name="Text Box 14"/>
          <p:cNvSpPr txBox="1">
            <a:spLocks noChangeArrowheads="1"/>
          </p:cNvSpPr>
          <p:nvPr/>
        </p:nvSpPr>
        <p:spPr bwMode="auto">
          <a:xfrm>
            <a:off x="6627813" y="6489700"/>
            <a:ext cx="1446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Media SoC Lab</a:t>
            </a:r>
            <a:endParaRPr kumimoji="1" lang="en-US" altLang="zh-TW" sz="180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946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683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946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66813"/>
            <a:ext cx="8001000" cy="500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5" name="日期版面配置區 3"/>
          <p:cNvSpPr>
            <a:spLocks noGrp="1"/>
          </p:cNvSpPr>
          <p:nvPr>
            <p:ph type="dt" sz="half" idx="2"/>
          </p:nvPr>
        </p:nvSpPr>
        <p:spPr bwMode="auto">
          <a:xfrm>
            <a:off x="5486400" y="6315075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167B4E4-E478-AA42-9E0F-C59DB6996CD8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16" name="頁尾版面配置區 4"/>
          <p:cNvSpPr>
            <a:spLocks noGrp="1"/>
          </p:cNvSpPr>
          <p:nvPr>
            <p:ph type="ftr" sz="quarter" idx="3"/>
          </p:nvPr>
        </p:nvSpPr>
        <p:spPr bwMode="auto">
          <a:xfrm>
            <a:off x="1898650" y="6315075"/>
            <a:ext cx="320675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7" name="投影片編號版面配置區 5"/>
          <p:cNvSpPr>
            <a:spLocks noGrp="1"/>
          </p:cNvSpPr>
          <p:nvPr>
            <p:ph type="sldNum" sz="quarter" idx="4"/>
          </p:nvPr>
        </p:nvSpPr>
        <p:spPr bwMode="auto">
          <a:xfrm>
            <a:off x="6934200" y="6315075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83D2AA5-3A58-4AAA-82D3-DA8FFB8A0DC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Times New Roman" pitchFamily="18" charset="0"/>
        <a:buChar char="─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Arial" charset="0"/>
        <a:buChar char="─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50000"/>
        <a:buFont typeface="Arial" charset="0"/>
        <a:buChar char="─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標題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8077200" cy="2062103"/>
          </a:xfrm>
        </p:spPr>
        <p:txBody>
          <a:bodyPr/>
          <a:lstStyle/>
          <a:p>
            <a:r>
              <a:rPr lang="en-CA" altLang="zh-TW" sz="3200" dirty="0" smtClean="0"/>
              <a:t>JCT3V-C0070</a:t>
            </a:r>
            <a:br>
              <a:rPr lang="en-CA" altLang="zh-TW" sz="3200" dirty="0" smtClean="0"/>
            </a:br>
            <a:r>
              <a:rPr lang="en-CA" altLang="zh-TW" sz="3200" dirty="0" smtClean="0"/>
              <a:t>3DV</a:t>
            </a:r>
            <a:r>
              <a:rPr lang="en-CA" altLang="zh-TW" sz="3200" dirty="0"/>
              <a:t>-ATM: View synthesis quality improvement </a:t>
            </a:r>
            <a:r>
              <a:rPr lang="en-US" altLang="zh-TW" sz="3200" dirty="0"/>
              <a:t>for in-loop view-synthesis based inter-view </a:t>
            </a:r>
            <a:r>
              <a:rPr lang="en-US" altLang="zh-TW" sz="3200" dirty="0" smtClean="0"/>
              <a:t>prediction</a:t>
            </a:r>
            <a:endParaRPr lang="zh-TW" alt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1" name="副標題 2"/>
          <p:cNvSpPr>
            <a:spLocks noGrp="1"/>
          </p:cNvSpPr>
          <p:nvPr>
            <p:ph type="subTitle" idx="1"/>
          </p:nvPr>
        </p:nvSpPr>
        <p:spPr>
          <a:xfrm>
            <a:off x="838200" y="3124200"/>
            <a:ext cx="8153400" cy="2286000"/>
          </a:xfrm>
        </p:spPr>
        <p:txBody>
          <a:bodyPr/>
          <a:lstStyle/>
          <a:p>
            <a:r>
              <a:rPr lang="en-US" altLang="zh-TW" b="1" dirty="0"/>
              <a:t>National Cheng Kung </a:t>
            </a:r>
            <a:r>
              <a:rPr lang="en-US" altLang="zh-TW" b="1" dirty="0" smtClean="0"/>
              <a:t>University 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Chun</a:t>
            </a:r>
            <a:r>
              <a:rPr lang="en-US" altLang="zh-TW" dirty="0"/>
              <a:t>-Fu Chen, Gwo Giun (Chris) Lee, I-</a:t>
            </a:r>
            <a:r>
              <a:rPr lang="en-US" altLang="zh-TW" dirty="0" err="1"/>
              <a:t>Shuo</a:t>
            </a:r>
            <a:r>
              <a:rPr lang="en-US" altLang="zh-TW" dirty="0"/>
              <a:t> Chen, Ciao-Siang Siao, Jhen-Yue Hu, Bo-</a:t>
            </a:r>
            <a:r>
              <a:rPr lang="en-US" altLang="zh-TW" dirty="0" err="1"/>
              <a:t>Syun</a:t>
            </a:r>
            <a:r>
              <a:rPr lang="en-US" altLang="zh-TW" dirty="0"/>
              <a:t> </a:t>
            </a:r>
            <a:r>
              <a:rPr lang="en-US" altLang="zh-TW" dirty="0" smtClean="0"/>
              <a:t>Li</a:t>
            </a:r>
          </a:p>
          <a:p>
            <a:endParaRPr lang="en-US" altLang="zh-TW" dirty="0" smtClean="0"/>
          </a:p>
          <a:p>
            <a:r>
              <a:rPr lang="en-CA" altLang="zh-TW" b="1" dirty="0"/>
              <a:t>Hong Kong Applied Science and Technology Research Institute </a:t>
            </a:r>
            <a:endParaRPr lang="en-CA" altLang="zh-TW" sz="1800" b="1" dirty="0" smtClean="0"/>
          </a:p>
          <a:p>
            <a:r>
              <a:rPr lang="en-CA" altLang="zh-TW" dirty="0" smtClean="0"/>
              <a:t>Chunhui Cui, Yan Huo</a:t>
            </a:r>
            <a:endParaRPr lang="en-US" altLang="zh-TW" dirty="0" smtClean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A000C2-D8BA-0A48-8A65-B9691E63C31C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22532" name="投影片編號版面配置區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2B439BC-F886-4961-BAF6-3C611D74D1EE}" type="slidenum">
              <a:rPr lang="en-US" altLang="zh-TW" smtClean="0"/>
              <a:pPr/>
              <a:t>1</a:t>
            </a:fld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ctrTitle"/>
          </p:nvPr>
        </p:nvSpPr>
        <p:spPr>
          <a:xfrm>
            <a:off x="685800" y="2954119"/>
            <a:ext cx="7772400" cy="646331"/>
          </a:xfrm>
        </p:spPr>
        <p:txBody>
          <a:bodyPr/>
          <a:lstStyle/>
          <a:p>
            <a:r>
              <a:rPr lang="en-US" altLang="zh-TW" sz="3600" dirty="0" smtClean="0"/>
              <a:t>Many thanks!</a:t>
            </a:r>
            <a:endParaRPr lang="zh-TW" altLang="en-US" sz="3600" dirty="0"/>
          </a:p>
        </p:txBody>
      </p:sp>
      <p:sp>
        <p:nvSpPr>
          <p:cNvPr id="7" name="副標題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AB5DED-F4A1-204C-A130-3FAC996C77DE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CF6B18-281B-4091-AEE1-88938807B8C1}" type="slidenum">
              <a:rPr lang="en-US" altLang="zh-TW" smtClean="0"/>
              <a:pPr>
                <a:defRPr/>
              </a:pPr>
              <a:t>10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9093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Abstract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In this </a:t>
            </a:r>
            <a:r>
              <a:rPr lang="en-US" altLang="zh-TW" dirty="0" smtClean="0"/>
              <a:t>proposal</a:t>
            </a:r>
            <a:endParaRPr lang="en-US" altLang="zh-TW" dirty="0"/>
          </a:p>
          <a:p>
            <a:pPr lvl="1"/>
            <a:r>
              <a:rPr lang="en-US" altLang="zh-TW" dirty="0"/>
              <a:t>Forward warping is </a:t>
            </a:r>
            <a:r>
              <a:rPr lang="en-US" altLang="zh-TW" dirty="0" smtClean="0"/>
              <a:t>used</a:t>
            </a:r>
            <a:r>
              <a:rPr lang="en-US" altLang="zh-TW" dirty="0"/>
              <a:t> </a:t>
            </a:r>
          </a:p>
          <a:p>
            <a:r>
              <a:rPr lang="en-US" altLang="zh-TW" dirty="0" smtClean="0"/>
              <a:t>This proposal would like to improve the quality of synthesized view used for in-loop VSP.</a:t>
            </a:r>
          </a:p>
          <a:p>
            <a:pPr lvl="1"/>
            <a:r>
              <a:rPr lang="en-US" altLang="zh-TW" dirty="0" smtClean="0"/>
              <a:t>Motion-compensated hole filling (this proposal)</a:t>
            </a:r>
          </a:p>
          <a:p>
            <a:pPr lvl="1"/>
            <a:r>
              <a:rPr lang="en-US" altLang="zh-TW" dirty="0" smtClean="0"/>
              <a:t>Adaptive </a:t>
            </a:r>
            <a:r>
              <a:rPr lang="en-US" altLang="zh-TW" dirty="0"/>
              <a:t>directional depth map </a:t>
            </a:r>
            <a:r>
              <a:rPr lang="en-US" altLang="zh-TW" dirty="0" smtClean="0"/>
              <a:t>smoothing (JCT3V-B0129)</a:t>
            </a:r>
            <a:endParaRPr lang="en-US" altLang="zh-TW" dirty="0"/>
          </a:p>
          <a:p>
            <a:pPr lvl="1"/>
            <a:r>
              <a:rPr lang="en-US" altLang="zh-TW" dirty="0"/>
              <a:t>Structure based hole filling (JCT3V-B0129</a:t>
            </a:r>
            <a:r>
              <a:rPr lang="en-US" altLang="zh-TW" dirty="0" smtClean="0"/>
              <a:t>)</a:t>
            </a:r>
          </a:p>
          <a:p>
            <a:r>
              <a:rPr lang="en-US" altLang="zh-TW" dirty="0"/>
              <a:t>Experimental </a:t>
            </a:r>
            <a:r>
              <a:rPr lang="en-US" altLang="zh-TW" dirty="0" smtClean="0"/>
              <a:t>results (anchor: ATM v6.0r1)</a:t>
            </a:r>
            <a:endParaRPr lang="en-US" altLang="zh-TW" dirty="0"/>
          </a:p>
          <a:p>
            <a:pPr lvl="1"/>
            <a:r>
              <a:rPr lang="en-US" altLang="zh-TW" dirty="0" smtClean="0"/>
              <a:t>0.02% </a:t>
            </a:r>
            <a:r>
              <a:rPr lang="en-US" altLang="zh-TW" dirty="0"/>
              <a:t>BD-rate increasing on texture data and </a:t>
            </a:r>
            <a:r>
              <a:rPr lang="en-US" altLang="zh-TW" dirty="0" smtClean="0"/>
              <a:t>0.21% </a:t>
            </a:r>
            <a:r>
              <a:rPr lang="en-US" altLang="zh-TW" dirty="0"/>
              <a:t>BD-rate increasing on synthesized data and </a:t>
            </a:r>
            <a:r>
              <a:rPr lang="en-US" altLang="zh-TW" dirty="0" smtClean="0"/>
              <a:t>56 </a:t>
            </a:r>
            <a:r>
              <a:rPr lang="en-US" altLang="zh-TW" dirty="0"/>
              <a:t>% decoding time increasing in average</a:t>
            </a:r>
          </a:p>
          <a:p>
            <a:pPr lvl="1"/>
            <a:r>
              <a:rPr lang="en-US" altLang="zh-TW" dirty="0" smtClean="0"/>
              <a:t>0.25% </a:t>
            </a:r>
            <a:r>
              <a:rPr lang="en-US" altLang="zh-TW" dirty="0"/>
              <a:t>BD-rate decreasing on texture data and </a:t>
            </a:r>
            <a:r>
              <a:rPr lang="en-US" altLang="zh-TW" dirty="0" smtClean="0"/>
              <a:t>0.03% </a:t>
            </a:r>
            <a:r>
              <a:rPr lang="en-US" altLang="zh-TW" dirty="0"/>
              <a:t>BD-rate </a:t>
            </a:r>
            <a:r>
              <a:rPr lang="en-US" altLang="zh-TW" dirty="0" smtClean="0"/>
              <a:t>increasing </a:t>
            </a:r>
            <a:r>
              <a:rPr lang="en-US" altLang="zh-TW" dirty="0"/>
              <a:t>on synthesized data and </a:t>
            </a:r>
            <a:r>
              <a:rPr lang="en-US" altLang="zh-TW" dirty="0" smtClean="0"/>
              <a:t>44 </a:t>
            </a:r>
            <a:r>
              <a:rPr lang="en-US" altLang="zh-TW" dirty="0"/>
              <a:t>% decoding time increasing in average for full-HD </a:t>
            </a:r>
            <a:r>
              <a:rPr lang="en-US" altLang="zh-TW" dirty="0" smtClean="0"/>
              <a:t>videos</a:t>
            </a:r>
          </a:p>
          <a:p>
            <a:pPr lvl="1"/>
            <a:r>
              <a:rPr lang="en-US" altLang="zh-TW" dirty="0" smtClean="0"/>
              <a:t>Slightly improvement on subjective viewing results</a:t>
            </a:r>
          </a:p>
          <a:p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BB41B2-8264-F847-8585-42F75918DB03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CF6B18-281B-4091-AEE1-88938807B8C1}" type="slidenum">
              <a:rPr lang="en-US" altLang="zh-TW" smtClean="0"/>
              <a:pPr>
                <a:defRPr/>
              </a:pPr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2579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Outline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Abstract</a:t>
            </a:r>
          </a:p>
          <a:p>
            <a:r>
              <a:rPr lang="en-US" altLang="zh-TW" dirty="0" smtClean="0"/>
              <a:t>Motivation</a:t>
            </a:r>
          </a:p>
          <a:p>
            <a:r>
              <a:rPr lang="en-US" altLang="zh-TW" dirty="0" smtClean="0"/>
              <a:t>Proposed </a:t>
            </a:r>
            <a:r>
              <a:rPr lang="en-US" altLang="zh-TW" dirty="0"/>
              <a:t>Algorithm</a:t>
            </a:r>
          </a:p>
          <a:p>
            <a:pPr lvl="1"/>
            <a:r>
              <a:rPr lang="en-US" altLang="zh-TW" dirty="0" smtClean="0"/>
              <a:t>Motion-compensated Hole filling</a:t>
            </a:r>
          </a:p>
          <a:p>
            <a:r>
              <a:rPr lang="en-US" altLang="zh-TW" dirty="0" smtClean="0"/>
              <a:t>Experimental </a:t>
            </a:r>
            <a:r>
              <a:rPr lang="en-US" altLang="zh-TW" dirty="0"/>
              <a:t>Results</a:t>
            </a:r>
          </a:p>
          <a:p>
            <a:r>
              <a:rPr lang="en-US" altLang="zh-TW" dirty="0"/>
              <a:t>Conclusion</a:t>
            </a:r>
          </a:p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C04E84-71EE-AE42-ADAC-E45520466863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CF6B18-281B-4091-AEE1-88938807B8C1}" type="slidenum">
              <a:rPr lang="en-US" altLang="zh-TW" smtClean="0"/>
              <a:pPr>
                <a:defRPr/>
              </a:pPr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2781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Motivation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Motion information for hole filling</a:t>
            </a:r>
          </a:p>
          <a:p>
            <a:pPr lvl="1"/>
            <a:r>
              <a:rPr lang="en-US" altLang="zh-TW" dirty="0" smtClean="0"/>
              <a:t>Direction of temporal reference frame</a:t>
            </a:r>
          </a:p>
          <a:p>
            <a:pPr lvl="1"/>
            <a:r>
              <a:rPr lang="en-US" altLang="zh-TW" dirty="0" smtClean="0"/>
              <a:t>Size of uncover region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01FAE1-B3BF-0541-9A96-AAE1C77948E0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CF6B18-281B-4091-AEE1-88938807B8C1}" type="slidenum">
              <a:rPr lang="en-US" altLang="zh-TW" smtClean="0"/>
              <a:pPr>
                <a:defRPr/>
              </a:pPr>
              <a:t>4</a:t>
            </a:fld>
            <a:endParaRPr lang="en-US" altLang="zh-TW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pic>
        <p:nvPicPr>
          <p:cNvPr id="13" name="Picture 3" descr="I:\ciao_siang\Dancer_c_5_1920x108825.bmp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242" y="3119865"/>
            <a:ext cx="2606400" cy="147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描述: E:\personal\thesis\compare\original\Dancer_c_5_1920x108825.bmp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6176" y="2233227"/>
            <a:ext cx="2446758" cy="13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描述: E:\personal\thesis\compare\original\Dancer_c_5_1920x108824.bmp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6950" y="2233227"/>
            <a:ext cx="2448000" cy="1375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描述: E:\personal\thesis\compare\hole filling\proposed\Dancer_c_5_1920x1088_right25.bmp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6950" y="4557302"/>
            <a:ext cx="2448000" cy="137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E:\personal\thesis\compare\hole filling\Dancer_c_5_1920x1088_right25.bmp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4934" y="4557302"/>
            <a:ext cx="2448000" cy="1386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直線單箭頭接點 17"/>
          <p:cNvCxnSpPr/>
          <p:nvPr/>
        </p:nvCxnSpPr>
        <p:spPr>
          <a:xfrm flipH="1">
            <a:off x="5358606" y="2737283"/>
            <a:ext cx="2659196" cy="2063317"/>
          </a:xfrm>
          <a:prstGeom prst="straightConnector1">
            <a:avLst/>
          </a:prstGeom>
          <a:ln w="19050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5"/>
          <p:cNvSpPr>
            <a:spLocks noChangeArrowheads="1"/>
          </p:cNvSpPr>
          <p:nvPr/>
        </p:nvSpPr>
        <p:spPr bwMode="auto">
          <a:xfrm rot="193574">
            <a:off x="7971510" y="2234531"/>
            <a:ext cx="84295" cy="1348171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20" name="文字方塊 19"/>
          <p:cNvSpPr txBox="1"/>
          <p:nvPr/>
        </p:nvSpPr>
        <p:spPr>
          <a:xfrm>
            <a:off x="3416176" y="3584006"/>
            <a:ext cx="24467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Original texture image (frame #25)</a:t>
            </a:r>
            <a:endParaRPr lang="zh-TW" alt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6006950" y="3584006"/>
            <a:ext cx="24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>
                <a:solidFill>
                  <a:schemeClr val="tx1"/>
                </a:solidFill>
                <a:cs typeface="Times New Roman" pitchFamily="18" charset="0"/>
              </a:rPr>
              <a:t>Original texture image </a:t>
            </a:r>
            <a:r>
              <a:rPr lang="en-US" altLang="zh-TW" sz="1800" dirty="0" smtClean="0">
                <a:solidFill>
                  <a:schemeClr val="tx1"/>
                </a:solidFill>
                <a:cs typeface="Times New Roman" pitchFamily="18" charset="0"/>
              </a:rPr>
              <a:t>(frame </a:t>
            </a:r>
            <a:r>
              <a:rPr lang="en-US" altLang="zh-TW" sz="1800" dirty="0">
                <a:solidFill>
                  <a:schemeClr val="tx1"/>
                </a:solidFill>
                <a:cs typeface="Times New Roman" pitchFamily="18" charset="0"/>
              </a:rPr>
              <a:t>#</a:t>
            </a:r>
            <a:r>
              <a:rPr lang="en-US" altLang="zh-TW" sz="1800" dirty="0" smtClean="0">
                <a:solidFill>
                  <a:schemeClr val="tx1"/>
                </a:solidFill>
                <a:cs typeface="Times New Roman" pitchFamily="18" charset="0"/>
              </a:rPr>
              <a:t>24)</a:t>
            </a:r>
            <a:endParaRPr lang="zh-TW" altLang="en-US" sz="18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2580829" y="5758934"/>
            <a:ext cx="64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 smtClean="0">
                <a:solidFill>
                  <a:schemeClr val="tx1"/>
                </a:solidFill>
                <a:cs typeface="Times New Roman" pitchFamily="18" charset="0"/>
              </a:rPr>
              <a:t>hole</a:t>
            </a:r>
            <a:endParaRPr lang="zh-TW" altLang="en-US" sz="1800" dirty="0">
              <a:solidFill>
                <a:schemeClr val="tx1"/>
              </a:solidFill>
              <a:cs typeface="Times New Roman" pitchFamily="18" charset="0"/>
            </a:endParaRPr>
          </a:p>
        </p:txBody>
      </p:sp>
      <p:cxnSp>
        <p:nvCxnSpPr>
          <p:cNvPr id="23" name="直線單箭頭接點 22"/>
          <p:cNvCxnSpPr/>
          <p:nvPr/>
        </p:nvCxnSpPr>
        <p:spPr>
          <a:xfrm flipV="1">
            <a:off x="3277642" y="5052411"/>
            <a:ext cx="2087688" cy="74724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字方塊 23"/>
          <p:cNvSpPr txBox="1"/>
          <p:nvPr/>
        </p:nvSpPr>
        <p:spPr>
          <a:xfrm>
            <a:off x="671242" y="4596825"/>
            <a:ext cx="2600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>
                <a:solidFill>
                  <a:schemeClr val="tx1"/>
                </a:solidFill>
                <a:cs typeface="Times New Roman" pitchFamily="18" charset="0"/>
              </a:rPr>
              <a:t>Original texture image</a:t>
            </a:r>
            <a:endParaRPr lang="zh-TW" altLang="en-US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en-US" altLang="zh-TW" sz="1800" dirty="0">
                <a:solidFill>
                  <a:schemeClr val="tx1"/>
                </a:solidFill>
                <a:cs typeface="Times New Roman" pitchFamily="18" charset="0"/>
              </a:rPr>
              <a:t>(</a:t>
            </a:r>
            <a:r>
              <a:rPr lang="en-US" altLang="zh-TW" sz="1800" dirty="0" smtClean="0">
                <a:solidFill>
                  <a:schemeClr val="tx1"/>
                </a:solidFill>
                <a:cs typeface="Times New Roman" pitchFamily="18" charset="0"/>
              </a:rPr>
              <a:t>frame </a:t>
            </a:r>
            <a:r>
              <a:rPr lang="en-US" altLang="zh-TW" sz="1800" dirty="0">
                <a:solidFill>
                  <a:schemeClr val="tx1"/>
                </a:solidFill>
                <a:cs typeface="Times New Roman" pitchFamily="18" charset="0"/>
              </a:rPr>
              <a:t>#</a:t>
            </a:r>
            <a:r>
              <a:rPr lang="en-US" altLang="zh-TW" sz="1800" dirty="0" smtClean="0">
                <a:solidFill>
                  <a:schemeClr val="tx1"/>
                </a:solidFill>
                <a:cs typeface="Times New Roman" pitchFamily="18" charset="0"/>
              </a:rPr>
              <a:t>25)</a:t>
            </a:r>
            <a:endParaRPr lang="zh-TW" altLang="en-US" sz="18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2905001" y="3499252"/>
            <a:ext cx="366101" cy="2073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文字方塊 26"/>
          <p:cNvSpPr txBox="1"/>
          <p:nvPr/>
        </p:nvSpPr>
        <p:spPr>
          <a:xfrm>
            <a:off x="3229173" y="5934303"/>
            <a:ext cx="263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 smtClean="0">
                <a:solidFill>
                  <a:schemeClr val="tx1"/>
                </a:solidFill>
                <a:cs typeface="Times New Roman" pitchFamily="18" charset="0"/>
              </a:rPr>
              <a:t>Synthesized </a:t>
            </a:r>
            <a:r>
              <a:rPr lang="en-US" altLang="zh-TW" sz="1800" dirty="0">
                <a:solidFill>
                  <a:schemeClr val="tx1"/>
                </a:solidFill>
                <a:cs typeface="Times New Roman" pitchFamily="18" charset="0"/>
              </a:rPr>
              <a:t>texture </a:t>
            </a:r>
            <a:r>
              <a:rPr lang="en-US" altLang="zh-TW" sz="1800" dirty="0" smtClean="0">
                <a:solidFill>
                  <a:schemeClr val="tx1"/>
                </a:solidFill>
                <a:cs typeface="Times New Roman" pitchFamily="18" charset="0"/>
              </a:rPr>
              <a:t>image with hole (frame </a:t>
            </a:r>
            <a:r>
              <a:rPr lang="en-US" altLang="zh-TW" sz="1800" dirty="0">
                <a:solidFill>
                  <a:schemeClr val="tx1"/>
                </a:solidFill>
                <a:cs typeface="Times New Roman" pitchFamily="18" charset="0"/>
              </a:rPr>
              <a:t>#25)</a:t>
            </a:r>
            <a:endParaRPr lang="zh-TW" altLang="en-US" sz="18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8" name="文字方塊 27"/>
          <p:cNvSpPr txBox="1"/>
          <p:nvPr/>
        </p:nvSpPr>
        <p:spPr>
          <a:xfrm>
            <a:off x="5867400" y="5934303"/>
            <a:ext cx="2925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 smtClean="0">
                <a:solidFill>
                  <a:schemeClr val="tx1"/>
                </a:solidFill>
                <a:cs typeface="Times New Roman" pitchFamily="18" charset="0"/>
              </a:rPr>
              <a:t>Synthesized </a:t>
            </a:r>
            <a:r>
              <a:rPr lang="en-US" altLang="zh-TW" sz="1800" dirty="0">
                <a:solidFill>
                  <a:schemeClr val="tx1"/>
                </a:solidFill>
                <a:cs typeface="Times New Roman" pitchFamily="18" charset="0"/>
              </a:rPr>
              <a:t>texture </a:t>
            </a:r>
            <a:r>
              <a:rPr lang="en-US" altLang="zh-TW" sz="1800" dirty="0" smtClean="0">
                <a:solidFill>
                  <a:schemeClr val="tx1"/>
                </a:solidFill>
                <a:cs typeface="Times New Roman" pitchFamily="18" charset="0"/>
              </a:rPr>
              <a:t>image with hole filled (frame </a:t>
            </a:r>
            <a:r>
              <a:rPr lang="en-US" altLang="zh-TW" sz="1800" dirty="0">
                <a:solidFill>
                  <a:schemeClr val="tx1"/>
                </a:solidFill>
                <a:cs typeface="Times New Roman" pitchFamily="18" charset="0"/>
              </a:rPr>
              <a:t>#25)</a:t>
            </a:r>
            <a:endParaRPr lang="zh-TW" altLang="en-US" sz="18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6" name="文字方塊 25"/>
          <p:cNvSpPr txBox="1"/>
          <p:nvPr/>
        </p:nvSpPr>
        <p:spPr>
          <a:xfrm>
            <a:off x="6834398" y="1848598"/>
            <a:ext cx="2366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800" dirty="0" smtClean="0">
                <a:solidFill>
                  <a:schemeClr val="tx1"/>
                </a:solidFill>
                <a:cs typeface="Times New Roman" pitchFamily="18" charset="0"/>
              </a:rPr>
              <a:t>Uncovered region</a:t>
            </a:r>
            <a:endParaRPr lang="zh-TW" altLang="en-US" sz="18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 rot="193574">
            <a:off x="5316458" y="4576366"/>
            <a:ext cx="84295" cy="1348171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067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6731" name="群組 456730"/>
          <p:cNvGrpSpPr/>
          <p:nvPr/>
        </p:nvGrpSpPr>
        <p:grpSpPr>
          <a:xfrm>
            <a:off x="3352801" y="4140000"/>
            <a:ext cx="2895599" cy="2087400"/>
            <a:chOff x="3352801" y="4140000"/>
            <a:chExt cx="2895599" cy="2087400"/>
          </a:xfrm>
        </p:grpSpPr>
        <p:sp>
          <p:nvSpPr>
            <p:cNvPr id="38" name="文字方塊 37"/>
            <p:cNvSpPr txBox="1"/>
            <p:nvPr/>
          </p:nvSpPr>
          <p:spPr>
            <a:xfrm>
              <a:off x="3352801" y="5943600"/>
              <a:ext cx="2895599" cy="2838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pt-BR" altLang="zh-TW" sz="1800" dirty="0" smtClean="0">
                  <a:solidFill>
                    <a:schemeClr val="tx1"/>
                  </a:solidFill>
                </a:rPr>
                <a:t>Synthesize texture data </a:t>
              </a:r>
              <a:r>
                <a:rPr lang="pt-BR" altLang="zh-TW" sz="1800" dirty="0">
                  <a:solidFill>
                    <a:schemeClr val="tx1"/>
                  </a:solidFill>
                </a:rPr>
                <a:t>at t = n</a:t>
              </a:r>
              <a:endParaRPr lang="zh-TW" altLang="en-US" sz="1800" baseline="-25000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30" name="物件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10181886"/>
                </p:ext>
              </p:extLst>
            </p:nvPr>
          </p:nvGraphicFramePr>
          <p:xfrm>
            <a:off x="3780000" y="4140000"/>
            <a:ext cx="2192337" cy="1789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1" name="Visio" r:id="rId3" imgW="2191860" imgH="1789172" progId="Visio.Drawing.11">
                    <p:embed/>
                  </p:oleObj>
                </mc:Choice>
                <mc:Fallback>
                  <p:oleObj name="Visio" r:id="rId3" imgW="2191860" imgH="1789172" progId="Visio.Drawing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780000" y="4140000"/>
                          <a:ext cx="2192337" cy="17891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" name="文字方塊 39"/>
            <p:cNvSpPr txBox="1"/>
            <p:nvPr/>
          </p:nvSpPr>
          <p:spPr>
            <a:xfrm>
              <a:off x="3798652" y="5463317"/>
              <a:ext cx="768744" cy="2838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pt-BR" altLang="zh-TW" sz="1800" dirty="0" smtClean="0"/>
                <a:t>Hole</a:t>
              </a:r>
              <a:endParaRPr lang="zh-TW" altLang="en-US" sz="1800" baseline="-25000" dirty="0"/>
            </a:p>
          </p:txBody>
        </p:sp>
        <p:cxnSp>
          <p:nvCxnSpPr>
            <p:cNvPr id="41" name="直線單箭頭接點 40"/>
            <p:cNvCxnSpPr>
              <a:stCxn id="40" idx="0"/>
            </p:cNvCxnSpPr>
            <p:nvPr/>
          </p:nvCxnSpPr>
          <p:spPr bwMode="auto">
            <a:xfrm flipV="1">
              <a:off x="4183024" y="5029200"/>
              <a:ext cx="598094" cy="43411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Motion-compensated Hole Filling (1/2)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70E2A0-2237-D341-AC35-65EA23F3CB87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CF6B18-281B-4091-AEE1-88938807B8C1}" type="slidenum">
              <a:rPr lang="en-US" altLang="zh-TW" smtClean="0"/>
              <a:pPr>
                <a:defRPr/>
              </a:pPr>
              <a:t>5</a:t>
            </a:fld>
            <a:endParaRPr lang="en-US" altLang="zh-TW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grpSp>
        <p:nvGrpSpPr>
          <p:cNvPr id="29" name="群組 28"/>
          <p:cNvGrpSpPr/>
          <p:nvPr/>
        </p:nvGrpSpPr>
        <p:grpSpPr>
          <a:xfrm>
            <a:off x="1066800" y="1620000"/>
            <a:ext cx="4794413" cy="1940400"/>
            <a:chOff x="1066800" y="1620000"/>
            <a:chExt cx="4794413" cy="1940400"/>
          </a:xfrm>
        </p:grpSpPr>
        <p:graphicFrame>
          <p:nvGraphicFramePr>
            <p:cNvPr id="12" name="物件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11852193"/>
                </p:ext>
              </p:extLst>
            </p:nvPr>
          </p:nvGraphicFramePr>
          <p:xfrm>
            <a:off x="1080000" y="1620000"/>
            <a:ext cx="2079625" cy="1697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2" name="Visio" r:id="rId5" imgW="2079810" imgH="1697247" progId="Visio.Drawing.11">
                    <p:embed/>
                  </p:oleObj>
                </mc:Choice>
                <mc:Fallback>
                  <p:oleObj name="Visio" r:id="rId5" imgW="2079810" imgH="1697247" progId="Visio.Drawing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080000" y="1620000"/>
                          <a:ext cx="2079625" cy="16970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文字方塊 17"/>
            <p:cNvSpPr txBox="1"/>
            <p:nvPr/>
          </p:nvSpPr>
          <p:spPr>
            <a:xfrm>
              <a:off x="3733800" y="3276600"/>
              <a:ext cx="2064144" cy="2838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pt-BR" altLang="zh-TW" sz="1800" dirty="0">
                  <a:solidFill>
                    <a:schemeClr val="tx1"/>
                  </a:solidFill>
                </a:rPr>
                <a:t>Texture data at t = n</a:t>
              </a:r>
              <a:endParaRPr lang="zh-TW" altLang="en-US" sz="1800" baseline="-25000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16" name="物件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7535248"/>
                </p:ext>
              </p:extLst>
            </p:nvPr>
          </p:nvGraphicFramePr>
          <p:xfrm>
            <a:off x="3780000" y="1620000"/>
            <a:ext cx="2081213" cy="1698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3" name="Visio" r:id="rId7" imgW="2080620" imgH="1698056" progId="Visio.Drawing.11">
                    <p:embed/>
                  </p:oleObj>
                </mc:Choice>
                <mc:Fallback>
                  <p:oleObj name="Visio" r:id="rId7" imgW="2080620" imgH="1698056" progId="Visio.Drawing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780000" y="1620000"/>
                          <a:ext cx="2081213" cy="16986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文字方塊 22"/>
            <p:cNvSpPr txBox="1"/>
            <p:nvPr/>
          </p:nvSpPr>
          <p:spPr>
            <a:xfrm>
              <a:off x="1066800" y="3276600"/>
              <a:ext cx="2064144" cy="2838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pt-BR" altLang="zh-TW" sz="1800" dirty="0" smtClean="0">
                  <a:solidFill>
                    <a:schemeClr val="tx1"/>
                  </a:solidFill>
                </a:rPr>
                <a:t>Depth data </a:t>
              </a:r>
              <a:r>
                <a:rPr lang="pt-BR" altLang="zh-TW" sz="1800" dirty="0">
                  <a:solidFill>
                    <a:schemeClr val="tx1"/>
                  </a:solidFill>
                </a:rPr>
                <a:t>at t = n</a:t>
              </a:r>
              <a:endParaRPr lang="zh-TW" altLang="en-US" sz="18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群組 27"/>
          <p:cNvGrpSpPr/>
          <p:nvPr/>
        </p:nvGrpSpPr>
        <p:grpSpPr>
          <a:xfrm>
            <a:off x="2142083" y="3560400"/>
            <a:ext cx="1869378" cy="859200"/>
            <a:chOff x="2142083" y="3560400"/>
            <a:chExt cx="1869378" cy="859200"/>
          </a:xfrm>
        </p:grpSpPr>
        <p:cxnSp>
          <p:nvCxnSpPr>
            <p:cNvPr id="26" name="直線單箭頭接點 25"/>
            <p:cNvCxnSpPr/>
            <p:nvPr/>
          </p:nvCxnSpPr>
          <p:spPr bwMode="auto">
            <a:xfrm>
              <a:off x="3429000" y="3560400"/>
              <a:ext cx="582461" cy="8592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7" name="文字方塊 26"/>
            <p:cNvSpPr txBox="1"/>
            <p:nvPr/>
          </p:nvSpPr>
          <p:spPr>
            <a:xfrm>
              <a:off x="2142083" y="3794250"/>
              <a:ext cx="1622122" cy="37408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pt-BR" altLang="zh-TW" sz="1800" dirty="0" smtClean="0">
                  <a:solidFill>
                    <a:schemeClr val="tx1"/>
                  </a:solidFill>
                </a:rPr>
                <a:t>Warp to right</a:t>
              </a:r>
              <a:endParaRPr lang="zh-TW" altLang="en-US" sz="18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群組 9"/>
          <p:cNvGrpSpPr/>
          <p:nvPr/>
        </p:nvGrpSpPr>
        <p:grpSpPr>
          <a:xfrm>
            <a:off x="6477000" y="1524000"/>
            <a:ext cx="2362200" cy="2036400"/>
            <a:chOff x="6477000" y="1524000"/>
            <a:chExt cx="2362200" cy="2036400"/>
          </a:xfrm>
        </p:grpSpPr>
        <p:graphicFrame>
          <p:nvGraphicFramePr>
            <p:cNvPr id="9" name="物件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26948808"/>
                </p:ext>
              </p:extLst>
            </p:nvPr>
          </p:nvGraphicFramePr>
          <p:xfrm>
            <a:off x="6697662" y="1524000"/>
            <a:ext cx="2141538" cy="1747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4" name="Visio" r:id="rId9" imgW="2140830" imgH="1748197" progId="Visio.Drawing.11">
                    <p:embed/>
                  </p:oleObj>
                </mc:Choice>
                <mc:Fallback>
                  <p:oleObj name="Visio" r:id="rId9" imgW="2140830" imgH="1748197" progId="Visio.Drawing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6697662" y="1524000"/>
                          <a:ext cx="2141538" cy="17478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文字方塊 23"/>
            <p:cNvSpPr txBox="1"/>
            <p:nvPr/>
          </p:nvSpPr>
          <p:spPr>
            <a:xfrm>
              <a:off x="6477000" y="3276600"/>
              <a:ext cx="2362200" cy="2838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pt-BR" altLang="zh-TW" sz="1800" dirty="0">
                  <a:solidFill>
                    <a:schemeClr val="tx1"/>
                  </a:solidFill>
                </a:rPr>
                <a:t>Texture data at </a:t>
              </a:r>
              <a:r>
                <a:rPr lang="pt-BR" altLang="zh-TW" sz="1800" b="1" dirty="0">
                  <a:solidFill>
                    <a:srgbClr val="FF9900"/>
                  </a:solidFill>
                </a:rPr>
                <a:t>t = </a:t>
              </a:r>
              <a:r>
                <a:rPr lang="pt-BR" altLang="zh-TW" sz="1800" b="1" dirty="0" smtClean="0">
                  <a:solidFill>
                    <a:srgbClr val="FF9900"/>
                  </a:solidFill>
                </a:rPr>
                <a:t>n</a:t>
              </a:r>
              <a:r>
                <a:rPr lang="en-US" altLang="zh-TW" sz="1800" b="1" dirty="0" smtClean="0">
                  <a:solidFill>
                    <a:srgbClr val="FF9900"/>
                  </a:solidFill>
                </a:rPr>
                <a:t>+1</a:t>
              </a:r>
              <a:endParaRPr lang="zh-TW" altLang="en-US" sz="1800" b="1" dirty="0">
                <a:solidFill>
                  <a:srgbClr val="FF9900"/>
                </a:solidFill>
              </a:endParaRPr>
            </a:p>
          </p:txBody>
        </p:sp>
      </p:grpSp>
      <p:graphicFrame>
        <p:nvGraphicFramePr>
          <p:cNvPr id="31" name="物件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6545492"/>
              </p:ext>
            </p:extLst>
          </p:nvPr>
        </p:nvGraphicFramePr>
        <p:xfrm>
          <a:off x="4713287" y="4595813"/>
          <a:ext cx="239713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" name="Visio" r:id="rId11" imgW="242460" imgH="741872" progId="Visio.Drawing.11">
                  <p:embed/>
                </p:oleObj>
              </mc:Choice>
              <mc:Fallback>
                <p:oleObj name="Visio" r:id="rId11" imgW="242460" imgH="741872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713287" y="4595813"/>
                        <a:ext cx="239713" cy="738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6729" name="群組 456728"/>
          <p:cNvGrpSpPr/>
          <p:nvPr/>
        </p:nvGrpSpPr>
        <p:grpSpPr>
          <a:xfrm>
            <a:off x="4933519" y="2350293"/>
            <a:ext cx="4063684" cy="2221707"/>
            <a:chOff x="4933519" y="2350293"/>
            <a:chExt cx="4063684" cy="2221707"/>
          </a:xfrm>
        </p:grpSpPr>
        <p:cxnSp>
          <p:nvCxnSpPr>
            <p:cNvPr id="44" name="直線單箭頭接點 43"/>
            <p:cNvCxnSpPr/>
            <p:nvPr/>
          </p:nvCxnSpPr>
          <p:spPr bwMode="auto">
            <a:xfrm flipH="1">
              <a:off x="4933519" y="2350293"/>
              <a:ext cx="2724582" cy="222170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9" name="文字方塊 48"/>
            <p:cNvSpPr txBox="1"/>
            <p:nvPr/>
          </p:nvSpPr>
          <p:spPr>
            <a:xfrm>
              <a:off x="5715000" y="3740717"/>
              <a:ext cx="3282203" cy="37408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pt-BR" altLang="zh-TW" sz="1800" dirty="0" smtClean="0">
                  <a:solidFill>
                    <a:schemeClr val="tx1"/>
                  </a:solidFill>
                </a:rPr>
                <a:t>Filled by temproal reference</a:t>
              </a:r>
              <a:endParaRPr lang="zh-TW" altLang="en-US" sz="18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56724" name="群組 456723"/>
          <p:cNvGrpSpPr/>
          <p:nvPr/>
        </p:nvGrpSpPr>
        <p:grpSpPr>
          <a:xfrm>
            <a:off x="4011461" y="1666420"/>
            <a:ext cx="1862202" cy="771980"/>
            <a:chOff x="4011461" y="1666420"/>
            <a:chExt cx="1862202" cy="771980"/>
          </a:xfrm>
        </p:grpSpPr>
        <p:cxnSp>
          <p:nvCxnSpPr>
            <p:cNvPr id="50" name="直線單箭頭接點 49"/>
            <p:cNvCxnSpPr/>
            <p:nvPr/>
          </p:nvCxnSpPr>
          <p:spPr bwMode="auto">
            <a:xfrm>
              <a:off x="4873315" y="2438400"/>
              <a:ext cx="529653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1" name="文字方塊 50"/>
            <p:cNvSpPr txBox="1"/>
            <p:nvPr/>
          </p:nvSpPr>
          <p:spPr>
            <a:xfrm>
              <a:off x="4302759" y="1666420"/>
              <a:ext cx="1570904" cy="2838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pt-BR" altLang="zh-TW" sz="1800" b="1" dirty="0" smtClean="0">
                  <a:solidFill>
                    <a:srgbClr val="FF0000"/>
                  </a:solidFill>
                </a:rPr>
                <a:t>Motion vector</a:t>
              </a:r>
              <a:endParaRPr lang="zh-TW" altLang="en-US" sz="1800" b="1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53" name="直線單箭頭接點 52"/>
            <p:cNvCxnSpPr/>
            <p:nvPr/>
          </p:nvCxnSpPr>
          <p:spPr bwMode="auto">
            <a:xfrm flipH="1">
              <a:off x="4011461" y="2438400"/>
              <a:ext cx="560539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56728" name="群組 456727"/>
          <p:cNvGrpSpPr/>
          <p:nvPr/>
        </p:nvGrpSpPr>
        <p:grpSpPr>
          <a:xfrm>
            <a:off x="6555478" y="1292337"/>
            <a:ext cx="1826521" cy="1427050"/>
            <a:chOff x="6555478" y="1292337"/>
            <a:chExt cx="1826521" cy="1427050"/>
          </a:xfrm>
        </p:grpSpPr>
        <p:graphicFrame>
          <p:nvGraphicFramePr>
            <p:cNvPr id="456705" name="物件 45670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92144435"/>
                </p:ext>
              </p:extLst>
            </p:nvPr>
          </p:nvGraphicFramePr>
          <p:xfrm>
            <a:off x="7538243" y="1981200"/>
            <a:ext cx="239713" cy="738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6" name="Visio" r:id="rId13" imgW="239490" imgH="738637" progId="Visio.Drawing.11">
                    <p:embed/>
                  </p:oleObj>
                </mc:Choice>
                <mc:Fallback>
                  <p:oleObj name="Visio" r:id="rId13" imgW="239490" imgH="738637" progId="Visio.Drawing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7538243" y="1981200"/>
                          <a:ext cx="239713" cy="7381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2" name="直線單箭頭接點 61"/>
            <p:cNvCxnSpPr/>
            <p:nvPr/>
          </p:nvCxnSpPr>
          <p:spPr bwMode="auto">
            <a:xfrm>
              <a:off x="7356101" y="1666420"/>
              <a:ext cx="302001" cy="46718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3" name="文字方塊 62"/>
            <p:cNvSpPr txBox="1"/>
            <p:nvPr/>
          </p:nvSpPr>
          <p:spPr>
            <a:xfrm>
              <a:off x="6555478" y="1292337"/>
              <a:ext cx="1826521" cy="37408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pt-BR" altLang="zh-TW" sz="1800" dirty="0" smtClean="0">
                  <a:solidFill>
                    <a:schemeClr val="tx1"/>
                  </a:solidFill>
                </a:rPr>
                <a:t>Uncovered region</a:t>
              </a:r>
              <a:endParaRPr lang="zh-TW" altLang="en-US" sz="1800" baseline="-25000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456732" name="物件 4567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831182"/>
              </p:ext>
            </p:extLst>
          </p:nvPr>
        </p:nvGraphicFramePr>
        <p:xfrm>
          <a:off x="4713287" y="4595810"/>
          <a:ext cx="239713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" name="Visio" r:id="rId15" imgW="239220" imgH="738098" progId="Visio.Drawing.11">
                  <p:embed/>
                </p:oleObj>
              </mc:Choice>
              <mc:Fallback>
                <p:oleObj name="Visio" r:id="rId15" imgW="239220" imgH="738098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713287" y="4595810"/>
                        <a:ext cx="239713" cy="738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直線接點 6"/>
          <p:cNvCxnSpPr/>
          <p:nvPr/>
        </p:nvCxnSpPr>
        <p:spPr bwMode="auto">
          <a:xfrm>
            <a:off x="4653314" y="2393950"/>
            <a:ext cx="2251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直線接點 38"/>
          <p:cNvCxnSpPr/>
          <p:nvPr/>
        </p:nvCxnSpPr>
        <p:spPr bwMode="auto">
          <a:xfrm>
            <a:off x="7623485" y="2311400"/>
            <a:ext cx="2251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直線接點 42"/>
          <p:cNvCxnSpPr/>
          <p:nvPr/>
        </p:nvCxnSpPr>
        <p:spPr bwMode="auto">
          <a:xfrm>
            <a:off x="4755563" y="4953000"/>
            <a:ext cx="2251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9374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Motion-compensated Hole Filling </a:t>
            </a:r>
            <a:r>
              <a:rPr lang="en-US" altLang="zh-TW" dirty="0" smtClean="0"/>
              <a:t>(2/2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FD6C30-E14E-0045-9189-AD95781DC293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CF6B18-281B-4091-AEE1-88938807B8C1}" type="slidenum">
              <a:rPr lang="en-US" altLang="zh-TW" smtClean="0"/>
              <a:pPr>
                <a:defRPr/>
              </a:pPr>
              <a:t>6</a:t>
            </a:fld>
            <a:endParaRPr lang="en-US" altLang="zh-TW"/>
          </a:p>
        </p:txBody>
      </p:sp>
      <p:grpSp>
        <p:nvGrpSpPr>
          <p:cNvPr id="88" name="群組 87"/>
          <p:cNvGrpSpPr/>
          <p:nvPr/>
        </p:nvGrpSpPr>
        <p:grpSpPr>
          <a:xfrm>
            <a:off x="3062150" y="5126400"/>
            <a:ext cx="1433650" cy="360000"/>
            <a:chOff x="3048800" y="5126400"/>
            <a:chExt cx="1433650" cy="360000"/>
          </a:xfrm>
        </p:grpSpPr>
        <p:sp>
          <p:nvSpPr>
            <p:cNvPr id="22" name="矩形 21"/>
            <p:cNvSpPr/>
            <p:nvPr/>
          </p:nvSpPr>
          <p:spPr bwMode="auto">
            <a:xfrm>
              <a:off x="3048800" y="5126400"/>
              <a:ext cx="360000" cy="36000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23" name="矩形 22"/>
            <p:cNvSpPr/>
            <p:nvPr/>
          </p:nvSpPr>
          <p:spPr bwMode="auto">
            <a:xfrm>
              <a:off x="3408800" y="5126400"/>
              <a:ext cx="360000" cy="36000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24" name="矩形 23"/>
            <p:cNvSpPr/>
            <p:nvPr/>
          </p:nvSpPr>
          <p:spPr bwMode="auto">
            <a:xfrm>
              <a:off x="3762450" y="5126400"/>
              <a:ext cx="360000" cy="360000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25" name="矩形 24"/>
            <p:cNvSpPr/>
            <p:nvPr/>
          </p:nvSpPr>
          <p:spPr bwMode="auto">
            <a:xfrm>
              <a:off x="4122450" y="5126400"/>
              <a:ext cx="360000" cy="360000"/>
            </a:xfrm>
            <a:prstGeom prst="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</p:grpSp>
      <p:grpSp>
        <p:nvGrpSpPr>
          <p:cNvPr id="82" name="群組 81"/>
          <p:cNvGrpSpPr/>
          <p:nvPr/>
        </p:nvGrpSpPr>
        <p:grpSpPr>
          <a:xfrm>
            <a:off x="1094400" y="2133600"/>
            <a:ext cx="7333125" cy="914400"/>
            <a:chOff x="1094400" y="2133600"/>
            <a:chExt cx="7333125" cy="914400"/>
          </a:xfrm>
        </p:grpSpPr>
        <p:cxnSp>
          <p:nvCxnSpPr>
            <p:cNvPr id="72" name="直線單箭頭接點 71"/>
            <p:cNvCxnSpPr>
              <a:stCxn id="9" idx="2"/>
              <a:endCxn id="44" idx="0"/>
            </p:cNvCxnSpPr>
            <p:nvPr/>
          </p:nvCxnSpPr>
          <p:spPr bwMode="auto">
            <a:xfrm>
              <a:off x="1094400" y="2133600"/>
              <a:ext cx="3762450" cy="9144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75" name="直線單箭頭接點 74"/>
            <p:cNvCxnSpPr>
              <a:stCxn id="11" idx="2"/>
              <a:endCxn id="45" idx="0"/>
            </p:cNvCxnSpPr>
            <p:nvPr/>
          </p:nvCxnSpPr>
          <p:spPr bwMode="auto">
            <a:xfrm>
              <a:off x="1454400" y="2133600"/>
              <a:ext cx="3762450" cy="9144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78" name="直線單箭頭接點 77"/>
            <p:cNvCxnSpPr>
              <a:stCxn id="12" idx="2"/>
              <a:endCxn id="46" idx="0"/>
            </p:cNvCxnSpPr>
            <p:nvPr/>
          </p:nvCxnSpPr>
          <p:spPr bwMode="auto">
            <a:xfrm>
              <a:off x="1808050" y="2133600"/>
              <a:ext cx="3762450" cy="9144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81" name="直線單箭頭接點 80"/>
            <p:cNvCxnSpPr>
              <a:stCxn id="13" idx="2"/>
              <a:endCxn id="36" idx="0"/>
            </p:cNvCxnSpPr>
            <p:nvPr/>
          </p:nvCxnSpPr>
          <p:spPr bwMode="auto">
            <a:xfrm>
              <a:off x="2168050" y="2133600"/>
              <a:ext cx="3762175" cy="9144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84" name="直線單箭頭接點 83"/>
            <p:cNvCxnSpPr>
              <a:stCxn id="14" idx="2"/>
              <a:endCxn id="40" idx="0"/>
            </p:cNvCxnSpPr>
            <p:nvPr/>
          </p:nvCxnSpPr>
          <p:spPr bwMode="auto">
            <a:xfrm>
              <a:off x="2518050" y="2133600"/>
              <a:ext cx="4835825" cy="9144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87" name="直線單箭頭接點 86"/>
            <p:cNvCxnSpPr>
              <a:stCxn id="15" idx="2"/>
              <a:endCxn id="41" idx="0"/>
            </p:cNvCxnSpPr>
            <p:nvPr/>
          </p:nvCxnSpPr>
          <p:spPr bwMode="auto">
            <a:xfrm>
              <a:off x="2878050" y="2133600"/>
              <a:ext cx="4835825" cy="9144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90" name="直線單箭頭接點 89"/>
            <p:cNvCxnSpPr>
              <a:stCxn id="16" idx="2"/>
              <a:endCxn id="42" idx="0"/>
            </p:cNvCxnSpPr>
            <p:nvPr/>
          </p:nvCxnSpPr>
          <p:spPr bwMode="auto">
            <a:xfrm>
              <a:off x="3231700" y="2133600"/>
              <a:ext cx="4835825" cy="9144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94" name="直線單箭頭接點 93"/>
            <p:cNvCxnSpPr>
              <a:stCxn id="17" idx="2"/>
              <a:endCxn id="43" idx="0"/>
            </p:cNvCxnSpPr>
            <p:nvPr/>
          </p:nvCxnSpPr>
          <p:spPr bwMode="auto">
            <a:xfrm>
              <a:off x="3591700" y="2133600"/>
              <a:ext cx="4835825" cy="9144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</p:grpSp>
      <p:grpSp>
        <p:nvGrpSpPr>
          <p:cNvPr id="125" name="群組 124"/>
          <p:cNvGrpSpPr/>
          <p:nvPr/>
        </p:nvGrpSpPr>
        <p:grpSpPr>
          <a:xfrm>
            <a:off x="914400" y="1419225"/>
            <a:ext cx="3928700" cy="360000"/>
            <a:chOff x="914400" y="1419225"/>
            <a:chExt cx="3928700" cy="360000"/>
          </a:xfrm>
        </p:grpSpPr>
        <p:sp>
          <p:nvSpPr>
            <p:cNvPr id="64" name="文字方塊 63"/>
            <p:cNvSpPr txBox="1"/>
            <p:nvPr/>
          </p:nvSpPr>
          <p:spPr>
            <a:xfrm>
              <a:off x="914400" y="1419225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2</a:t>
              </a:r>
              <a:endParaRPr lang="zh-TW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0" name="文字方塊 109"/>
            <p:cNvSpPr txBox="1"/>
            <p:nvPr/>
          </p:nvSpPr>
          <p:spPr>
            <a:xfrm>
              <a:off x="1274400" y="1419225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2</a:t>
              </a:r>
              <a:endParaRPr lang="zh-TW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1" name="文字方塊 110"/>
            <p:cNvSpPr txBox="1"/>
            <p:nvPr/>
          </p:nvSpPr>
          <p:spPr>
            <a:xfrm>
              <a:off x="1628050" y="1419225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2</a:t>
              </a:r>
              <a:endParaRPr lang="zh-TW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2" name="文字方塊 111"/>
            <p:cNvSpPr txBox="1"/>
            <p:nvPr/>
          </p:nvSpPr>
          <p:spPr>
            <a:xfrm>
              <a:off x="1988050" y="1419225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2</a:t>
              </a:r>
              <a:endParaRPr lang="zh-TW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3" name="文字方塊 112"/>
            <p:cNvSpPr txBox="1"/>
            <p:nvPr/>
          </p:nvSpPr>
          <p:spPr>
            <a:xfrm>
              <a:off x="2338050" y="1419225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6</a:t>
              </a:r>
              <a:endParaRPr lang="zh-TW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4" name="文字方塊 113"/>
            <p:cNvSpPr txBox="1"/>
            <p:nvPr/>
          </p:nvSpPr>
          <p:spPr>
            <a:xfrm>
              <a:off x="2698050" y="1419225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6</a:t>
              </a:r>
              <a:endParaRPr lang="zh-TW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5" name="文字方塊 114"/>
            <p:cNvSpPr txBox="1"/>
            <p:nvPr/>
          </p:nvSpPr>
          <p:spPr>
            <a:xfrm>
              <a:off x="3051700" y="1419225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6</a:t>
              </a:r>
              <a:endParaRPr lang="zh-TW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6" name="文字方塊 115"/>
            <p:cNvSpPr txBox="1"/>
            <p:nvPr/>
          </p:nvSpPr>
          <p:spPr>
            <a:xfrm>
              <a:off x="3411700" y="1419225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6</a:t>
              </a:r>
              <a:endParaRPr lang="zh-TW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8" name="文字方塊 127"/>
            <p:cNvSpPr txBox="1"/>
            <p:nvPr/>
          </p:nvSpPr>
          <p:spPr>
            <a:xfrm>
              <a:off x="4013862" y="1419225"/>
              <a:ext cx="829238" cy="3600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DV</a:t>
              </a:r>
              <a:endParaRPr lang="zh-TW" altLang="en-US" sz="1600" baseline="-25000" dirty="0">
                <a:solidFill>
                  <a:schemeClr val="tx1"/>
                </a:solidFill>
              </a:endParaRPr>
            </a:p>
          </p:txBody>
        </p:sp>
        <p:cxnSp>
          <p:nvCxnSpPr>
            <p:cNvPr id="129" name="直線單箭頭接點 128"/>
            <p:cNvCxnSpPr>
              <a:stCxn id="128" idx="1"/>
              <a:endCxn id="116" idx="3"/>
            </p:cNvCxnSpPr>
            <p:nvPr/>
          </p:nvCxnSpPr>
          <p:spPr bwMode="auto">
            <a:xfrm flipH="1">
              <a:off x="3771700" y="1599225"/>
              <a:ext cx="242162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</p:grpSp>
      <p:grpSp>
        <p:nvGrpSpPr>
          <p:cNvPr id="85" name="群組 84"/>
          <p:cNvGrpSpPr/>
          <p:nvPr/>
        </p:nvGrpSpPr>
        <p:grpSpPr>
          <a:xfrm>
            <a:off x="914400" y="1164000"/>
            <a:ext cx="3962400" cy="360429"/>
            <a:chOff x="914400" y="1164000"/>
            <a:chExt cx="3962400" cy="360429"/>
          </a:xfrm>
        </p:grpSpPr>
        <p:sp>
          <p:nvSpPr>
            <p:cNvPr id="117" name="文字方塊 116"/>
            <p:cNvSpPr txBox="1"/>
            <p:nvPr/>
          </p:nvSpPr>
          <p:spPr>
            <a:xfrm>
              <a:off x="914400" y="1164000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-1</a:t>
              </a:r>
              <a:endParaRPr lang="zh-TW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8" name="文字方塊 117"/>
            <p:cNvSpPr txBox="1"/>
            <p:nvPr/>
          </p:nvSpPr>
          <p:spPr>
            <a:xfrm>
              <a:off x="1274400" y="1164000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-1</a:t>
              </a:r>
              <a:endParaRPr lang="zh-TW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19" name="文字方塊 118"/>
            <p:cNvSpPr txBox="1"/>
            <p:nvPr/>
          </p:nvSpPr>
          <p:spPr>
            <a:xfrm>
              <a:off x="1628050" y="1164000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-1</a:t>
              </a:r>
              <a:endParaRPr lang="zh-TW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0" name="文字方塊 119"/>
            <p:cNvSpPr txBox="1"/>
            <p:nvPr/>
          </p:nvSpPr>
          <p:spPr>
            <a:xfrm>
              <a:off x="1988050" y="1164000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-1</a:t>
              </a:r>
              <a:endParaRPr lang="zh-TW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1" name="文字方塊 120"/>
            <p:cNvSpPr txBox="1"/>
            <p:nvPr/>
          </p:nvSpPr>
          <p:spPr>
            <a:xfrm>
              <a:off x="2338050" y="1164000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TW" sz="1600" dirty="0">
                  <a:solidFill>
                    <a:schemeClr val="tx1"/>
                  </a:solidFill>
                </a:rPr>
                <a:t>2</a:t>
              </a:r>
              <a:endParaRPr lang="zh-TW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2" name="文字方塊 121"/>
            <p:cNvSpPr txBox="1"/>
            <p:nvPr/>
          </p:nvSpPr>
          <p:spPr>
            <a:xfrm>
              <a:off x="2698050" y="1164000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2</a:t>
              </a:r>
              <a:endParaRPr lang="zh-TW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3" name="文字方塊 122"/>
            <p:cNvSpPr txBox="1"/>
            <p:nvPr/>
          </p:nvSpPr>
          <p:spPr>
            <a:xfrm>
              <a:off x="3051700" y="1164000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2</a:t>
              </a:r>
              <a:endParaRPr lang="zh-TW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4" name="文字方塊 123"/>
            <p:cNvSpPr txBox="1"/>
            <p:nvPr/>
          </p:nvSpPr>
          <p:spPr>
            <a:xfrm>
              <a:off x="3411700" y="1164000"/>
              <a:ext cx="360000" cy="36000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2</a:t>
              </a:r>
              <a:endParaRPr lang="zh-TW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36" name="文字方塊 135"/>
            <p:cNvSpPr txBox="1"/>
            <p:nvPr/>
          </p:nvSpPr>
          <p:spPr>
            <a:xfrm>
              <a:off x="4047562" y="1164429"/>
              <a:ext cx="829238" cy="3600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zh-TW" sz="1600" dirty="0" err="1" smtClean="0">
                  <a:solidFill>
                    <a:schemeClr val="tx1"/>
                  </a:solidFill>
                </a:rPr>
                <a:t>MV</a:t>
              </a:r>
              <a:r>
                <a:rPr lang="en-US" altLang="zh-TW" sz="1600" baseline="-25000" dirty="0" err="1" smtClean="0">
                  <a:solidFill>
                    <a:schemeClr val="tx1"/>
                  </a:solidFill>
                </a:rPr>
                <a:t>x</a:t>
              </a:r>
              <a:endParaRPr lang="zh-TW" altLang="en-US" sz="1600" baseline="-25000" dirty="0">
                <a:solidFill>
                  <a:schemeClr val="tx1"/>
                </a:solidFill>
              </a:endParaRPr>
            </a:p>
          </p:txBody>
        </p:sp>
        <p:cxnSp>
          <p:nvCxnSpPr>
            <p:cNvPr id="137" name="直線單箭頭接點 136"/>
            <p:cNvCxnSpPr>
              <a:stCxn id="136" idx="1"/>
              <a:endCxn id="124" idx="3"/>
            </p:cNvCxnSpPr>
            <p:nvPr/>
          </p:nvCxnSpPr>
          <p:spPr bwMode="auto">
            <a:xfrm flipH="1" flipV="1">
              <a:off x="3771700" y="1344000"/>
              <a:ext cx="275862" cy="429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</p:grpSp>
      <p:grpSp>
        <p:nvGrpSpPr>
          <p:cNvPr id="135" name="群組 134"/>
          <p:cNvGrpSpPr/>
          <p:nvPr/>
        </p:nvGrpSpPr>
        <p:grpSpPr>
          <a:xfrm>
            <a:off x="3242150" y="3408000"/>
            <a:ext cx="4769925" cy="1718400"/>
            <a:chOff x="3242150" y="3408000"/>
            <a:chExt cx="4769925" cy="1718400"/>
          </a:xfrm>
        </p:grpSpPr>
        <p:cxnSp>
          <p:nvCxnSpPr>
            <p:cNvPr id="97" name="直線單箭頭接點 96"/>
            <p:cNvCxnSpPr>
              <a:stCxn id="37" idx="2"/>
              <a:endCxn id="22" idx="0"/>
            </p:cNvCxnSpPr>
            <p:nvPr/>
          </p:nvCxnSpPr>
          <p:spPr bwMode="auto">
            <a:xfrm flipH="1">
              <a:off x="3242150" y="3408000"/>
              <a:ext cx="3048075" cy="17184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100" name="直線單箭頭接點 99"/>
            <p:cNvCxnSpPr>
              <a:stCxn id="38" idx="2"/>
              <a:endCxn id="23" idx="0"/>
            </p:cNvCxnSpPr>
            <p:nvPr/>
          </p:nvCxnSpPr>
          <p:spPr bwMode="auto">
            <a:xfrm flipH="1">
              <a:off x="3602150" y="3408000"/>
              <a:ext cx="3041725" cy="17184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103" name="直線單箭頭接點 102"/>
            <p:cNvCxnSpPr>
              <a:stCxn id="39" idx="2"/>
              <a:endCxn id="24" idx="0"/>
            </p:cNvCxnSpPr>
            <p:nvPr/>
          </p:nvCxnSpPr>
          <p:spPr bwMode="auto">
            <a:xfrm flipH="1">
              <a:off x="3955800" y="3408000"/>
              <a:ext cx="3048075" cy="17184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sp>
          <p:nvSpPr>
            <p:cNvPr id="162" name="文字方塊 161"/>
            <p:cNvSpPr txBox="1"/>
            <p:nvPr/>
          </p:nvSpPr>
          <p:spPr>
            <a:xfrm>
              <a:off x="5562600" y="4267200"/>
              <a:ext cx="2449475" cy="3048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zh-TW" sz="1600" dirty="0">
                  <a:solidFill>
                    <a:schemeClr val="tx1"/>
                  </a:solidFill>
                </a:rPr>
                <a:t>Filled by </a:t>
              </a:r>
              <a:r>
                <a:rPr lang="en-US" altLang="zh-TW" sz="1600" dirty="0" smtClean="0">
                  <a:solidFill>
                    <a:schemeClr val="tx1"/>
                  </a:solidFill>
                </a:rPr>
                <a:t>temporal reference</a:t>
              </a:r>
              <a:endParaRPr lang="zh-TW" altLang="en-US" sz="16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8" name="群組 137"/>
          <p:cNvGrpSpPr/>
          <p:nvPr/>
        </p:nvGrpSpPr>
        <p:grpSpPr>
          <a:xfrm>
            <a:off x="3670805" y="5486397"/>
            <a:ext cx="3648907" cy="762004"/>
            <a:chOff x="3670805" y="5486398"/>
            <a:chExt cx="3648907" cy="554003"/>
          </a:xfrm>
        </p:grpSpPr>
        <p:sp>
          <p:nvSpPr>
            <p:cNvPr id="163" name="文字方塊 162"/>
            <p:cNvSpPr txBox="1"/>
            <p:nvPr/>
          </p:nvSpPr>
          <p:spPr>
            <a:xfrm>
              <a:off x="3670805" y="5756601"/>
              <a:ext cx="3648907" cy="2838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Filled by spatial reference (JCT3V-B0129)</a:t>
              </a:r>
              <a:endParaRPr lang="zh-TW" altLang="en-US" sz="1600" baseline="-25000" dirty="0">
                <a:solidFill>
                  <a:schemeClr val="tx1"/>
                </a:solidFill>
              </a:endParaRPr>
            </a:p>
          </p:txBody>
        </p:sp>
        <p:cxnSp>
          <p:nvCxnSpPr>
            <p:cNvPr id="164" name="直線單箭頭接點 163"/>
            <p:cNvCxnSpPr>
              <a:stCxn id="163" idx="0"/>
              <a:endCxn id="25" idx="2"/>
            </p:cNvCxnSpPr>
            <p:nvPr/>
          </p:nvCxnSpPr>
          <p:spPr bwMode="auto">
            <a:xfrm flipH="1" flipV="1">
              <a:off x="4315800" y="5486398"/>
              <a:ext cx="1179459" cy="27020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</p:grpSp>
      <p:grpSp>
        <p:nvGrpSpPr>
          <p:cNvPr id="130" name="群組 129"/>
          <p:cNvGrpSpPr/>
          <p:nvPr/>
        </p:nvGrpSpPr>
        <p:grpSpPr>
          <a:xfrm>
            <a:off x="1625150" y="5126400"/>
            <a:ext cx="6909250" cy="1024800"/>
            <a:chOff x="1625150" y="5126400"/>
            <a:chExt cx="6909250" cy="1024800"/>
          </a:xfrm>
        </p:grpSpPr>
        <p:sp>
          <p:nvSpPr>
            <p:cNvPr id="18" name="矩形 17"/>
            <p:cNvSpPr/>
            <p:nvPr/>
          </p:nvSpPr>
          <p:spPr bwMode="auto">
            <a:xfrm>
              <a:off x="1625150" y="5126400"/>
              <a:ext cx="360000" cy="36000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19" name="矩形 18"/>
            <p:cNvSpPr/>
            <p:nvPr/>
          </p:nvSpPr>
          <p:spPr bwMode="auto">
            <a:xfrm>
              <a:off x="1985150" y="5126400"/>
              <a:ext cx="360000" cy="36000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20" name="矩形 19"/>
            <p:cNvSpPr/>
            <p:nvPr/>
          </p:nvSpPr>
          <p:spPr bwMode="auto">
            <a:xfrm>
              <a:off x="2338800" y="5126400"/>
              <a:ext cx="360000" cy="36000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2698800" y="5126400"/>
              <a:ext cx="360000" cy="36000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29" name="矩形 28"/>
            <p:cNvSpPr/>
            <p:nvPr/>
          </p:nvSpPr>
          <p:spPr bwMode="auto">
            <a:xfrm>
              <a:off x="4483100" y="5126400"/>
              <a:ext cx="360000" cy="36000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30" name="矩形 29"/>
            <p:cNvSpPr/>
            <p:nvPr/>
          </p:nvSpPr>
          <p:spPr bwMode="auto">
            <a:xfrm>
              <a:off x="4843100" y="5126400"/>
              <a:ext cx="360000" cy="36000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5196750" y="5126400"/>
              <a:ext cx="360000" cy="36000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32" name="矩形 31"/>
            <p:cNvSpPr/>
            <p:nvPr/>
          </p:nvSpPr>
          <p:spPr bwMode="auto">
            <a:xfrm>
              <a:off x="5556750" y="5126400"/>
              <a:ext cx="360000" cy="36000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34" name="矩形 33"/>
            <p:cNvSpPr/>
            <p:nvPr/>
          </p:nvSpPr>
          <p:spPr bwMode="auto">
            <a:xfrm>
              <a:off x="3058050" y="5126400"/>
              <a:ext cx="1440000" cy="3600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157" name="文字方塊 156"/>
            <p:cNvSpPr txBox="1"/>
            <p:nvPr/>
          </p:nvSpPr>
          <p:spPr>
            <a:xfrm>
              <a:off x="2209800" y="5867400"/>
              <a:ext cx="1366294" cy="2838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Hole region</a:t>
              </a:r>
              <a:endParaRPr lang="zh-TW" altLang="en-US" sz="1600" baseline="-25000" dirty="0">
                <a:solidFill>
                  <a:schemeClr val="tx1"/>
                </a:solidFill>
              </a:endParaRPr>
            </a:p>
          </p:txBody>
        </p:sp>
        <p:cxnSp>
          <p:nvCxnSpPr>
            <p:cNvPr id="158" name="直線單箭頭接點 157"/>
            <p:cNvCxnSpPr>
              <a:stCxn id="157" idx="0"/>
              <a:endCxn id="34" idx="2"/>
            </p:cNvCxnSpPr>
            <p:nvPr/>
          </p:nvCxnSpPr>
          <p:spPr bwMode="auto">
            <a:xfrm flipV="1">
              <a:off x="2892947" y="5486400"/>
              <a:ext cx="885103" cy="381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sp>
          <p:nvSpPr>
            <p:cNvPr id="170" name="文字方塊 169"/>
            <p:cNvSpPr txBox="1"/>
            <p:nvPr/>
          </p:nvSpPr>
          <p:spPr>
            <a:xfrm>
              <a:off x="6105025" y="5183550"/>
              <a:ext cx="2429375" cy="2838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zh-TW" sz="1600" dirty="0">
                  <a:solidFill>
                    <a:schemeClr val="tx1"/>
                  </a:solidFill>
                </a:rPr>
                <a:t>Synthesized left view at t = n</a:t>
              </a:r>
              <a:endParaRPr lang="zh-TW" altLang="en-US" sz="16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86" name="矩形 185"/>
            <p:cNvSpPr/>
            <p:nvPr/>
          </p:nvSpPr>
          <p:spPr bwMode="auto">
            <a:xfrm>
              <a:off x="3058050" y="5126400"/>
              <a:ext cx="360000" cy="360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187" name="矩形 186"/>
            <p:cNvSpPr/>
            <p:nvPr/>
          </p:nvSpPr>
          <p:spPr bwMode="auto">
            <a:xfrm>
              <a:off x="3418050" y="5126400"/>
              <a:ext cx="360000" cy="360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188" name="矩形 187"/>
            <p:cNvSpPr/>
            <p:nvPr/>
          </p:nvSpPr>
          <p:spPr bwMode="auto">
            <a:xfrm>
              <a:off x="3771700" y="5126400"/>
              <a:ext cx="360000" cy="360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189" name="矩形 188"/>
            <p:cNvSpPr/>
            <p:nvPr/>
          </p:nvSpPr>
          <p:spPr bwMode="auto">
            <a:xfrm>
              <a:off x="4131700" y="5126400"/>
              <a:ext cx="360000" cy="360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</p:grpSp>
      <p:grpSp>
        <p:nvGrpSpPr>
          <p:cNvPr id="109" name="群組 108"/>
          <p:cNvGrpSpPr/>
          <p:nvPr/>
        </p:nvGrpSpPr>
        <p:grpSpPr>
          <a:xfrm>
            <a:off x="914400" y="1773600"/>
            <a:ext cx="5203101" cy="360000"/>
            <a:chOff x="914400" y="1773600"/>
            <a:chExt cx="5203101" cy="360000"/>
          </a:xfrm>
        </p:grpSpPr>
        <p:grpSp>
          <p:nvGrpSpPr>
            <p:cNvPr id="27" name="群組 26"/>
            <p:cNvGrpSpPr/>
            <p:nvPr/>
          </p:nvGrpSpPr>
          <p:grpSpPr>
            <a:xfrm>
              <a:off x="914400" y="1773600"/>
              <a:ext cx="2857300" cy="360000"/>
              <a:chOff x="1828800" y="1828800"/>
              <a:chExt cx="2857300" cy="360000"/>
            </a:xfrm>
          </p:grpSpPr>
          <p:sp>
            <p:nvSpPr>
              <p:cNvPr id="9" name="矩形 8"/>
              <p:cNvSpPr/>
              <p:nvPr/>
            </p:nvSpPr>
            <p:spPr bwMode="auto">
              <a:xfrm>
                <a:off x="1828800" y="1828800"/>
                <a:ext cx="360000" cy="360000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TW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新細明體" pitchFamily="18" charset="-120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 bwMode="auto">
              <a:xfrm>
                <a:off x="2188800" y="1828800"/>
                <a:ext cx="360000" cy="360000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TW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新細明體" pitchFamily="18" charset="-120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 bwMode="auto">
              <a:xfrm>
                <a:off x="2542450" y="1828800"/>
                <a:ext cx="360000" cy="360000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TW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新細明體" pitchFamily="18" charset="-120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 bwMode="auto">
              <a:xfrm>
                <a:off x="2902450" y="1828800"/>
                <a:ext cx="360000" cy="360000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TW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新細明體" pitchFamily="18" charset="-120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 bwMode="auto">
              <a:xfrm>
                <a:off x="3252450" y="1828800"/>
                <a:ext cx="360000" cy="3600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TW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新細明體" pitchFamily="18" charset="-120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 bwMode="auto">
              <a:xfrm>
                <a:off x="3612450" y="1828800"/>
                <a:ext cx="360000" cy="3600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TW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新細明體" pitchFamily="18" charset="-120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 bwMode="auto">
              <a:xfrm>
                <a:off x="3966100" y="1828800"/>
                <a:ext cx="360000" cy="3600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TW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新細明體" pitchFamily="18" charset="-120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 bwMode="auto">
              <a:xfrm>
                <a:off x="4326100" y="1828800"/>
                <a:ext cx="360000" cy="3600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TW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新細明體" pitchFamily="18" charset="-120"/>
                </a:endParaRPr>
              </a:p>
            </p:txBody>
          </p:sp>
        </p:grpSp>
        <p:sp>
          <p:nvSpPr>
            <p:cNvPr id="171" name="文字方塊 170"/>
            <p:cNvSpPr txBox="1"/>
            <p:nvPr/>
          </p:nvSpPr>
          <p:spPr>
            <a:xfrm>
              <a:off x="4053357" y="1811700"/>
              <a:ext cx="2064144" cy="2838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pt-BR" altLang="zh-TW" sz="1600" dirty="0">
                  <a:solidFill>
                    <a:schemeClr val="tx1"/>
                  </a:solidFill>
                </a:rPr>
                <a:t>Texture data at t = n</a:t>
              </a:r>
              <a:endParaRPr lang="zh-TW" altLang="en-US" sz="16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2" name="群組 131"/>
          <p:cNvGrpSpPr/>
          <p:nvPr/>
        </p:nvGrpSpPr>
        <p:grpSpPr>
          <a:xfrm>
            <a:off x="4676850" y="2448900"/>
            <a:ext cx="4381644" cy="959100"/>
            <a:chOff x="4676850" y="2448900"/>
            <a:chExt cx="4381644" cy="959100"/>
          </a:xfrm>
        </p:grpSpPr>
        <p:sp>
          <p:nvSpPr>
            <p:cNvPr id="36" name="矩形 35"/>
            <p:cNvSpPr/>
            <p:nvPr/>
          </p:nvSpPr>
          <p:spPr bwMode="auto">
            <a:xfrm>
              <a:off x="5750225" y="3048000"/>
              <a:ext cx="360000" cy="36000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37" name="矩形 36"/>
            <p:cNvSpPr/>
            <p:nvPr/>
          </p:nvSpPr>
          <p:spPr bwMode="auto">
            <a:xfrm>
              <a:off x="6110225" y="3048000"/>
              <a:ext cx="360000" cy="36000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38" name="矩形 37"/>
            <p:cNvSpPr/>
            <p:nvPr/>
          </p:nvSpPr>
          <p:spPr bwMode="auto">
            <a:xfrm>
              <a:off x="6463875" y="3048000"/>
              <a:ext cx="360000" cy="36000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39" name="矩形 38"/>
            <p:cNvSpPr/>
            <p:nvPr/>
          </p:nvSpPr>
          <p:spPr bwMode="auto">
            <a:xfrm>
              <a:off x="6823875" y="3048000"/>
              <a:ext cx="360000" cy="360000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0" name="矩形 39"/>
            <p:cNvSpPr/>
            <p:nvPr/>
          </p:nvSpPr>
          <p:spPr bwMode="auto">
            <a:xfrm>
              <a:off x="7173875" y="3048000"/>
              <a:ext cx="360000" cy="36000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1" name="矩形 40"/>
            <p:cNvSpPr/>
            <p:nvPr/>
          </p:nvSpPr>
          <p:spPr bwMode="auto">
            <a:xfrm>
              <a:off x="7533875" y="3048000"/>
              <a:ext cx="360000" cy="36000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2" name="矩形 41"/>
            <p:cNvSpPr/>
            <p:nvPr/>
          </p:nvSpPr>
          <p:spPr bwMode="auto">
            <a:xfrm>
              <a:off x="7887525" y="3048000"/>
              <a:ext cx="360000" cy="36000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3" name="矩形 42"/>
            <p:cNvSpPr/>
            <p:nvPr/>
          </p:nvSpPr>
          <p:spPr bwMode="auto">
            <a:xfrm>
              <a:off x="8247525" y="3048000"/>
              <a:ext cx="360000" cy="36000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4" name="矩形 43"/>
            <p:cNvSpPr/>
            <p:nvPr/>
          </p:nvSpPr>
          <p:spPr bwMode="auto">
            <a:xfrm>
              <a:off x="4676850" y="3048000"/>
              <a:ext cx="360000" cy="36000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5" name="矩形 44"/>
            <p:cNvSpPr/>
            <p:nvPr/>
          </p:nvSpPr>
          <p:spPr bwMode="auto">
            <a:xfrm>
              <a:off x="5036850" y="3048000"/>
              <a:ext cx="360000" cy="36000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46" name="矩形 45"/>
            <p:cNvSpPr/>
            <p:nvPr/>
          </p:nvSpPr>
          <p:spPr bwMode="auto">
            <a:xfrm>
              <a:off x="5390500" y="3048000"/>
              <a:ext cx="360000" cy="360000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  <p:sp>
          <p:nvSpPr>
            <p:cNvPr id="172" name="文字方塊 171"/>
            <p:cNvSpPr txBox="1"/>
            <p:nvPr/>
          </p:nvSpPr>
          <p:spPr>
            <a:xfrm>
              <a:off x="6994350" y="2448900"/>
              <a:ext cx="2064144" cy="2838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pt-BR" altLang="zh-TW" sz="1600" dirty="0">
                  <a:solidFill>
                    <a:schemeClr val="tx1"/>
                  </a:solidFill>
                </a:rPr>
                <a:t>Texture data at </a:t>
              </a:r>
              <a:r>
                <a:rPr lang="pt-BR" altLang="zh-TW" sz="1600" b="1" dirty="0">
                  <a:solidFill>
                    <a:srgbClr val="FF9900"/>
                  </a:solidFill>
                </a:rPr>
                <a:t>t = </a:t>
              </a:r>
              <a:r>
                <a:rPr lang="pt-BR" altLang="zh-TW" sz="1600" b="1" dirty="0" smtClean="0">
                  <a:solidFill>
                    <a:srgbClr val="FF9900"/>
                  </a:solidFill>
                </a:rPr>
                <a:t>n+1</a:t>
              </a:r>
              <a:endParaRPr lang="zh-TW" altLang="en-US" sz="1600" b="1" baseline="-25000" dirty="0">
                <a:solidFill>
                  <a:srgbClr val="FF9900"/>
                </a:solidFill>
              </a:endParaRPr>
            </a:p>
          </p:txBody>
        </p:sp>
      </p:grpSp>
      <p:grpSp>
        <p:nvGrpSpPr>
          <p:cNvPr id="134" name="群組 133"/>
          <p:cNvGrpSpPr/>
          <p:nvPr/>
        </p:nvGrpSpPr>
        <p:grpSpPr>
          <a:xfrm>
            <a:off x="6117500" y="3048000"/>
            <a:ext cx="2645500" cy="1045800"/>
            <a:chOff x="6117500" y="3048000"/>
            <a:chExt cx="2645500" cy="1045800"/>
          </a:xfrm>
        </p:grpSpPr>
        <p:cxnSp>
          <p:nvCxnSpPr>
            <p:cNvPr id="148" name="直線單箭頭接點 147"/>
            <p:cNvCxnSpPr>
              <a:stCxn id="153" idx="0"/>
              <a:endCxn id="47" idx="2"/>
            </p:cNvCxnSpPr>
            <p:nvPr/>
          </p:nvCxnSpPr>
          <p:spPr bwMode="auto">
            <a:xfrm flipH="1" flipV="1">
              <a:off x="6650688" y="3408000"/>
              <a:ext cx="1314865" cy="40200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sp>
          <p:nvSpPr>
            <p:cNvPr id="153" name="文字方塊 152"/>
            <p:cNvSpPr txBox="1"/>
            <p:nvPr/>
          </p:nvSpPr>
          <p:spPr>
            <a:xfrm>
              <a:off x="7168105" y="3810000"/>
              <a:ext cx="1594895" cy="2838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zh-TW" sz="1600" dirty="0" smtClean="0">
                  <a:solidFill>
                    <a:schemeClr val="tx1"/>
                  </a:solidFill>
                </a:rPr>
                <a:t>Uncovered region</a:t>
              </a:r>
              <a:endParaRPr lang="zh-TW" altLang="en-US" sz="16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 bwMode="auto">
            <a:xfrm>
              <a:off x="6117500" y="3048000"/>
              <a:ext cx="1066375" cy="3600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新細明體" pitchFamily="18" charset="-120"/>
              </a:endParaRPr>
            </a:p>
          </p:txBody>
        </p:sp>
      </p:grpSp>
      <p:grpSp>
        <p:nvGrpSpPr>
          <p:cNvPr id="3" name="群組 2"/>
          <p:cNvGrpSpPr/>
          <p:nvPr/>
        </p:nvGrpSpPr>
        <p:grpSpPr>
          <a:xfrm>
            <a:off x="753739" y="2133600"/>
            <a:ext cx="4983011" cy="2992800"/>
            <a:chOff x="753739" y="2133600"/>
            <a:chExt cx="4983011" cy="2992800"/>
          </a:xfrm>
        </p:grpSpPr>
        <p:grpSp>
          <p:nvGrpSpPr>
            <p:cNvPr id="80" name="群組 79"/>
            <p:cNvGrpSpPr/>
            <p:nvPr/>
          </p:nvGrpSpPr>
          <p:grpSpPr>
            <a:xfrm>
              <a:off x="1094400" y="2133600"/>
              <a:ext cx="4642350" cy="2992800"/>
              <a:chOff x="1094400" y="2133600"/>
              <a:chExt cx="4642350" cy="2992800"/>
            </a:xfrm>
          </p:grpSpPr>
          <p:cxnSp>
            <p:nvCxnSpPr>
              <p:cNvPr id="453633" name="直線單箭頭接點 453632"/>
              <p:cNvCxnSpPr>
                <a:stCxn id="9" idx="2"/>
                <a:endCxn id="18" idx="0"/>
              </p:cNvCxnSpPr>
              <p:nvPr/>
            </p:nvCxnSpPr>
            <p:spPr bwMode="auto">
              <a:xfrm>
                <a:off x="1094400" y="2133600"/>
                <a:ext cx="710750" cy="2992800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/>
              </a:ln>
              <a:effectLst/>
            </p:spPr>
          </p:cxnSp>
          <p:cxnSp>
            <p:nvCxnSpPr>
              <p:cNvPr id="50" name="直線單箭頭接點 49"/>
              <p:cNvCxnSpPr>
                <a:stCxn id="11" idx="2"/>
                <a:endCxn id="19" idx="0"/>
              </p:cNvCxnSpPr>
              <p:nvPr/>
            </p:nvCxnSpPr>
            <p:spPr bwMode="auto">
              <a:xfrm>
                <a:off x="1454400" y="2133600"/>
                <a:ext cx="710750" cy="2992800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/>
              </a:ln>
              <a:effectLst/>
            </p:spPr>
          </p:cxnSp>
          <p:cxnSp>
            <p:nvCxnSpPr>
              <p:cNvPr id="53" name="直線單箭頭接點 52"/>
              <p:cNvCxnSpPr>
                <a:stCxn id="12" idx="2"/>
                <a:endCxn id="20" idx="0"/>
              </p:cNvCxnSpPr>
              <p:nvPr/>
            </p:nvCxnSpPr>
            <p:spPr bwMode="auto">
              <a:xfrm>
                <a:off x="1808050" y="2133600"/>
                <a:ext cx="710750" cy="2992800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/>
              </a:ln>
              <a:effectLst/>
            </p:spPr>
          </p:cxnSp>
          <p:cxnSp>
            <p:nvCxnSpPr>
              <p:cNvPr id="56" name="直線單箭頭接點 55"/>
              <p:cNvCxnSpPr>
                <a:stCxn id="13" idx="2"/>
                <a:endCxn id="21" idx="0"/>
              </p:cNvCxnSpPr>
              <p:nvPr/>
            </p:nvCxnSpPr>
            <p:spPr bwMode="auto">
              <a:xfrm>
                <a:off x="2168050" y="2133600"/>
                <a:ext cx="710750" cy="2992800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/>
              </a:ln>
              <a:effectLst/>
            </p:spPr>
          </p:cxnSp>
          <p:cxnSp>
            <p:nvCxnSpPr>
              <p:cNvPr id="59" name="直線單箭頭接點 58"/>
              <p:cNvCxnSpPr>
                <a:stCxn id="14" idx="2"/>
                <a:endCxn id="29" idx="0"/>
              </p:cNvCxnSpPr>
              <p:nvPr/>
            </p:nvCxnSpPr>
            <p:spPr bwMode="auto">
              <a:xfrm>
                <a:off x="2518050" y="2133600"/>
                <a:ext cx="2145050" cy="2992800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/>
              </a:ln>
              <a:effectLst/>
            </p:spPr>
          </p:cxnSp>
          <p:cxnSp>
            <p:nvCxnSpPr>
              <p:cNvPr id="62" name="直線單箭頭接點 61"/>
              <p:cNvCxnSpPr>
                <a:stCxn id="15" idx="2"/>
                <a:endCxn id="30" idx="0"/>
              </p:cNvCxnSpPr>
              <p:nvPr/>
            </p:nvCxnSpPr>
            <p:spPr bwMode="auto">
              <a:xfrm>
                <a:off x="2878050" y="2133600"/>
                <a:ext cx="2145050" cy="2992800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/>
              </a:ln>
              <a:effectLst/>
            </p:spPr>
          </p:cxnSp>
          <p:cxnSp>
            <p:nvCxnSpPr>
              <p:cNvPr id="65" name="直線單箭頭接點 64"/>
              <p:cNvCxnSpPr>
                <a:stCxn id="16" idx="2"/>
                <a:endCxn id="31" idx="0"/>
              </p:cNvCxnSpPr>
              <p:nvPr/>
            </p:nvCxnSpPr>
            <p:spPr bwMode="auto">
              <a:xfrm>
                <a:off x="3231700" y="2133600"/>
                <a:ext cx="2145050" cy="2992800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/>
              </a:ln>
              <a:effectLst/>
            </p:spPr>
          </p:cxnSp>
          <p:cxnSp>
            <p:nvCxnSpPr>
              <p:cNvPr id="68" name="直線單箭頭接點 67"/>
              <p:cNvCxnSpPr>
                <a:stCxn id="17" idx="2"/>
                <a:endCxn id="32" idx="0"/>
              </p:cNvCxnSpPr>
              <p:nvPr/>
            </p:nvCxnSpPr>
            <p:spPr bwMode="auto">
              <a:xfrm>
                <a:off x="3591700" y="2133600"/>
                <a:ext cx="2145050" cy="2992800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/>
              </a:ln>
              <a:effectLst/>
            </p:spPr>
          </p:cxnSp>
        </p:grpSp>
        <p:sp>
          <p:nvSpPr>
            <p:cNvPr id="104" name="文字方塊 103"/>
            <p:cNvSpPr txBox="1"/>
            <p:nvPr/>
          </p:nvSpPr>
          <p:spPr>
            <a:xfrm>
              <a:off x="753739" y="3408000"/>
              <a:ext cx="681322" cy="5439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pt-BR" altLang="zh-TW" sz="1600" dirty="0" smtClean="0">
                  <a:solidFill>
                    <a:schemeClr val="tx1"/>
                  </a:solidFill>
                </a:rPr>
                <a:t>Warp to right</a:t>
              </a:r>
              <a:endParaRPr lang="zh-TW" altLang="en-US" sz="1600" baseline="-250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498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Experimental Results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Based on common test condition, </a:t>
            </a:r>
            <a:r>
              <a:rPr lang="en-US" altLang="zh-TW" dirty="0" smtClean="0"/>
              <a:t>S/W: 3DV-ATMv6.0r1</a:t>
            </a:r>
            <a:endParaRPr lang="en-US" altLang="zh-TW" dirty="0"/>
          </a:p>
          <a:p>
            <a:r>
              <a:rPr lang="en-US" altLang="zh-TW" dirty="0"/>
              <a:t>Turn </a:t>
            </a:r>
            <a:r>
              <a:rPr lang="en-US" altLang="zh-TW" dirty="0" smtClean="0"/>
              <a:t>“</a:t>
            </a:r>
            <a:r>
              <a:rPr lang="en-CA" altLang="zh-TW" kern="1200" dirty="0" smtClean="0"/>
              <a:t>NOKIA_USTC_B_VSP_M26069</a:t>
            </a:r>
            <a:r>
              <a:rPr lang="en-US" altLang="zh-TW" dirty="0" smtClean="0"/>
              <a:t>” OFF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9D788D-E04D-4C4F-B4A6-CE45F10FE88F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CF6B18-281B-4091-AEE1-88938807B8C1}" type="slidenum">
              <a:rPr lang="en-US" altLang="zh-TW" smtClean="0"/>
              <a:pPr>
                <a:defRPr/>
              </a:pPr>
              <a:t>7</a:t>
            </a:fld>
            <a:endParaRPr lang="en-US" altLang="zh-TW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038530"/>
              </p:ext>
            </p:extLst>
          </p:nvPr>
        </p:nvGraphicFramePr>
        <p:xfrm>
          <a:off x="520814" y="2179320"/>
          <a:ext cx="8318386" cy="3916680"/>
        </p:xfrm>
        <a:graphic>
          <a:graphicData uri="http://schemas.openxmlformats.org/drawingml/2006/table">
            <a:tbl>
              <a:tblPr firstRow="1" firstCol="1" bandRow="1"/>
              <a:tblGrid>
                <a:gridCol w="892810"/>
                <a:gridCol w="855288"/>
                <a:gridCol w="778510"/>
                <a:gridCol w="855288"/>
                <a:gridCol w="778510"/>
                <a:gridCol w="855288"/>
                <a:gridCol w="958272"/>
                <a:gridCol w="1172210"/>
                <a:gridCol w="1172210"/>
              </a:tblGrid>
              <a:tr h="190500">
                <a:tc>
                  <a:txBody>
                    <a:bodyPr/>
                    <a:lstStyle/>
                    <a:p>
                      <a:pPr algn="l"/>
                      <a:endParaRPr lang="zh-TW" sz="140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Texture Coding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Total </a:t>
                      </a:r>
                      <a:b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</a:b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(Coded PSNR)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Total </a:t>
                      </a:r>
                      <a:b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</a:b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(Synthesed PSNR)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Complexity</a:t>
                      </a:r>
                      <a:b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</a:b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estimate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Complexity</a:t>
                      </a:r>
                      <a:b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</a:b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estimate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/>
                      <a:endParaRPr lang="zh-TW" sz="140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dBR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/>
                      </a:r>
                      <a:b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</a:b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(%)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dPSNR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/>
                      </a:r>
                      <a:b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</a:b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(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dB)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dBR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/>
                      </a:r>
                      <a:b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</a:b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(%)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dPSNR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/>
                      </a:r>
                      <a:b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</a:b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(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dB)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dBR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/>
                      </a:r>
                      <a:b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</a:b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(%)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dPSNR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/>
                      </a:r>
                      <a:b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</a:b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(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dB)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Encoding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/>
                      </a:r>
                      <a:b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</a:b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time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(%)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Decoding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/>
                      </a:r>
                      <a:b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</a:b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time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(%)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S01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-0.19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0.01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-0.17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0.01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-0.04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0.00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102.57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  <a:cs typeface="+mn-cs"/>
                        </a:rPr>
                        <a:t>155.94</a:t>
                      </a:r>
                      <a:endParaRPr lang="en-US" altLang="zh-TW" sz="18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S02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-0.20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0.01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-0.19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0.01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0.03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0.00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103.50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  <a:cs typeface="+mn-cs"/>
                        </a:rPr>
                        <a:t>158.14</a:t>
                      </a:r>
                      <a:endParaRPr lang="en-US" altLang="zh-TW" sz="18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S03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-0.49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0.02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-0.46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0.02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-0.08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0.00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103.16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  <a:cs typeface="+mn-cs"/>
                        </a:rPr>
                        <a:t>145.72</a:t>
                      </a:r>
                      <a:endParaRPr lang="en-US" altLang="zh-TW" sz="18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S04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-0.06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0.00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-0.06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0.00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0.16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-0.01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103.07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  <a:cs typeface="+mn-cs"/>
                        </a:rPr>
                        <a:t>129.55</a:t>
                      </a:r>
                      <a:endParaRPr lang="en-US" altLang="zh-TW" sz="18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S05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0.52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-0.02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0.40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-0.02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0.57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-0.02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103.17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  <a:cs typeface="+mn-cs"/>
                        </a:rPr>
                        <a:t>154.44</a:t>
                      </a:r>
                      <a:endParaRPr lang="en-US" altLang="zh-TW" sz="18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S06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0.48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-0.02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0.38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-0.02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0.70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-0.03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102.39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  <a:cs typeface="+mn-cs"/>
                        </a:rPr>
                        <a:t>156.21</a:t>
                      </a:r>
                      <a:endParaRPr lang="en-US" altLang="zh-TW" sz="18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S08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0.06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0.00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0.03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0.00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0.15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-0.01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102.73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  <a:cs typeface="+mn-cs"/>
                        </a:rPr>
                        <a:t>189.62</a:t>
                      </a:r>
                      <a:endParaRPr lang="en-US" altLang="zh-TW" sz="18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Ave.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0.02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0.00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-0.01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0.00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0.21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-0.01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102.94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  <a:cs typeface="+mn-cs"/>
                        </a:rPr>
                        <a:t>155.66</a:t>
                      </a:r>
                      <a:endParaRPr lang="en-US" altLang="zh-TW" sz="18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Ave.</a:t>
                      </a:r>
                      <a:b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</a:b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(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fullHD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Arial Unicode MS"/>
                        </a:rPr>
                        <a:t>)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-0.25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0.01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-0.24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0.01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0.03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0.00</a:t>
                      </a:r>
                      <a:endParaRPr lang="zh-TW" sz="180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</a:rPr>
                        <a:t>103.24</a:t>
                      </a:r>
                      <a:endParaRPr lang="zh-TW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標楷體"/>
                          <a:cs typeface="+mn-cs"/>
                        </a:rPr>
                        <a:t>144.47</a:t>
                      </a:r>
                      <a:endParaRPr lang="en-US" altLang="zh-TW" sz="18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標楷體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5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By providing better visual quality of synthesized view based on proposed algorithm, the coding gain on full-HD video is obtained.</a:t>
            </a:r>
          </a:p>
          <a:p>
            <a:r>
              <a:rPr lang="en-US" altLang="zh-TW" dirty="0"/>
              <a:t>Experimental results</a:t>
            </a:r>
          </a:p>
          <a:p>
            <a:pPr lvl="1"/>
            <a:r>
              <a:rPr lang="en-US" altLang="zh-TW" dirty="0" smtClean="0"/>
              <a:t>0.02% </a:t>
            </a:r>
            <a:r>
              <a:rPr lang="en-US" altLang="zh-TW" dirty="0"/>
              <a:t>BD-rate increasing on texture data and </a:t>
            </a:r>
            <a:r>
              <a:rPr lang="en-US" altLang="zh-TW" dirty="0" smtClean="0"/>
              <a:t>0.21% </a:t>
            </a:r>
            <a:r>
              <a:rPr lang="en-US" altLang="zh-TW" dirty="0"/>
              <a:t>BD-rate increasing on synthesized data and </a:t>
            </a:r>
            <a:r>
              <a:rPr lang="en-US" altLang="zh-TW" dirty="0" smtClean="0"/>
              <a:t>56 </a:t>
            </a:r>
            <a:r>
              <a:rPr lang="en-US" altLang="zh-TW" dirty="0"/>
              <a:t>% decoding time increasing in average</a:t>
            </a:r>
          </a:p>
          <a:p>
            <a:pPr lvl="1"/>
            <a:r>
              <a:rPr lang="en-US" altLang="zh-TW" dirty="0" smtClean="0"/>
              <a:t>0.25% </a:t>
            </a:r>
            <a:r>
              <a:rPr lang="en-US" altLang="zh-TW" dirty="0"/>
              <a:t>BD-rate decreasing on texture data and </a:t>
            </a:r>
            <a:r>
              <a:rPr lang="en-US" altLang="zh-TW" dirty="0" smtClean="0"/>
              <a:t>0.03% </a:t>
            </a:r>
            <a:r>
              <a:rPr lang="en-US" altLang="zh-TW" dirty="0"/>
              <a:t>BD-rate </a:t>
            </a:r>
            <a:r>
              <a:rPr lang="en-US" altLang="zh-TW" dirty="0" smtClean="0"/>
              <a:t>increasing </a:t>
            </a:r>
            <a:r>
              <a:rPr lang="en-US" altLang="zh-TW" dirty="0"/>
              <a:t>on synthesized data and </a:t>
            </a:r>
            <a:r>
              <a:rPr lang="en-US" altLang="zh-TW" dirty="0" smtClean="0"/>
              <a:t>44 </a:t>
            </a:r>
            <a:r>
              <a:rPr lang="en-US" altLang="zh-TW" dirty="0"/>
              <a:t>% decoding time increasing in average for full-HD </a:t>
            </a:r>
            <a:r>
              <a:rPr lang="en-US" altLang="zh-TW" dirty="0" smtClean="0"/>
              <a:t>videos</a:t>
            </a:r>
          </a:p>
          <a:p>
            <a:pPr lvl="1"/>
            <a:r>
              <a:rPr lang="en-US" altLang="zh-TW" dirty="0"/>
              <a:t>Slightly improvement on subjective viewing results</a:t>
            </a:r>
          </a:p>
          <a:p>
            <a:r>
              <a:rPr lang="en-US" altLang="zh-TW" dirty="0" smtClean="0"/>
              <a:t>Further </a:t>
            </a:r>
            <a:r>
              <a:rPr lang="en-US" altLang="zh-TW" dirty="0"/>
              <a:t>study on the enhancement on quality of synthesized </a:t>
            </a:r>
            <a:r>
              <a:rPr lang="en-US" altLang="zh-TW" dirty="0" smtClean="0"/>
              <a:t>view for in-loop VSP.</a:t>
            </a:r>
          </a:p>
          <a:p>
            <a:endParaRPr lang="en-US" altLang="zh-TW" dirty="0" smtClean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D147C6-98C2-554B-8CA6-5CE6D862C521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CF6B18-281B-4091-AEE1-88938807B8C1}" type="slidenum">
              <a:rPr lang="en-US" altLang="zh-TW" smtClean="0"/>
              <a:pPr>
                <a:defRPr/>
              </a:pPr>
              <a:t>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6816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ctrTitle"/>
          </p:nvPr>
        </p:nvSpPr>
        <p:spPr>
          <a:xfrm>
            <a:off x="685800" y="2756118"/>
            <a:ext cx="7772400" cy="1815882"/>
          </a:xfrm>
        </p:spPr>
        <p:txBody>
          <a:bodyPr/>
          <a:lstStyle/>
          <a:p>
            <a:r>
              <a:rPr lang="en-US" altLang="zh-TW" dirty="0" smtClean="0"/>
              <a:t>Many thanks for </a:t>
            </a:r>
            <a:br>
              <a:rPr lang="en-US" altLang="zh-TW" dirty="0" smtClean="0"/>
            </a:br>
            <a:r>
              <a:rPr lang="en-US" altLang="zh-TW" dirty="0" smtClean="0"/>
              <a:t>NCTU’s cross check (JCT3V-C0072)</a:t>
            </a:r>
            <a:br>
              <a:rPr lang="en-US" altLang="zh-TW" dirty="0" smtClean="0"/>
            </a:br>
            <a:r>
              <a:rPr lang="en-US" altLang="zh-TW" dirty="0" smtClean="0"/>
              <a:t>and</a:t>
            </a:r>
            <a:br>
              <a:rPr lang="en-US" altLang="zh-TW" dirty="0" smtClean="0"/>
            </a:br>
            <a:r>
              <a:rPr lang="en-US" altLang="zh-TW" dirty="0" smtClean="0"/>
              <a:t>ITRI’s</a:t>
            </a:r>
            <a:r>
              <a:rPr lang="en-US" altLang="zh-TW" dirty="0"/>
              <a:t> cross check (</a:t>
            </a:r>
            <a:r>
              <a:rPr lang="en-US" altLang="zh-TW" dirty="0" smtClean="0"/>
              <a:t>JCT3V-C0125)</a:t>
            </a:r>
            <a:endParaRPr lang="zh-TW" altLang="en-US" dirty="0"/>
          </a:p>
        </p:txBody>
      </p:sp>
      <p:sp>
        <p:nvSpPr>
          <p:cNvPr id="7" name="副標題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FD1A49-6703-4B46-BE6F-2C4B672E5046}" type="datetime1">
              <a:rPr lang="zh-TW" altLang="en-US" smtClean="0"/>
              <a:t>2013/1/21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CF6B18-281B-4091-AEE1-88938807B8C1}" type="slidenum">
              <a:rPr lang="en-US" altLang="zh-TW" smtClean="0"/>
              <a:pPr>
                <a:defRPr/>
              </a:pPr>
              <a:t>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099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5">
      <a:dk1>
        <a:srgbClr val="1E3942"/>
      </a:dk1>
      <a:lt1>
        <a:srgbClr val="FFFFFF"/>
      </a:lt1>
      <a:dk2>
        <a:srgbClr val="1C3740"/>
      </a:dk2>
      <a:lt2>
        <a:srgbClr val="FFFFCC"/>
      </a:lt2>
      <a:accent1>
        <a:srgbClr val="7FA0B1"/>
      </a:accent1>
      <a:accent2>
        <a:srgbClr val="244652"/>
      </a:accent2>
      <a:accent3>
        <a:srgbClr val="ABAEAF"/>
      </a:accent3>
      <a:accent4>
        <a:srgbClr val="DADADA"/>
      </a:accent4>
      <a:accent5>
        <a:srgbClr val="C0CDD5"/>
      </a:accent5>
      <a:accent6>
        <a:srgbClr val="203F49"/>
      </a:accent6>
      <a:hlink>
        <a:srgbClr val="FFBF0B"/>
      </a:hlink>
      <a:folHlink>
        <a:srgbClr val="CC9900"/>
      </a:folHlink>
    </a:clrScheme>
    <a:fontScheme name="Chun-Fu">
      <a:majorFont>
        <a:latin typeface="Book Antiqua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alt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alt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Template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1E3942"/>
        </a:dk1>
        <a:lt1>
          <a:srgbClr val="FFFFFF"/>
        </a:lt1>
        <a:dk2>
          <a:srgbClr val="1C3740"/>
        </a:dk2>
        <a:lt2>
          <a:srgbClr val="FFFFCC"/>
        </a:lt2>
        <a:accent1>
          <a:srgbClr val="7FA0B1"/>
        </a:accent1>
        <a:accent2>
          <a:srgbClr val="244652"/>
        </a:accent2>
        <a:accent3>
          <a:srgbClr val="ABAEAF"/>
        </a:accent3>
        <a:accent4>
          <a:srgbClr val="DADADA"/>
        </a:accent4>
        <a:accent5>
          <a:srgbClr val="C0CDD5"/>
        </a:accent5>
        <a:accent6>
          <a:srgbClr val="203F49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plate">
  <a:themeElements>
    <a:clrScheme name="1_Template 5">
      <a:dk1>
        <a:srgbClr val="1E3942"/>
      </a:dk1>
      <a:lt1>
        <a:srgbClr val="FFFFFF"/>
      </a:lt1>
      <a:dk2>
        <a:srgbClr val="1C3740"/>
      </a:dk2>
      <a:lt2>
        <a:srgbClr val="FFFFCC"/>
      </a:lt2>
      <a:accent1>
        <a:srgbClr val="7FA0B1"/>
      </a:accent1>
      <a:accent2>
        <a:srgbClr val="244652"/>
      </a:accent2>
      <a:accent3>
        <a:srgbClr val="ABAEAF"/>
      </a:accent3>
      <a:accent4>
        <a:srgbClr val="DADADA"/>
      </a:accent4>
      <a:accent5>
        <a:srgbClr val="C0CDD5"/>
      </a:accent5>
      <a:accent6>
        <a:srgbClr val="203F49"/>
      </a:accent6>
      <a:hlink>
        <a:srgbClr val="FFBF0B"/>
      </a:hlink>
      <a:folHlink>
        <a:srgbClr val="CC9900"/>
      </a:folHlink>
    </a:clrScheme>
    <a:fontScheme name="1_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alt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alt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Template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 5">
        <a:dk1>
          <a:srgbClr val="1E3942"/>
        </a:dk1>
        <a:lt1>
          <a:srgbClr val="FFFFFF"/>
        </a:lt1>
        <a:dk2>
          <a:srgbClr val="1C3740"/>
        </a:dk2>
        <a:lt2>
          <a:srgbClr val="FFFFCC"/>
        </a:lt2>
        <a:accent1>
          <a:srgbClr val="7FA0B1"/>
        </a:accent1>
        <a:accent2>
          <a:srgbClr val="244652"/>
        </a:accent2>
        <a:accent3>
          <a:srgbClr val="ABAEAF"/>
        </a:accent3>
        <a:accent4>
          <a:srgbClr val="DADADA"/>
        </a:accent4>
        <a:accent5>
          <a:srgbClr val="C0CDD5"/>
        </a:accent5>
        <a:accent6>
          <a:srgbClr val="203F49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emplate">
  <a:themeElements>
    <a:clrScheme name="2_Template 5">
      <a:dk1>
        <a:srgbClr val="1E3942"/>
      </a:dk1>
      <a:lt1>
        <a:srgbClr val="FFFFFF"/>
      </a:lt1>
      <a:dk2>
        <a:srgbClr val="1C3740"/>
      </a:dk2>
      <a:lt2>
        <a:srgbClr val="FFFFCC"/>
      </a:lt2>
      <a:accent1>
        <a:srgbClr val="7FA0B1"/>
      </a:accent1>
      <a:accent2>
        <a:srgbClr val="244652"/>
      </a:accent2>
      <a:accent3>
        <a:srgbClr val="ABAEAF"/>
      </a:accent3>
      <a:accent4>
        <a:srgbClr val="DADADA"/>
      </a:accent4>
      <a:accent5>
        <a:srgbClr val="C0CDD5"/>
      </a:accent5>
      <a:accent6>
        <a:srgbClr val="203F49"/>
      </a:accent6>
      <a:hlink>
        <a:srgbClr val="FFBF0B"/>
      </a:hlink>
      <a:folHlink>
        <a:srgbClr val="CC9900"/>
      </a:folHlink>
    </a:clrScheme>
    <a:fontScheme name="2_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alt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alt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2_Template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5">
        <a:dk1>
          <a:srgbClr val="1E3942"/>
        </a:dk1>
        <a:lt1>
          <a:srgbClr val="FFFFFF"/>
        </a:lt1>
        <a:dk2>
          <a:srgbClr val="1C3740"/>
        </a:dk2>
        <a:lt2>
          <a:srgbClr val="FFFFCC"/>
        </a:lt2>
        <a:accent1>
          <a:srgbClr val="7FA0B1"/>
        </a:accent1>
        <a:accent2>
          <a:srgbClr val="244652"/>
        </a:accent2>
        <a:accent3>
          <a:srgbClr val="ABAEAF"/>
        </a:accent3>
        <a:accent4>
          <a:srgbClr val="DADADA"/>
        </a:accent4>
        <a:accent5>
          <a:srgbClr val="C0CDD5"/>
        </a:accent5>
        <a:accent6>
          <a:srgbClr val="203F49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Template">
  <a:themeElements>
    <a:clrScheme name="3_Template 5">
      <a:dk1>
        <a:srgbClr val="1E3942"/>
      </a:dk1>
      <a:lt1>
        <a:srgbClr val="FFFFFF"/>
      </a:lt1>
      <a:dk2>
        <a:srgbClr val="1C3740"/>
      </a:dk2>
      <a:lt2>
        <a:srgbClr val="FFFFCC"/>
      </a:lt2>
      <a:accent1>
        <a:srgbClr val="7FA0B1"/>
      </a:accent1>
      <a:accent2>
        <a:srgbClr val="244652"/>
      </a:accent2>
      <a:accent3>
        <a:srgbClr val="ABAEAF"/>
      </a:accent3>
      <a:accent4>
        <a:srgbClr val="DADADA"/>
      </a:accent4>
      <a:accent5>
        <a:srgbClr val="C0CDD5"/>
      </a:accent5>
      <a:accent6>
        <a:srgbClr val="203F49"/>
      </a:accent6>
      <a:hlink>
        <a:srgbClr val="FFBF0B"/>
      </a:hlink>
      <a:folHlink>
        <a:srgbClr val="CC9900"/>
      </a:folHlink>
    </a:clrScheme>
    <a:fontScheme name="3_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alt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alt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3_Template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mplate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mplate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mplate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mplate 5">
        <a:dk1>
          <a:srgbClr val="1E3942"/>
        </a:dk1>
        <a:lt1>
          <a:srgbClr val="FFFFFF"/>
        </a:lt1>
        <a:dk2>
          <a:srgbClr val="1C3740"/>
        </a:dk2>
        <a:lt2>
          <a:srgbClr val="FFFFCC"/>
        </a:lt2>
        <a:accent1>
          <a:srgbClr val="7FA0B1"/>
        </a:accent1>
        <a:accent2>
          <a:srgbClr val="244652"/>
        </a:accent2>
        <a:accent3>
          <a:srgbClr val="ABAEAF"/>
        </a:accent3>
        <a:accent4>
          <a:srgbClr val="DADADA"/>
        </a:accent4>
        <a:accent5>
          <a:srgbClr val="C0CDD5"/>
        </a:accent5>
        <a:accent6>
          <a:srgbClr val="203F49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AAC_20090430</Template>
  <TotalTime>27506</TotalTime>
  <Words>565</Words>
  <Application>Microsoft Office PowerPoint</Application>
  <PresentationFormat>如螢幕大小 (4:3)</PresentationFormat>
  <Paragraphs>202</Paragraphs>
  <Slides>10</Slides>
  <Notes>2</Notes>
  <HiddenSlides>0</HiddenSlides>
  <MMClips>0</MMClips>
  <ScaleCrop>false</ScaleCrop>
  <HeadingPairs>
    <vt:vector size="6" baseType="variant">
      <vt:variant>
        <vt:lpstr>佈景主題</vt:lpstr>
      </vt:variant>
      <vt:variant>
        <vt:i4>4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5" baseType="lpstr">
      <vt:lpstr>Template</vt:lpstr>
      <vt:lpstr>1_Template</vt:lpstr>
      <vt:lpstr>2_Template</vt:lpstr>
      <vt:lpstr>3_Template</vt:lpstr>
      <vt:lpstr>Visio</vt:lpstr>
      <vt:lpstr>JCT3V-C0070 3DV-ATM: View synthesis quality improvement for in-loop view-synthesis based inter-view prediction</vt:lpstr>
      <vt:lpstr>Abstract</vt:lpstr>
      <vt:lpstr>Outline</vt:lpstr>
      <vt:lpstr>Motivation</vt:lpstr>
      <vt:lpstr>Motion-compensated Hole Filling (1/2)</vt:lpstr>
      <vt:lpstr>Motion-compensated Hole Filling (2/2)</vt:lpstr>
      <vt:lpstr>Experimental Results</vt:lpstr>
      <vt:lpstr>Conclusion</vt:lpstr>
      <vt:lpstr>Many thanks for  NCTU’s cross check (JCT3V-C0072) and ITRI’s cross check (JCT3V-C0125)</vt:lpstr>
      <vt:lpstr>Many 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Chun-Fu Chen</dc:creator>
  <cp:lastModifiedBy>cfchen</cp:lastModifiedBy>
  <cp:revision>2994</cp:revision>
  <cp:lastPrinted>2013-01-15T15:02:35Z</cp:lastPrinted>
  <dcterms:created xsi:type="dcterms:W3CDTF">1601-01-01T00:00:00Z</dcterms:created>
  <dcterms:modified xsi:type="dcterms:W3CDTF">2013-01-21T08:51:07Z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