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1"/>
  </p:notesMasterIdLst>
  <p:sldIdLst>
    <p:sldId id="279" r:id="rId2"/>
    <p:sldId id="262" r:id="rId3"/>
    <p:sldId id="273" r:id="rId4"/>
    <p:sldId id="280" r:id="rId5"/>
    <p:sldId id="270" r:id="rId6"/>
    <p:sldId id="282" r:id="rId7"/>
    <p:sldId id="283" r:id="rId8"/>
    <p:sldId id="284" r:id="rId9"/>
    <p:sldId id="271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128" d="100"/>
          <a:sy n="128" d="100"/>
        </p:scale>
        <p:origin x="-105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928694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2941639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ea typeface="Dotum" pitchFamily="34" charset="-127"/>
              </a:rPr>
              <a:t>   1. </a:t>
            </a: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Summary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2. Bug Fix and Extension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4. Conclusion</a:t>
            </a:r>
            <a:endParaRPr lang="en-US" altLang="ko-KR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603500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Arial" charset="0"/>
                <a:ea typeface="Dotum" pitchFamily="34" charset="-127"/>
              </a:rPr>
              <a:t>Contents</a:t>
            </a:r>
            <a:endParaRPr lang="ko-KR" altLang="en-US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974107"/>
            <a:ext cx="7929618" cy="954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800" b="1" dirty="0" smtClean="0"/>
              <a:t>CE5.h </a:t>
            </a:r>
            <a:r>
              <a:rPr lang="en-CA" sz="2800" b="1" dirty="0" smtClean="0"/>
              <a:t>related : Bug Fix and Extension of Illumination Compensation (</a:t>
            </a:r>
            <a:r>
              <a:rPr lang="en-CA" sz="2800" b="1" dirty="0" smtClean="0"/>
              <a:t>JCT3V-C0046)</a:t>
            </a:r>
            <a:endParaRPr kumimoji="0" lang="ko-KR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8" name="Text Box 2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07842" y="4929198"/>
            <a:ext cx="1107100" cy="31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59" tIns="47879" rIns="95759" bIns="47879">
            <a:spAutoFit/>
          </a:bodyPr>
          <a:lstStyle/>
          <a:p>
            <a:pPr algn="ctr" defTabSz="958850"/>
            <a:r>
              <a:rPr lang="en-US" altLang="ko-KR" sz="1400" b="1" dirty="0" smtClean="0">
                <a:solidFill>
                  <a:srgbClr val="000000"/>
                </a:solidFill>
                <a:latin typeface="Arial" charset="0"/>
                <a:ea typeface="Dotum" pitchFamily="34" charset="-127"/>
              </a:rPr>
              <a:t>2013-01-17</a:t>
            </a:r>
            <a:endParaRPr lang="ko-KR" altLang="en-US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147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China TV Lab. / Media Part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Hongbin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Liu,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Jiwook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Jung,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Jaewon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Sung,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Jie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Jia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Sehoon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Yea 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(LG Electronics)</a:t>
            </a:r>
            <a:endParaRPr lang="ko-KR" altLang="en-US" b="1" dirty="0">
              <a:latin typeface="Arial" charset="0"/>
              <a:ea typeface="Dotum" pitchFamily="34" charset="-127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3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Summary</a:t>
            </a:r>
            <a:endParaRPr lang="ko-KR" altLang="en-US" sz="3600" b="1" dirty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57232"/>
            <a:ext cx="8229600" cy="5429288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Bug Fix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Minor inconsistency between working draft and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software for </a:t>
            </a:r>
            <a:r>
              <a:rPr lang="en-US" altLang="ko-KR" sz="2000" dirty="0" err="1" smtClean="0">
                <a:ea typeface="Arial Unicode MS" pitchFamily="50" charset="-127"/>
                <a:sym typeface="Wingdings" pitchFamily="2" charset="2"/>
              </a:rPr>
              <a:t>chroma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 component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(T1)</a:t>
            </a:r>
          </a:p>
          <a:p>
            <a:pPr lvl="2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No influence on compression performance</a:t>
            </a:r>
          </a:p>
          <a:p>
            <a:pPr lvl="1"/>
            <a:r>
              <a:rPr lang="en-US" altLang="ko-KR" sz="20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  <a:sym typeface="Wingdings" pitchFamily="2" charset="2"/>
              </a:rPr>
              <a:t>Encoder only bug – illumination compensation maybe disabled unintentionally for some inter modes at encoder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(T2) </a:t>
            </a:r>
            <a:r>
              <a:rPr lang="en-US" altLang="ko-KR" sz="20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  <a:sym typeface="Wingdings" pitchFamily="2" charset="2"/>
              </a:rPr>
              <a:t>.</a:t>
            </a:r>
          </a:p>
          <a:p>
            <a:pPr lvl="2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-0.3% and -0.3% (at most -1.0% and -0.9%) gain on two side views, -0.1% (-0.3% at most) gain on coded and synthesized view.</a:t>
            </a:r>
          </a:p>
          <a:p>
            <a:pPr lvl="2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Negligible encoding/decoding time increase.</a:t>
            </a: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Extension</a:t>
            </a:r>
          </a:p>
          <a:p>
            <a:pPr lvl="1"/>
            <a:r>
              <a:rPr lang="en-US" altLang="ko-KR" sz="14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  <a:sym typeface="Wingdings" pitchFamily="2" charset="2"/>
              </a:rPr>
              <a:t>  </a:t>
            </a:r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Apply idea of illumination compensation to depth coding (T3)</a:t>
            </a:r>
          </a:p>
          <a:p>
            <a:pPr lvl="2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T2+T3: -0.2% (at most -0.5%) gain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on coded and synthesized view, 2.8% encoding time increase and negligible decoding time increase</a:t>
            </a:r>
          </a:p>
          <a:p>
            <a:pPr lvl="1"/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Crosscheck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JCT3V-CXXXX </a:t>
            </a:r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(by </a:t>
            </a:r>
            <a:r>
              <a:rPr lang="en-US" altLang="ko-KR" sz="2000" b="1" dirty="0" err="1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Hisilicon</a:t>
            </a:r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)</a:t>
            </a: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2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JCT3V-B0045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Bug Fix and Extension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Bugs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Minor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inconsistency for </a:t>
            </a:r>
            <a:r>
              <a:rPr lang="en-US" altLang="ko-KR" sz="2000" dirty="0" err="1" smtClean="0">
                <a:ea typeface="Arial Unicode MS" pitchFamily="50" charset="-127"/>
                <a:sym typeface="Wingdings" pitchFamily="2" charset="2"/>
              </a:rPr>
              <a:t>chroma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 component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between working draft and software (T1)</a:t>
            </a:r>
          </a:p>
          <a:p>
            <a:pPr lvl="2"/>
            <a:r>
              <a:rPr lang="en-US" sz="1600" dirty="0" smtClean="0"/>
              <a:t>Working draft</a:t>
            </a:r>
          </a:p>
          <a:p>
            <a:pPr lvl="2">
              <a:buNone/>
            </a:pPr>
            <a:r>
              <a:rPr lang="en-US" sz="1600" dirty="0" smtClean="0"/>
              <a:t>     </a:t>
            </a:r>
            <a:r>
              <a:rPr lang="en-US" sz="1600" dirty="0" err="1" smtClean="0"/>
              <a:t>xRX</a:t>
            </a:r>
            <a:r>
              <a:rPr lang="en-US" sz="1600" dirty="0" smtClean="0"/>
              <a:t> = </a:t>
            </a:r>
            <a:r>
              <a:rPr lang="en-US" sz="1600" dirty="0" err="1" smtClean="0"/>
              <a:t>xC</a:t>
            </a:r>
            <a:r>
              <a:rPr lang="en-US" sz="1600" dirty="0" smtClean="0"/>
              <a:t> + ( </a:t>
            </a:r>
            <a:r>
              <a:rPr lang="en-US" sz="1600" dirty="0" err="1" smtClean="0"/>
              <a:t>mvLX</a:t>
            </a:r>
            <a:r>
              <a:rPr lang="en-US" sz="1600" dirty="0" smtClean="0"/>
              <a:t>[ 0 ] &gt;&gt; (2 + (</a:t>
            </a:r>
            <a:r>
              <a:rPr lang="en-US" sz="1600" dirty="0" err="1" smtClean="0"/>
              <a:t>cIdx</a:t>
            </a:r>
            <a:r>
              <a:rPr lang="en-US" sz="1600" dirty="0" smtClean="0"/>
              <a:t> ? 1 : 0)) </a:t>
            </a:r>
            <a:r>
              <a:rPr lang="en-US" sz="1600" dirty="0" smtClean="0"/>
              <a:t>),</a:t>
            </a:r>
          </a:p>
          <a:p>
            <a:pPr lvl="2">
              <a:buNone/>
            </a:pPr>
            <a:r>
              <a:rPr lang="en-US" sz="1600" dirty="0" smtClean="0"/>
              <a:t>     </a:t>
            </a:r>
            <a:r>
              <a:rPr lang="en-US" sz="1600" dirty="0" err="1" smtClean="0"/>
              <a:t>yRX</a:t>
            </a:r>
            <a:r>
              <a:rPr lang="en-US" sz="1600" dirty="0" smtClean="0"/>
              <a:t> </a:t>
            </a:r>
            <a:r>
              <a:rPr lang="en-US" sz="1600" dirty="0" smtClean="0"/>
              <a:t>= </a:t>
            </a:r>
            <a:r>
              <a:rPr lang="en-US" sz="1600" dirty="0" err="1" smtClean="0"/>
              <a:t>yC</a:t>
            </a:r>
            <a:r>
              <a:rPr lang="en-US" sz="1600" dirty="0" smtClean="0"/>
              <a:t> + ( </a:t>
            </a:r>
            <a:r>
              <a:rPr lang="en-US" sz="1600" dirty="0" err="1" smtClean="0"/>
              <a:t>mvLX</a:t>
            </a:r>
            <a:r>
              <a:rPr lang="en-US" sz="1600" dirty="0" smtClean="0"/>
              <a:t>[ 1 ] &gt;&gt; (2 + (</a:t>
            </a:r>
            <a:r>
              <a:rPr lang="en-US" sz="1600" dirty="0" err="1" smtClean="0"/>
              <a:t>cIdx</a:t>
            </a:r>
            <a:r>
              <a:rPr lang="en-US" sz="1600" dirty="0" smtClean="0"/>
              <a:t> ? 1 : 0)) ),</a:t>
            </a:r>
            <a:endParaRPr lang="en-US" sz="1600" dirty="0" smtClean="0"/>
          </a:p>
          <a:p>
            <a:pPr lvl="2"/>
            <a:r>
              <a:rPr lang="en-US" sz="1600" dirty="0" smtClean="0"/>
              <a:t>Software</a:t>
            </a:r>
          </a:p>
          <a:p>
            <a:pPr lvl="2">
              <a:buNone/>
            </a:pPr>
            <a:r>
              <a:rPr lang="en-US" sz="1600" dirty="0" smtClean="0"/>
              <a:t>     </a:t>
            </a:r>
            <a:r>
              <a:rPr lang="en-US" sz="1600" dirty="0" err="1" smtClean="0"/>
              <a:t>xRX</a:t>
            </a:r>
            <a:r>
              <a:rPr lang="en-US" sz="1600" dirty="0" smtClean="0"/>
              <a:t> = </a:t>
            </a:r>
            <a:r>
              <a:rPr lang="en-US" sz="1600" dirty="0" err="1" smtClean="0"/>
              <a:t>xC</a:t>
            </a:r>
            <a:r>
              <a:rPr lang="en-US" sz="1600" dirty="0" smtClean="0"/>
              <a:t> + ( </a:t>
            </a:r>
            <a:r>
              <a:rPr lang="en-US" sz="1600" dirty="0" err="1" smtClean="0"/>
              <a:t>mvLX</a:t>
            </a:r>
            <a:r>
              <a:rPr lang="en-US" sz="1600" dirty="0" smtClean="0"/>
              <a:t>[ 0 ] &gt;&gt; (2 + (</a:t>
            </a:r>
            <a:r>
              <a:rPr lang="en-US" sz="1600" dirty="0" err="1" smtClean="0"/>
              <a:t>cIdx</a:t>
            </a:r>
            <a:r>
              <a:rPr lang="en-US" sz="1600" dirty="0" smtClean="0"/>
              <a:t> ? 2 : 0)) </a:t>
            </a:r>
            <a:r>
              <a:rPr lang="en-US" sz="1600" dirty="0" smtClean="0"/>
              <a:t>),</a:t>
            </a:r>
          </a:p>
          <a:p>
            <a:pPr lvl="2">
              <a:buNone/>
            </a:pPr>
            <a:r>
              <a:rPr lang="en-US" altLang="ko-KR" sz="1600" dirty="0" smtClean="0">
                <a:ea typeface="Arial Unicode MS" pitchFamily="50" charset="-127"/>
                <a:sym typeface="Wingdings" pitchFamily="2" charset="2"/>
              </a:rPr>
              <a:t> </a:t>
            </a:r>
            <a:r>
              <a:rPr lang="en-US" altLang="ko-KR" sz="1600" dirty="0" smtClean="0">
                <a:ea typeface="Arial Unicode MS" pitchFamily="50" charset="-127"/>
                <a:sym typeface="Wingdings" pitchFamily="2" charset="2"/>
              </a:rPr>
              <a:t>    </a:t>
            </a:r>
            <a:r>
              <a:rPr lang="en-US" sz="1600" dirty="0" err="1" smtClean="0"/>
              <a:t>yRX</a:t>
            </a:r>
            <a:r>
              <a:rPr lang="en-US" sz="1600" dirty="0" smtClean="0"/>
              <a:t> = </a:t>
            </a:r>
            <a:r>
              <a:rPr lang="en-US" sz="1600" dirty="0" err="1" smtClean="0"/>
              <a:t>yC</a:t>
            </a:r>
            <a:r>
              <a:rPr lang="en-US" sz="1600" dirty="0" smtClean="0"/>
              <a:t> + ( </a:t>
            </a:r>
            <a:r>
              <a:rPr lang="en-US" sz="1600" dirty="0" err="1" smtClean="0"/>
              <a:t>mvLX</a:t>
            </a:r>
            <a:r>
              <a:rPr lang="en-US" sz="1600" dirty="0" smtClean="0"/>
              <a:t>[ 1 ] &gt;&gt; (2 + (</a:t>
            </a:r>
            <a:r>
              <a:rPr lang="en-US" sz="1600" dirty="0" err="1" smtClean="0"/>
              <a:t>cIdx</a:t>
            </a:r>
            <a:r>
              <a:rPr lang="en-US" sz="1600" dirty="0" smtClean="0"/>
              <a:t> ? </a:t>
            </a:r>
            <a:r>
              <a:rPr lang="en-US" sz="1600" dirty="0" smtClean="0"/>
              <a:t>2 </a:t>
            </a:r>
            <a:r>
              <a:rPr lang="en-US" sz="1600" dirty="0" smtClean="0"/>
              <a:t>: 0)) ),</a:t>
            </a:r>
            <a:endParaRPr lang="en-US" altLang="ko-KR" sz="1600" dirty="0" smtClean="0">
              <a:ea typeface="Arial Unicode MS" pitchFamily="50" charset="-127"/>
              <a:sym typeface="Wingdings" pitchFamily="2" charset="2"/>
            </a:endParaRPr>
          </a:p>
          <a:p>
            <a:pPr lvl="1"/>
            <a:r>
              <a:rPr lang="en-US" altLang="zh-CN" sz="1800" dirty="0" smtClean="0"/>
              <a:t>Encoder only bug</a:t>
            </a:r>
          </a:p>
          <a:p>
            <a:pPr lvl="2"/>
            <a:r>
              <a:rPr lang="en-US" altLang="zh-CN" sz="1600" dirty="0" smtClean="0"/>
              <a:t>Illumination compensation maybe disabled unintentionally for all inter modes except Merge mode and </a:t>
            </a:r>
            <a:r>
              <a:rPr lang="en-US" altLang="zh-CN" sz="1600" dirty="0" err="1" smtClean="0"/>
              <a:t>SIZE_NxN</a:t>
            </a:r>
            <a:r>
              <a:rPr lang="en-US" altLang="zh-CN" sz="1600" dirty="0" smtClean="0"/>
              <a:t> mode</a:t>
            </a:r>
          </a:p>
          <a:p>
            <a:pPr lvl="2"/>
            <a:r>
              <a:rPr lang="en-US" altLang="zh-CN" sz="1600" dirty="0" smtClean="0"/>
              <a:t>Solution:</a:t>
            </a:r>
          </a:p>
          <a:p>
            <a:pPr lvl="2">
              <a:buNone/>
            </a:pPr>
            <a:r>
              <a:rPr lang="en-US" altLang="zh-CN" sz="1600" dirty="0" smtClean="0"/>
              <a:t>     Enable illumination compensation for all inter modes.</a:t>
            </a:r>
          </a:p>
          <a:p>
            <a:pPr lvl="0"/>
            <a:r>
              <a:rPr lang="en-US" altLang="zh-CN" sz="2400" b="1" dirty="0" smtClean="0">
                <a:solidFill>
                  <a:prstClr val="black"/>
                </a:solidFill>
              </a:rPr>
              <a:t>Extension</a:t>
            </a:r>
          </a:p>
          <a:p>
            <a:pPr lvl="1"/>
            <a:r>
              <a:rPr lang="en-US" altLang="zh-CN" sz="1800" dirty="0" smtClean="0"/>
              <a:t>Apply illumination compensation idea to depth coding</a:t>
            </a: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>
              <a:ea typeface="宋体" pitchFamily="2" charset="-122"/>
            </a:endParaRPr>
          </a:p>
        </p:txBody>
      </p:sp>
      <p:sp>
        <p:nvSpPr>
          <p:cNvPr id="23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3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Experimental Results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4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01122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Three simulation sets</a:t>
            </a:r>
          </a:p>
          <a:p>
            <a:pPr lvl="1"/>
            <a:r>
              <a:rPr lang="en-US" altLang="zh-CN" sz="1800" dirty="0" smtClean="0"/>
              <a:t>Set 1: Fix inconsistency between working draft and software</a:t>
            </a:r>
            <a:endParaRPr lang="zh-CN" altLang="en-US" sz="1800" dirty="0" smtClean="0"/>
          </a:p>
          <a:p>
            <a:pPr lvl="1"/>
            <a:r>
              <a:rPr lang="en-US" altLang="zh-CN" sz="1800" dirty="0" smtClean="0"/>
              <a:t>Set 2: Encoder only bug fix</a:t>
            </a:r>
            <a:endParaRPr lang="zh-CN" altLang="en-US" sz="1800" dirty="0" smtClean="0"/>
          </a:p>
          <a:p>
            <a:pPr lvl="1"/>
            <a:r>
              <a:rPr lang="en-US" altLang="zh-CN" sz="1800" dirty="0" smtClean="0"/>
              <a:t>Set 3: Encoder only bug fix + apply illumination compensation to depth coding</a:t>
            </a:r>
          </a:p>
          <a:p>
            <a:pPr lvl="0" hangingPunct="0"/>
            <a:endParaRPr lang="zh-CN" altLang="en-US" sz="24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Set1: Fix inconsistency between working draft and software</a:t>
            </a:r>
          </a:p>
        </p:txBody>
      </p:sp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5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42843" y="1928801"/>
          <a:ext cx="8858314" cy="3792079"/>
        </p:xfrm>
        <a:graphic>
          <a:graphicData uri="http://schemas.openxmlformats.org/drawingml/2006/table">
            <a:tbl>
              <a:tblPr/>
              <a:tblGrid>
                <a:gridCol w="1357323"/>
                <a:gridCol w="727273"/>
                <a:gridCol w="809646"/>
                <a:gridCol w="809646"/>
                <a:gridCol w="974503"/>
                <a:gridCol w="1110094"/>
                <a:gridCol w="1380303"/>
                <a:gridCol w="844763"/>
                <a:gridCol w="844763"/>
              </a:tblGrid>
              <a:tr h="50087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　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0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1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only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synthesized only 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coded &amp; synthesized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enc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dec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Balloons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97.5%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Kendo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6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Newspapercc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GhostTownFly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98.7%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PoznanHall2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99.0%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99.7%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PoznanStreet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UndoDancer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95.1%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98.7%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1024x768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99.6%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1920x1088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97.9%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99.7%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average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98.6%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-285776"/>
            <a:ext cx="8786842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Set2: Encoder only bug fix</a:t>
            </a:r>
          </a:p>
        </p:txBody>
      </p:sp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6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42843" y="1928801"/>
          <a:ext cx="8858314" cy="3792079"/>
        </p:xfrm>
        <a:graphic>
          <a:graphicData uri="http://schemas.openxmlformats.org/drawingml/2006/table">
            <a:tbl>
              <a:tblPr/>
              <a:tblGrid>
                <a:gridCol w="1357323"/>
                <a:gridCol w="727273"/>
                <a:gridCol w="809646"/>
                <a:gridCol w="809646"/>
                <a:gridCol w="974503"/>
                <a:gridCol w="1110094"/>
                <a:gridCol w="1380303"/>
                <a:gridCol w="844763"/>
                <a:gridCol w="844763"/>
              </a:tblGrid>
              <a:tr h="50087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　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0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1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only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synthesized only 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coded &amp; synthesized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enc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dec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Balloons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Kendo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99.8%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6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Newspapercc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GhostTownFly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97.9%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PoznanHall2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PoznanStreet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104.5%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UndoDancer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98.0%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98.5%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1024x768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1920x1088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99.6%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average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100.8%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+mn-cs"/>
                        </a:rPr>
                        <a:t>99.8%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-285776"/>
            <a:ext cx="8786842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Set3: Encoder only bug fix + apply IC to depth coding (comparison with Anchor)</a:t>
            </a:r>
          </a:p>
        </p:txBody>
      </p:sp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7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42843" y="1928801"/>
          <a:ext cx="8858314" cy="3792079"/>
        </p:xfrm>
        <a:graphic>
          <a:graphicData uri="http://schemas.openxmlformats.org/drawingml/2006/table">
            <a:tbl>
              <a:tblPr/>
              <a:tblGrid>
                <a:gridCol w="1357323"/>
                <a:gridCol w="727273"/>
                <a:gridCol w="809646"/>
                <a:gridCol w="809646"/>
                <a:gridCol w="974503"/>
                <a:gridCol w="1110094"/>
                <a:gridCol w="1380303"/>
                <a:gridCol w="844763"/>
                <a:gridCol w="844763"/>
              </a:tblGrid>
              <a:tr h="50087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　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0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1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only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synthesized only 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coded &amp; synthesized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enc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dec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Balloons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103.9%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Kendo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103.4%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6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Newspapercc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103.5%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GhostTownFly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PoznanHall2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102.7%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PoznanStreet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102.7%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UndoDancer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98.6%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1024x768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103.6%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1920x1088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102.1%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99.8%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average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102.8%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100.0%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-285776"/>
            <a:ext cx="8786842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Set3: Encoder only bug fix + apply IC to depth coding (comparison with set2)</a:t>
            </a:r>
          </a:p>
        </p:txBody>
      </p:sp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8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42843" y="1928801"/>
          <a:ext cx="8858314" cy="3792079"/>
        </p:xfrm>
        <a:graphic>
          <a:graphicData uri="http://schemas.openxmlformats.org/drawingml/2006/table">
            <a:tbl>
              <a:tblPr/>
              <a:tblGrid>
                <a:gridCol w="1357323"/>
                <a:gridCol w="727273"/>
                <a:gridCol w="809646"/>
                <a:gridCol w="809646"/>
                <a:gridCol w="974503"/>
                <a:gridCol w="1110094"/>
                <a:gridCol w="1380303"/>
                <a:gridCol w="844763"/>
                <a:gridCol w="844763"/>
              </a:tblGrid>
              <a:tr h="50087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　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0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1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only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synthesized only 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coded &amp; synthesized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enc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dec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Balloons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Kendo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6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Newspapercc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GhostTownFly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103.4%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PoznanHall2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PoznanStreet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UndoDancer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1024x768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1920x1088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average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100.3%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/>
          <a:lstStyle/>
          <a:p>
            <a:pPr algn="just"/>
            <a:r>
              <a:rPr lang="en-US" altLang="ko-KR" sz="2400" b="1" dirty="0" smtClean="0">
                <a:ea typeface="Arial Unicode MS" pitchFamily="34" charset="-122"/>
              </a:rPr>
              <a:t>Propose</a:t>
            </a:r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Minor inconsistency between working draft and software (T1)</a:t>
            </a:r>
          </a:p>
          <a:p>
            <a:pPr lvl="2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Negligible influence on compression efficiency and encoding/decoding time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Encoder only bug – illumination compensation maybe disabled unintentionally for some inter modes at encoder (T2) .</a:t>
            </a:r>
          </a:p>
          <a:p>
            <a:pPr lvl="2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-0.3% and -0.3% (at most -1.0% and -0.9%) gain on two side views, -0.1% (-0.3% at most) gain on coded and synthesized view.</a:t>
            </a:r>
          </a:p>
          <a:p>
            <a:pPr lvl="2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Negligible encoding/decoding time increase.</a:t>
            </a:r>
          </a:p>
          <a:p>
            <a:pPr lvl="1"/>
            <a:r>
              <a:rPr lang="en-US" altLang="ko-KR" sz="1400" dirty="0" smtClean="0">
                <a:ea typeface="Arial Unicode MS" pitchFamily="50" charset="-127"/>
                <a:sym typeface="Wingdings" pitchFamily="2" charset="2"/>
              </a:rPr>
              <a:t> </a:t>
            </a:r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Apply idea of illumination compensation to depth coding (T3)</a:t>
            </a:r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2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T2+T3: -0.2% (at most -0.5%) gain on coded and synthesized view, 2.8% encoding time increase and negligible decoding time increase</a:t>
            </a:r>
          </a:p>
          <a:p>
            <a:pPr lvl="1">
              <a:buNone/>
            </a:pPr>
            <a:endParaRPr lang="en-US" altLang="ko-KR" sz="2000" dirty="0" smtClean="0">
              <a:ea typeface="Arial Unicode MS" pitchFamily="50" charset="-127"/>
            </a:endParaRPr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It is recommended to adopt proposed T1, T2 and T3 into 3D-HEVC</a:t>
            </a:r>
            <a:endParaRPr lang="en-US" altLang="zh-CN" sz="2400" dirty="0" smtClean="0"/>
          </a:p>
          <a:p>
            <a:pPr lvl="1" algn="just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9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MIpKdK_jU..gX5UggXXbw"/>
</p:tagLst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9029</TotalTime>
  <Words>1319</Words>
  <Application>Microsoft Office PowerPoint</Application>
  <PresentationFormat>全屏显示(4:3)</PresentationFormat>
  <Paragraphs>489</Paragraphs>
  <Slides>9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JCTVC-I0036-v1</vt:lpstr>
      <vt:lpstr>幻灯片 1</vt:lpstr>
      <vt:lpstr>Summary</vt:lpstr>
      <vt:lpstr>Bug Fix and Extension</vt:lpstr>
      <vt:lpstr>Experimental Results</vt:lpstr>
      <vt:lpstr>Set1: Fix inconsistency between working draft and software</vt:lpstr>
      <vt:lpstr>Set2: Encoder only bug fix</vt:lpstr>
      <vt:lpstr>Set3: Encoder only bug fix + apply IC to depth coding (comparison with Anchor)</vt:lpstr>
      <vt:lpstr>Set3: Encoder only bug fix + apply IC to depth coding (comparison with set2)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Administrator</cp:lastModifiedBy>
  <cp:revision>799</cp:revision>
  <dcterms:created xsi:type="dcterms:W3CDTF">2011-01-17T01:44:45Z</dcterms:created>
  <dcterms:modified xsi:type="dcterms:W3CDTF">2013-01-10T02:28:21Z</dcterms:modified>
</cp:coreProperties>
</file>