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3"/>
  </p:notesMasterIdLst>
  <p:sldIdLst>
    <p:sldId id="279" r:id="rId2"/>
    <p:sldId id="262" r:id="rId3"/>
    <p:sldId id="276" r:id="rId4"/>
    <p:sldId id="288" r:id="rId5"/>
    <p:sldId id="283" r:id="rId6"/>
    <p:sldId id="286" r:id="rId7"/>
    <p:sldId id="292" r:id="rId8"/>
    <p:sldId id="293" r:id="rId9"/>
    <p:sldId id="294" r:id="rId10"/>
    <p:sldId id="295" r:id="rId11"/>
    <p:sldId id="271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62" autoAdjust="0"/>
    <p:restoredTop sz="75888" autoAdjust="0"/>
  </p:normalViewPr>
  <p:slideViewPr>
    <p:cSldViewPr>
      <p:cViewPr>
        <p:scale>
          <a:sx n="75" d="100"/>
          <a:sy n="75" d="100"/>
        </p:scale>
        <p:origin x="-1152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2013-01-14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11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2013-01-14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2013-01-14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2013-01-14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2013-01-14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2013-01-14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2013-01-14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2013-01-14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2013-01-14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2013-01-14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2013-01-14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2013-01-14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2013-01-14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928694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2941639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ea typeface="Dotum" pitchFamily="34" charset="-127"/>
              </a:rPr>
              <a:t>   1. </a:t>
            </a: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Summary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4. Conclusion</a:t>
            </a:r>
            <a:endParaRPr lang="en-US" altLang="ko-KR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603500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Arial" charset="0"/>
                <a:ea typeface="Dotum" pitchFamily="34" charset="-127"/>
              </a:rPr>
              <a:t>Contents</a:t>
            </a:r>
            <a:endParaRPr lang="ko-KR" altLang="en-US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974107"/>
            <a:ext cx="7929618" cy="954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hangingPunct="0"/>
            <a:r>
              <a:rPr lang="en-CA" sz="2800" b="1" dirty="0" smtClean="0"/>
              <a:t>CE6.h results on Simplification of Depth Modeling Mode 3 </a:t>
            </a:r>
            <a:r>
              <a:rPr lang="en-CA" sz="2800" b="1" dirty="0" smtClean="0"/>
              <a:t>(JCT3V-C0044)</a:t>
            </a:r>
            <a:endParaRPr lang="zh-CN" altLang="en-US" sz="2800" dirty="0"/>
          </a:p>
        </p:txBody>
      </p:sp>
      <p:sp>
        <p:nvSpPr>
          <p:cNvPr id="3078" name="Text Box 2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07842" y="4929198"/>
            <a:ext cx="1107100" cy="31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59" tIns="47879" rIns="95759" bIns="47879">
            <a:spAutoFit/>
          </a:bodyPr>
          <a:lstStyle/>
          <a:p>
            <a:pPr algn="ctr" defTabSz="958850"/>
            <a:r>
              <a:rPr lang="en-US" altLang="ko-KR" sz="1400" b="1" dirty="0" smtClean="0">
                <a:solidFill>
                  <a:srgbClr val="000000"/>
                </a:solidFill>
                <a:latin typeface="Arial" charset="0"/>
                <a:ea typeface="Dotum" pitchFamily="34" charset="-127"/>
              </a:rPr>
              <a:t>2013-01-xx</a:t>
            </a:r>
            <a:endParaRPr lang="ko-KR" altLang="en-US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120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LG Electronics / Peking University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Shiqi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Wang,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Hongbin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Liu,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Siwei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Ma, 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Jie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Jia</a:t>
            </a:r>
            <a:endParaRPr lang="en-US" altLang="ko-KR" b="1" dirty="0" smtClean="0">
              <a:latin typeface="Arial" charset="0"/>
              <a:ea typeface="Dotum" pitchFamily="34" charset="-127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3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JCT3V-B0064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457200" y="-35721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Experimental Results-Solution </a:t>
            </a: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endParaRPr kumimoji="0" lang="zh-CN" alt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42844" y="1928802"/>
          <a:ext cx="8858284" cy="3429022"/>
        </p:xfrm>
        <a:graphic>
          <a:graphicData uri="http://schemas.openxmlformats.org/drawingml/2006/table">
            <a:tbl>
              <a:tblPr/>
              <a:tblGrid>
                <a:gridCol w="1193378"/>
                <a:gridCol w="938255"/>
                <a:gridCol w="937320"/>
                <a:gridCol w="937320"/>
                <a:gridCol w="937320"/>
                <a:gridCol w="1039182"/>
                <a:gridCol w="1290567"/>
                <a:gridCol w="792471"/>
                <a:gridCol w="792471"/>
              </a:tblGrid>
              <a:tr h="50559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only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synthesized only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coded &amp; synthesized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427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103.4%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67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GhostTownFly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571604" y="1285860"/>
            <a:ext cx="64294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6: 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comparison of HTM-5.0.1 with proposed method (all intra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10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/>
          <a:lstStyle/>
          <a:p>
            <a:pPr algn="just"/>
            <a:r>
              <a:rPr lang="en-US" altLang="ko-KR" sz="2400" b="1" dirty="0" smtClean="0">
                <a:ea typeface="Arial Unicode MS" pitchFamily="34" charset="-122"/>
              </a:rPr>
              <a:t>Propose</a:t>
            </a:r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Simplify Depth Modeling Mode (DMM) 3 by avoiding </a:t>
            </a:r>
            <a:r>
              <a:rPr lang="en-US" altLang="ko-KR" sz="2000" dirty="0" err="1" smtClean="0">
                <a:ea typeface="Arial Unicode MS" pitchFamily="50" charset="-127"/>
                <a:sym typeface="Wingdings" pitchFamily="2" charset="2"/>
              </a:rPr>
              <a:t>Wedgelet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 pattern search at decoder</a:t>
            </a:r>
            <a:r>
              <a:rPr lang="en-US" sz="2000" dirty="0" smtClean="0"/>
              <a:t> </a:t>
            </a:r>
          </a:p>
          <a:p>
            <a:pPr lvl="1"/>
            <a:endParaRPr lang="en-US" sz="2000" dirty="0" smtClean="0"/>
          </a:p>
          <a:p>
            <a:pPr marL="342900" lvl="1" indent="-342900" algn="just">
              <a:buFont typeface="Arial" charset="0"/>
              <a:buChar char="•"/>
            </a:pPr>
            <a:r>
              <a:rPr lang="en-US" altLang="ko-KR" sz="2400" b="1" dirty="0" smtClean="0">
                <a:ea typeface="Arial Unicode MS" pitchFamily="34" charset="-122"/>
              </a:rPr>
              <a:t>Performance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</a:rPr>
              <a:t>Negligible influence on BD-rate when compared with HTM-5.0.1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</a:rPr>
              <a:t>The </a:t>
            </a:r>
            <a:r>
              <a:rPr lang="en-US" altLang="ko-KR" sz="2000" dirty="0" err="1" smtClean="0">
                <a:ea typeface="Arial Unicode MS" pitchFamily="50" charset="-127"/>
              </a:rPr>
              <a:t>Wedgelet</a:t>
            </a:r>
            <a:r>
              <a:rPr lang="en-US" altLang="ko-KR" sz="2000" dirty="0" smtClean="0">
                <a:ea typeface="Arial Unicode MS" pitchFamily="50" charset="-127"/>
              </a:rPr>
              <a:t> pattern search at decoder is </a:t>
            </a:r>
            <a:r>
              <a:rPr lang="en-US" altLang="ko-KR" sz="2000" dirty="0" smtClean="0">
                <a:ea typeface="Arial Unicode MS" pitchFamily="50" charset="-127"/>
              </a:rPr>
              <a:t>avoided at different extent.</a:t>
            </a:r>
            <a:endParaRPr lang="en-US" altLang="ko-KR" sz="2000" dirty="0" smtClean="0">
              <a:ea typeface="Arial Unicode MS" pitchFamily="50" charset="-127"/>
            </a:endParaRPr>
          </a:p>
          <a:p>
            <a:pPr lvl="1"/>
            <a:endParaRPr lang="en-US" altLang="ko-KR" sz="2000" dirty="0" smtClean="0">
              <a:ea typeface="Arial Unicode MS" pitchFamily="50" charset="-127"/>
            </a:endParaRPr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It is recommended to adopt the proposed method into 3D-HEVC</a:t>
            </a:r>
            <a:endParaRPr lang="en-US" altLang="zh-CN" sz="2400" dirty="0" smtClean="0"/>
          </a:p>
          <a:p>
            <a:pPr lvl="1" algn="just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JCT3V-B0064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11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Summary</a:t>
            </a:r>
            <a:endParaRPr lang="ko-KR" altLang="en-US" sz="3600" b="1" dirty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57232"/>
            <a:ext cx="8229600" cy="5429288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Proposed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Simplification of Depth Modeling Mode (DMM) 3 by avoiding </a:t>
            </a:r>
            <a:r>
              <a:rPr lang="en-US" altLang="ko-KR" sz="2000" dirty="0" err="1" smtClean="0">
                <a:ea typeface="Arial Unicode MS" pitchFamily="50" charset="-127"/>
                <a:sym typeface="Wingdings" pitchFamily="2" charset="2"/>
              </a:rPr>
              <a:t>Wedgelet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 pattern search at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decoder</a:t>
            </a:r>
          </a:p>
          <a:p>
            <a:pPr lvl="2"/>
            <a:endParaRPr lang="en-US" altLang="ko-KR" sz="1600" dirty="0" smtClean="0"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r>
              <a:rPr lang="en-US" altLang="ko-KR" sz="14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  <a:sym typeface="Wingdings" pitchFamily="2" charset="2"/>
              </a:rPr>
              <a:t>  </a:t>
            </a:r>
          </a:p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  <a:sym typeface="Wingdings" pitchFamily="2" charset="2"/>
              </a:rPr>
              <a:t>Performance</a:t>
            </a:r>
          </a:p>
          <a:p>
            <a:pPr>
              <a:buNone/>
            </a:pPr>
            <a:r>
              <a:rPr lang="en-US" altLang="ko-KR" sz="2000" b="1" dirty="0" smtClean="0">
                <a:ea typeface="Arial Unicode MS" pitchFamily="50" charset="-127"/>
                <a:sym typeface="Wingdings" pitchFamily="2" charset="2"/>
              </a:rPr>
              <a:t>	  Compared with HTM-5.0.1</a:t>
            </a:r>
          </a:p>
          <a:p>
            <a:pPr lvl="1"/>
            <a:r>
              <a:rPr lang="en-US" altLang="ko-KR" sz="20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Solution 1</a:t>
            </a:r>
          </a:p>
          <a:p>
            <a:pPr lvl="2"/>
            <a:r>
              <a:rPr lang="en-US" altLang="ko-KR" sz="16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AI :    BD-rate: 0.0</a:t>
            </a:r>
            <a:r>
              <a:rPr lang="en-US" altLang="ko-KR" sz="1600" dirty="0" smtClean="0">
                <a:ea typeface="Arial Unicode MS" pitchFamily="50" charset="-127"/>
              </a:rPr>
              <a:t>%, Decoding time: </a:t>
            </a:r>
            <a:r>
              <a:rPr lang="en-US" altLang="ko-KR" sz="1600" dirty="0" smtClean="0">
                <a:ea typeface="Arial Unicode MS" pitchFamily="50" charset="-127"/>
              </a:rPr>
              <a:t>98.9%</a:t>
            </a:r>
          </a:p>
          <a:p>
            <a:pPr lvl="2"/>
            <a:r>
              <a:rPr lang="en-US" altLang="ko-KR" sz="1600" dirty="0" smtClean="0">
                <a:ea typeface="Arial Unicode MS" pitchFamily="50" charset="-127"/>
              </a:rPr>
              <a:t>CTC: BD-rate: 0.0%, Decoding time: 100.3%</a:t>
            </a:r>
            <a:endParaRPr lang="en-US" altLang="ko-KR" sz="16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1"/>
            <a:r>
              <a:rPr lang="en-US" altLang="ko-KR" sz="2000" dirty="0" smtClean="0">
                <a:ea typeface="Arial Unicode MS" pitchFamily="50" charset="-127"/>
              </a:rPr>
              <a:t>Solution </a:t>
            </a:r>
            <a:r>
              <a:rPr lang="en-US" altLang="ko-KR" sz="2000" dirty="0" smtClean="0">
                <a:ea typeface="Arial Unicode MS" pitchFamily="50" charset="-127"/>
              </a:rPr>
              <a:t>2</a:t>
            </a:r>
          </a:p>
          <a:p>
            <a:pPr lvl="2"/>
            <a:r>
              <a:rPr lang="en-US" altLang="ko-KR" sz="1600" dirty="0" smtClean="0">
                <a:ea typeface="Arial Unicode MS" pitchFamily="50" charset="-127"/>
              </a:rPr>
              <a:t>AI :    BD-rate: 0.0%, Decoding time: </a:t>
            </a:r>
            <a:r>
              <a:rPr lang="en-US" altLang="ko-KR" sz="1600" dirty="0" smtClean="0">
                <a:ea typeface="Arial Unicode MS" pitchFamily="50" charset="-127"/>
              </a:rPr>
              <a:t>98.0%</a:t>
            </a:r>
            <a:endParaRPr lang="en-US" altLang="ko-KR" sz="1600" dirty="0" smtClean="0">
              <a:ea typeface="Arial Unicode MS" pitchFamily="50" charset="-127"/>
            </a:endParaRPr>
          </a:p>
          <a:p>
            <a:pPr lvl="2"/>
            <a:r>
              <a:rPr lang="en-US" altLang="ko-KR" sz="1600" dirty="0" smtClean="0">
                <a:ea typeface="Arial Unicode MS" pitchFamily="50" charset="-127"/>
              </a:rPr>
              <a:t>CTC: BD-rate: 0.1%, Decoding time: </a:t>
            </a:r>
            <a:r>
              <a:rPr lang="en-US" altLang="ko-KR" sz="1600" dirty="0" smtClean="0">
                <a:ea typeface="Arial Unicode MS" pitchFamily="50" charset="-127"/>
              </a:rPr>
              <a:t>99.9</a:t>
            </a:r>
            <a:r>
              <a:rPr lang="en-US" altLang="ko-KR" sz="1600" dirty="0" smtClean="0">
                <a:ea typeface="Arial Unicode MS" pitchFamily="50" charset="-127"/>
              </a:rPr>
              <a:t>%</a:t>
            </a:r>
            <a:endParaRPr lang="en-US" altLang="ko-KR" sz="1600" dirty="0" smtClean="0">
              <a:ea typeface="Arial Unicode MS" pitchFamily="50" charset="-127"/>
            </a:endParaRPr>
          </a:p>
          <a:p>
            <a:pPr lvl="1"/>
            <a:r>
              <a:rPr lang="en-US" altLang="ko-KR" sz="2000" dirty="0" smtClean="0">
                <a:ea typeface="Arial Unicode MS" pitchFamily="50" charset="-127"/>
              </a:rPr>
              <a:t>Solution 3</a:t>
            </a:r>
          </a:p>
          <a:p>
            <a:pPr lvl="2"/>
            <a:r>
              <a:rPr lang="en-US" altLang="ko-KR" sz="1600" dirty="0" smtClean="0">
                <a:ea typeface="Arial Unicode MS" pitchFamily="50" charset="-127"/>
              </a:rPr>
              <a:t>AI :    BD-rate: </a:t>
            </a:r>
            <a:r>
              <a:rPr lang="en-US" altLang="ko-KR" sz="1600" dirty="0" smtClean="0">
                <a:ea typeface="Arial Unicode MS" pitchFamily="50" charset="-127"/>
              </a:rPr>
              <a:t>0.0%, </a:t>
            </a:r>
            <a:r>
              <a:rPr lang="en-US" altLang="ko-KR" sz="1600" dirty="0" smtClean="0">
                <a:ea typeface="Arial Unicode MS" pitchFamily="50" charset="-127"/>
              </a:rPr>
              <a:t>Decoding time: </a:t>
            </a:r>
            <a:r>
              <a:rPr lang="en-US" altLang="ko-KR" sz="1600" dirty="0" smtClean="0">
                <a:ea typeface="Arial Unicode MS" pitchFamily="50" charset="-127"/>
              </a:rPr>
              <a:t>98.0%</a:t>
            </a:r>
            <a:endParaRPr lang="en-US" altLang="ko-KR" sz="1600" dirty="0" smtClean="0">
              <a:ea typeface="Arial Unicode MS" pitchFamily="50" charset="-127"/>
            </a:endParaRPr>
          </a:p>
          <a:p>
            <a:pPr lvl="2"/>
            <a:r>
              <a:rPr lang="en-US" altLang="ko-KR" sz="1600" dirty="0" smtClean="0">
                <a:ea typeface="Arial Unicode MS" pitchFamily="50" charset="-127"/>
              </a:rPr>
              <a:t>CTC: BD-rate: </a:t>
            </a:r>
            <a:r>
              <a:rPr lang="en-US" altLang="ko-KR" sz="1600" dirty="0" smtClean="0">
                <a:ea typeface="Arial Unicode MS" pitchFamily="50" charset="-127"/>
              </a:rPr>
              <a:t>0.1%, </a:t>
            </a:r>
            <a:r>
              <a:rPr lang="en-US" altLang="ko-KR" sz="1600" dirty="0" smtClean="0">
                <a:ea typeface="Arial Unicode MS" pitchFamily="50" charset="-127"/>
              </a:rPr>
              <a:t>Decoding time: </a:t>
            </a:r>
            <a:r>
              <a:rPr lang="en-US" altLang="ko-KR" sz="1600" dirty="0" smtClean="0">
                <a:ea typeface="Arial Unicode MS" pitchFamily="50" charset="-127"/>
              </a:rPr>
              <a:t>101.5%</a:t>
            </a:r>
            <a:endParaRPr lang="en-US" altLang="ko-KR" sz="1600" dirty="0" smtClean="0">
              <a:ea typeface="Arial Unicode MS" pitchFamily="50" charset="-127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Crosscheck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JCT3V-C0109</a:t>
            </a:r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 (by GIST)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JCT3V-C0191 (by Intel)</a:t>
            </a:r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2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JCT3V-C0044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Scheme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01122" cy="5626121"/>
          </a:xfrm>
        </p:spPr>
        <p:txBody>
          <a:bodyPr>
            <a:normAutofit lnSpcReduction="10000"/>
          </a:bodyPr>
          <a:lstStyle/>
          <a:p>
            <a:r>
              <a:rPr lang="en-US" altLang="zh-CN" sz="2400" b="1" dirty="0" smtClean="0"/>
              <a:t>Background</a:t>
            </a:r>
          </a:p>
          <a:p>
            <a:pPr lvl="1"/>
            <a:r>
              <a:rPr lang="en-US" altLang="zh-CN" sz="2100" dirty="0" err="1" smtClean="0"/>
              <a:t>Wedgelet</a:t>
            </a:r>
            <a:r>
              <a:rPr lang="en-US" altLang="zh-CN" sz="2100" dirty="0" smtClean="0"/>
              <a:t> pattern search is required at decoder for DMM3, which increases decoder </a:t>
            </a:r>
            <a:r>
              <a:rPr lang="en-US" altLang="zh-CN" sz="2100" dirty="0" smtClean="0"/>
              <a:t>complexity.</a:t>
            </a:r>
            <a:endParaRPr lang="en-US" altLang="zh-CN" sz="21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US" altLang="zh-CN" sz="2400" b="1" dirty="0" smtClean="0"/>
              <a:t>Proposed Scheme</a:t>
            </a:r>
            <a:endParaRPr lang="en-US" altLang="zh-CN" sz="2000" b="1" dirty="0" smtClean="0"/>
          </a:p>
          <a:p>
            <a:pPr lvl="1" algn="just" fontAlgn="auto"/>
            <a:r>
              <a:rPr lang="en-US" sz="2000" dirty="0" smtClean="0"/>
              <a:t>Solution 1</a:t>
            </a:r>
          </a:p>
          <a:p>
            <a:pPr lvl="2" algn="just" fontAlgn="auto"/>
            <a:r>
              <a:rPr lang="en-US" sz="2100" dirty="0" smtClean="0"/>
              <a:t>When </a:t>
            </a:r>
            <a:r>
              <a:rPr lang="en-US" sz="2000" dirty="0" smtClean="0"/>
              <a:t>co-located </a:t>
            </a:r>
            <a:r>
              <a:rPr lang="en-US" sz="2000" dirty="0" smtClean="0"/>
              <a:t>texture </a:t>
            </a:r>
            <a:r>
              <a:rPr lang="en-US" sz="2000" dirty="0" err="1" smtClean="0"/>
              <a:t>luma</a:t>
            </a:r>
            <a:r>
              <a:rPr lang="en-US" sz="2000" dirty="0" smtClean="0"/>
              <a:t> block </a:t>
            </a:r>
            <a:r>
              <a:rPr lang="en-US" sz="2000" dirty="0" smtClean="0"/>
              <a:t>(</a:t>
            </a:r>
            <a:r>
              <a:rPr lang="en-US" sz="2100" dirty="0" smtClean="0"/>
              <a:t>CTLB) </a:t>
            </a:r>
            <a:r>
              <a:rPr lang="en-US" sz="2100" dirty="0" smtClean="0"/>
              <a:t>is intra coded with mode </a:t>
            </a:r>
            <a:r>
              <a:rPr lang="en-US" sz="2100" dirty="0" smtClean="0"/>
              <a:t>2~34, signal index of the </a:t>
            </a:r>
            <a:r>
              <a:rPr lang="en-US" sz="2100" dirty="0" smtClean="0"/>
              <a:t>best </a:t>
            </a:r>
            <a:r>
              <a:rPr lang="en-US" sz="2100" dirty="0" err="1" smtClean="0"/>
              <a:t>Wedgelet</a:t>
            </a:r>
            <a:r>
              <a:rPr lang="en-US" sz="2100" dirty="0" smtClean="0"/>
              <a:t> pattern </a:t>
            </a:r>
            <a:r>
              <a:rPr lang="en-US" sz="2100" dirty="0" smtClean="0"/>
              <a:t>in </a:t>
            </a:r>
            <a:r>
              <a:rPr lang="en-US" sz="2100" dirty="0" smtClean="0"/>
              <a:t>the </a:t>
            </a:r>
            <a:r>
              <a:rPr lang="en-US" sz="2100" dirty="0" smtClean="0"/>
              <a:t>predefined candidate </a:t>
            </a:r>
            <a:r>
              <a:rPr lang="en-US" sz="2100" dirty="0" err="1" smtClean="0"/>
              <a:t>Wedgelet</a:t>
            </a:r>
            <a:r>
              <a:rPr lang="en-US" sz="2100" dirty="0" smtClean="0"/>
              <a:t> pattern </a:t>
            </a:r>
            <a:r>
              <a:rPr lang="en-US" sz="2100" dirty="0" smtClean="0"/>
              <a:t>set.</a:t>
            </a:r>
            <a:endParaRPr lang="zh-CN" altLang="en-US" sz="2100" dirty="0" smtClean="0"/>
          </a:p>
          <a:p>
            <a:pPr lvl="1" fontAlgn="auto"/>
            <a:r>
              <a:rPr lang="en-US" sz="2000" dirty="0" smtClean="0"/>
              <a:t>Solution </a:t>
            </a:r>
            <a:r>
              <a:rPr lang="en-US" sz="2000" dirty="0" smtClean="0"/>
              <a:t>2</a:t>
            </a:r>
          </a:p>
          <a:p>
            <a:pPr lvl="2" algn="just" fontAlgn="auto"/>
            <a:r>
              <a:rPr lang="en-US" sz="2100" dirty="0" smtClean="0"/>
              <a:t>When co-located texture </a:t>
            </a:r>
            <a:r>
              <a:rPr lang="en-US" sz="2100" dirty="0" err="1" smtClean="0"/>
              <a:t>luma</a:t>
            </a:r>
            <a:r>
              <a:rPr lang="en-US" sz="2100" dirty="0" smtClean="0"/>
              <a:t> block (CTLB) is intra coded with mode </a:t>
            </a:r>
            <a:r>
              <a:rPr lang="en-US" sz="2100" dirty="0" smtClean="0"/>
              <a:t>2~34, </a:t>
            </a:r>
            <a:r>
              <a:rPr lang="en-US" altLang="zh-CN" sz="2100" dirty="0" smtClean="0"/>
              <a:t>apply </a:t>
            </a:r>
            <a:r>
              <a:rPr lang="en-US" sz="2100" dirty="0" smtClean="0"/>
              <a:t>same method with solution 1</a:t>
            </a:r>
          </a:p>
          <a:p>
            <a:pPr lvl="2" algn="just" fontAlgn="auto"/>
            <a:r>
              <a:rPr lang="en-US" sz="2100" dirty="0" smtClean="0"/>
              <a:t>When co-located texture </a:t>
            </a:r>
            <a:r>
              <a:rPr lang="en-US" sz="2100" dirty="0" err="1" smtClean="0"/>
              <a:t>luma</a:t>
            </a:r>
            <a:r>
              <a:rPr lang="en-US" sz="2100" dirty="0" smtClean="0"/>
              <a:t> block (CTLB) is </a:t>
            </a:r>
            <a:r>
              <a:rPr lang="en-US" sz="2100" dirty="0" smtClean="0"/>
              <a:t>not intra </a:t>
            </a:r>
            <a:r>
              <a:rPr lang="en-US" sz="2100" dirty="0" smtClean="0"/>
              <a:t>coded </a:t>
            </a:r>
            <a:r>
              <a:rPr lang="en-US" sz="2100" dirty="0" smtClean="0"/>
              <a:t>or the intra mode is 0 or 1, </a:t>
            </a:r>
          </a:p>
          <a:p>
            <a:pPr lvl="3" algn="just" fontAlgn="auto"/>
            <a:r>
              <a:rPr lang="en-US" sz="2100" dirty="0" smtClean="0"/>
              <a:t>signal </a:t>
            </a:r>
            <a:r>
              <a:rPr lang="en-US" sz="2100" dirty="0" smtClean="0"/>
              <a:t>index of the best </a:t>
            </a:r>
            <a:r>
              <a:rPr lang="en-US" sz="2100" dirty="0" err="1" smtClean="0"/>
              <a:t>Wedgelet</a:t>
            </a:r>
            <a:r>
              <a:rPr lang="en-US" sz="2100" dirty="0" smtClean="0"/>
              <a:t> pattern in the coarse candidate </a:t>
            </a:r>
            <a:r>
              <a:rPr lang="en-US" sz="2100" dirty="0" err="1" smtClean="0"/>
              <a:t>Wedgelet</a:t>
            </a:r>
            <a:r>
              <a:rPr lang="en-US" sz="2100" dirty="0" smtClean="0"/>
              <a:t> pattern </a:t>
            </a:r>
            <a:r>
              <a:rPr lang="en-US" sz="2100" dirty="0" smtClean="0"/>
              <a:t>set</a:t>
            </a:r>
          </a:p>
          <a:p>
            <a:pPr lvl="3" algn="just" fontAlgn="auto"/>
            <a:r>
              <a:rPr lang="en-US" sz="2100" dirty="0" smtClean="0"/>
              <a:t>Then, perform fine </a:t>
            </a:r>
            <a:r>
              <a:rPr lang="en-US" sz="2100" dirty="0" smtClean="0"/>
              <a:t>search </a:t>
            </a:r>
            <a:r>
              <a:rPr lang="en-US" sz="2100" dirty="0" smtClean="0"/>
              <a:t>as in HTM-5.0.1</a:t>
            </a:r>
            <a:endParaRPr lang="en-US" altLang="zh-CN" sz="2000" b="1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JCT3V-C0044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9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3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Scheme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01122" cy="5626121"/>
          </a:xfrm>
        </p:spPr>
        <p:txBody>
          <a:bodyPr>
            <a:normAutofit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US" altLang="zh-CN" sz="2400" b="1" dirty="0" smtClean="0"/>
              <a:t>Proposed </a:t>
            </a:r>
            <a:r>
              <a:rPr lang="en-US" altLang="zh-CN" sz="2400" b="1" dirty="0" smtClean="0"/>
              <a:t>Scheme</a:t>
            </a:r>
            <a:endParaRPr lang="en-US" altLang="zh-CN" sz="2000" b="1" dirty="0" smtClean="0"/>
          </a:p>
          <a:p>
            <a:pPr lvl="1" algn="just" fontAlgn="auto"/>
            <a:r>
              <a:rPr lang="en-US" sz="2200" dirty="0" smtClean="0"/>
              <a:t>Solution </a:t>
            </a:r>
            <a:r>
              <a:rPr lang="en-US" sz="2200" dirty="0" smtClean="0"/>
              <a:t>3</a:t>
            </a:r>
            <a:endParaRPr lang="en-US" sz="2200" dirty="0" smtClean="0"/>
          </a:p>
          <a:p>
            <a:pPr lvl="2" algn="just" fontAlgn="auto"/>
            <a:r>
              <a:rPr lang="en-US" sz="2100" dirty="0" smtClean="0"/>
              <a:t>When co-located texture </a:t>
            </a:r>
            <a:r>
              <a:rPr lang="en-US" sz="2100" dirty="0" err="1" smtClean="0"/>
              <a:t>luma</a:t>
            </a:r>
            <a:r>
              <a:rPr lang="en-US" sz="2100" dirty="0" smtClean="0"/>
              <a:t> block (CTLB) is intra coded with mode 2~34, </a:t>
            </a:r>
            <a:r>
              <a:rPr lang="en-US" altLang="zh-CN" sz="2100" dirty="0" smtClean="0"/>
              <a:t>apply </a:t>
            </a:r>
            <a:r>
              <a:rPr lang="en-US" sz="2100" dirty="0" smtClean="0"/>
              <a:t>same method with solution 1</a:t>
            </a:r>
          </a:p>
          <a:p>
            <a:pPr lvl="2" algn="just" fontAlgn="auto"/>
            <a:r>
              <a:rPr lang="en-US" sz="2100" dirty="0" smtClean="0"/>
              <a:t>When co-located texture </a:t>
            </a:r>
            <a:r>
              <a:rPr lang="en-US" sz="2100" dirty="0" err="1" smtClean="0"/>
              <a:t>luma</a:t>
            </a:r>
            <a:r>
              <a:rPr lang="en-US" sz="2100" dirty="0" smtClean="0"/>
              <a:t> block (CTLB) is not intra coded or the intra mode is 0 or 1, </a:t>
            </a:r>
          </a:p>
          <a:p>
            <a:pPr lvl="3" algn="just" fontAlgn="auto"/>
            <a:r>
              <a:rPr lang="en-US" sz="2100" dirty="0" smtClean="0"/>
              <a:t>signal index of the best </a:t>
            </a:r>
            <a:r>
              <a:rPr lang="en-US" sz="2100" dirty="0" err="1" smtClean="0"/>
              <a:t>Wedgelet</a:t>
            </a:r>
            <a:r>
              <a:rPr lang="en-US" sz="2100" dirty="0" smtClean="0"/>
              <a:t> pattern in the coarse candidate </a:t>
            </a:r>
            <a:r>
              <a:rPr lang="en-US" sz="2100" dirty="0" err="1" smtClean="0"/>
              <a:t>Wedgelet</a:t>
            </a:r>
            <a:r>
              <a:rPr lang="en-US" sz="2100" dirty="0" smtClean="0"/>
              <a:t> pattern set</a:t>
            </a:r>
          </a:p>
          <a:p>
            <a:pPr lvl="3" algn="just" fontAlgn="auto"/>
            <a:r>
              <a:rPr lang="en-US" sz="2100" dirty="0" smtClean="0"/>
              <a:t>Disable fine </a:t>
            </a:r>
            <a:r>
              <a:rPr lang="en-US" sz="2100" dirty="0" smtClean="0"/>
              <a:t>search </a:t>
            </a:r>
            <a:r>
              <a:rPr lang="en-US" sz="2100" dirty="0" smtClean="0"/>
              <a:t>in </a:t>
            </a:r>
            <a:r>
              <a:rPr lang="en-US" sz="2100" dirty="0" smtClean="0"/>
              <a:t>HTM-5.0.1</a:t>
            </a:r>
          </a:p>
          <a:p>
            <a:pPr lvl="2" fontAlgn="auto"/>
            <a:endParaRPr lang="en-US" sz="1600" dirty="0" smtClean="0"/>
          </a:p>
          <a:p>
            <a:pPr lvl="1" fontAlgn="auto">
              <a:buNone/>
            </a:pPr>
            <a:r>
              <a:rPr lang="en-US" sz="2000" dirty="0" smtClean="0"/>
              <a:t> </a:t>
            </a:r>
            <a:endParaRPr lang="zh-CN" altLang="en-US" sz="2000" dirty="0" smtClean="0"/>
          </a:p>
          <a:p>
            <a:pPr marL="742950" lvl="2" indent="-342900">
              <a:buNone/>
            </a:pPr>
            <a:endParaRPr lang="en-US" altLang="zh-CN" sz="2000" b="1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JCT3V-C0044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9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4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JCT3V-B0064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457200" y="-35721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Experimental Results-Solution</a:t>
            </a:r>
            <a:r>
              <a:rPr kumimoji="0" lang="en-US" altLang="zh-CN" sz="3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1</a:t>
            </a:r>
            <a:endParaRPr kumimoji="0" lang="zh-CN" alt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500034" y="1928802"/>
          <a:ext cx="8358246" cy="3834235"/>
        </p:xfrm>
        <a:graphic>
          <a:graphicData uri="http://schemas.openxmlformats.org/drawingml/2006/table">
            <a:tbl>
              <a:tblPr/>
              <a:tblGrid>
                <a:gridCol w="1126013"/>
                <a:gridCol w="885291"/>
                <a:gridCol w="884410"/>
                <a:gridCol w="884410"/>
                <a:gridCol w="884410"/>
                <a:gridCol w="980522"/>
                <a:gridCol w="1217716"/>
                <a:gridCol w="747737"/>
                <a:gridCol w="747737"/>
              </a:tblGrid>
              <a:tr h="61239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only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synthesized only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coded &amp; synthesized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GhostTownFly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103.6%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103.6%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14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214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643042" y="1285860"/>
            <a:ext cx="62086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2667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1: comparison of HTM-5.0.1 with proposed method (CTC)</a:t>
            </a: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5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JCT3V-B0064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457200" y="-35721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Experimental Results-Solution 1</a:t>
            </a:r>
            <a:endParaRPr kumimoji="0" lang="zh-CN" alt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42844" y="1928802"/>
          <a:ext cx="8858284" cy="3429022"/>
        </p:xfrm>
        <a:graphic>
          <a:graphicData uri="http://schemas.openxmlformats.org/drawingml/2006/table">
            <a:tbl>
              <a:tblPr/>
              <a:tblGrid>
                <a:gridCol w="1193378"/>
                <a:gridCol w="938255"/>
                <a:gridCol w="937320"/>
                <a:gridCol w="937320"/>
                <a:gridCol w="937320"/>
                <a:gridCol w="1039182"/>
                <a:gridCol w="1290567"/>
                <a:gridCol w="792471"/>
                <a:gridCol w="792471"/>
              </a:tblGrid>
              <a:tr h="50559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only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synthesized only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coded &amp; synthesized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427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67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GhostTownFly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571604" y="1285860"/>
            <a:ext cx="64294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2: comparison of HTM-5.0.1 with proposed method (all intra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6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JCT3V-B0064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457200" y="-35721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Experimental Results-Solution</a:t>
            </a:r>
            <a:r>
              <a:rPr kumimoji="0" lang="en-US" altLang="zh-CN" sz="3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altLang="zh-CN" sz="3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endParaRPr kumimoji="0" lang="zh-CN" alt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500034" y="1928802"/>
          <a:ext cx="8358246" cy="3834235"/>
        </p:xfrm>
        <a:graphic>
          <a:graphicData uri="http://schemas.openxmlformats.org/drawingml/2006/table">
            <a:tbl>
              <a:tblPr/>
              <a:tblGrid>
                <a:gridCol w="1126013"/>
                <a:gridCol w="885291"/>
                <a:gridCol w="884410"/>
                <a:gridCol w="884410"/>
                <a:gridCol w="884410"/>
                <a:gridCol w="980522"/>
                <a:gridCol w="1217716"/>
                <a:gridCol w="747737"/>
                <a:gridCol w="747737"/>
              </a:tblGrid>
              <a:tr h="61239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only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synthesized only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coded &amp; synthesized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103.4%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GhostTownFly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14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214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643042" y="1285860"/>
            <a:ext cx="62086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2667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3: 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comparison of HTM-5.0.1 with proposed method (CTC)</a:t>
            </a: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7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JCT3V-B0064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457200" y="-35721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Experimental Results-Solution </a:t>
            </a: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endParaRPr kumimoji="0" lang="zh-CN" alt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42844" y="1928802"/>
          <a:ext cx="8858284" cy="3429022"/>
        </p:xfrm>
        <a:graphic>
          <a:graphicData uri="http://schemas.openxmlformats.org/drawingml/2006/table">
            <a:tbl>
              <a:tblPr/>
              <a:tblGrid>
                <a:gridCol w="1193378"/>
                <a:gridCol w="938255"/>
                <a:gridCol w="937320"/>
                <a:gridCol w="937320"/>
                <a:gridCol w="937320"/>
                <a:gridCol w="1039182"/>
                <a:gridCol w="1290567"/>
                <a:gridCol w="792471"/>
                <a:gridCol w="792471"/>
              </a:tblGrid>
              <a:tr h="50559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only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synthesized only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coded &amp; synthesized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427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67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GhostTownFly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96.8%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059" marR="620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571604" y="1285860"/>
            <a:ext cx="64294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4: 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comparison of HTM-5.0.1 with proposed method (all intra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8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JCT3V-B0064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457200" y="-35721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Experimental Results-Solution</a:t>
            </a:r>
            <a:r>
              <a:rPr kumimoji="0" lang="en-US" altLang="zh-CN" sz="3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altLang="zh-CN" sz="3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endParaRPr kumimoji="0" lang="zh-CN" alt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500034" y="1928802"/>
          <a:ext cx="8358246" cy="3834235"/>
        </p:xfrm>
        <a:graphic>
          <a:graphicData uri="http://schemas.openxmlformats.org/drawingml/2006/table">
            <a:tbl>
              <a:tblPr/>
              <a:tblGrid>
                <a:gridCol w="1126013"/>
                <a:gridCol w="885291"/>
                <a:gridCol w="884410"/>
                <a:gridCol w="884410"/>
                <a:gridCol w="884410"/>
                <a:gridCol w="980522"/>
                <a:gridCol w="1217716"/>
                <a:gridCol w="747737"/>
                <a:gridCol w="747737"/>
              </a:tblGrid>
              <a:tr h="61239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only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synthesized only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coded &amp; synthesized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#NUM!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#NUM!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#NUM!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GhostTownFly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#NUM!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#NUM!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#NUM!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14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#NUM!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#NUM!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214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#NUM!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#NUM!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643042" y="1285860"/>
            <a:ext cx="62086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2667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5: 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comparison of HTM-5.0.1 with proposed method (CTC)</a:t>
            </a: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9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MIpKdK_jU..gX5UggXXbw"/>
</p:tagLst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8056</TotalTime>
  <Words>1570</Words>
  <Application>Microsoft Office PowerPoint</Application>
  <PresentationFormat>全屏显示(4:3)</PresentationFormat>
  <Paragraphs>695</Paragraphs>
  <Slides>11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JCTVC-I0036-v1</vt:lpstr>
      <vt:lpstr>幻灯片 1</vt:lpstr>
      <vt:lpstr>Summary</vt:lpstr>
      <vt:lpstr>Proposed Scheme</vt:lpstr>
      <vt:lpstr>Proposed Scheme</vt:lpstr>
      <vt:lpstr>幻灯片 5</vt:lpstr>
      <vt:lpstr>幻灯片 6</vt:lpstr>
      <vt:lpstr>幻灯片 7</vt:lpstr>
      <vt:lpstr>幻灯片 8</vt:lpstr>
      <vt:lpstr>幻灯片 9</vt:lpstr>
      <vt:lpstr>幻灯片 10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Administrator</cp:lastModifiedBy>
  <cp:revision>883</cp:revision>
  <dcterms:created xsi:type="dcterms:W3CDTF">2011-01-17T01:44:45Z</dcterms:created>
  <dcterms:modified xsi:type="dcterms:W3CDTF">2013-01-14T11:38:13Z</dcterms:modified>
</cp:coreProperties>
</file>